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2.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3.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4.xml" ContentType="application/vnd.openxmlformats-officedocument.drawingml.chartshape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5.xml" ContentType="application/vnd.openxmlformats-officedocument.drawingml.chartshapes+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drawings/drawing6.xml" ContentType="application/vnd.openxmlformats-officedocument.drawingml.chartshapes+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65" r:id="rId4"/>
    <p:sldId id="279" r:id="rId5"/>
    <p:sldId id="260" r:id="rId6"/>
    <p:sldId id="258" r:id="rId7"/>
    <p:sldId id="259" r:id="rId8"/>
    <p:sldId id="261" r:id="rId9"/>
    <p:sldId id="269" r:id="rId10"/>
    <p:sldId id="270" r:id="rId11"/>
    <p:sldId id="273" r:id="rId12"/>
    <p:sldId id="274" r:id="rId13"/>
    <p:sldId id="275" r:id="rId14"/>
    <p:sldId id="276" r:id="rId15"/>
    <p:sldId id="277" r:id="rId16"/>
    <p:sldId id="266" r:id="rId17"/>
    <p:sldId id="262" r:id="rId18"/>
    <p:sldId id="267" r:id="rId19"/>
    <p:sldId id="268" r:id="rId20"/>
    <p:sldId id="272" r:id="rId21"/>
    <p:sldId id="271" r:id="rId22"/>
    <p:sldId id="280" r:id="rId23"/>
    <p:sldId id="281" r:id="rId24"/>
    <p:sldId id="282" r:id="rId25"/>
    <p:sldId id="283" r:id="rId26"/>
    <p:sldId id="284" r:id="rId27"/>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6C0"/>
    <a:srgbClr val="FFD2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25B7A8C-F380-4850-8562-47731648131C}" v="540" dt="2019-12-03T22:12:22.8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9705" autoAdjust="0"/>
  </p:normalViewPr>
  <p:slideViewPr>
    <p:cSldViewPr snapToGrid="0">
      <p:cViewPr varScale="1">
        <p:scale>
          <a:sx n="77" d="100"/>
          <a:sy n="77" d="100"/>
        </p:scale>
        <p:origin x="23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mor Zimskind" userId="0dfe8a93d123a5f2" providerId="LiveId" clId="{925B7A8C-F380-4850-8562-47731648131C}"/>
    <pc:docChg chg="undo custSel mod addSld delSld modSld sldOrd">
      <pc:chgData name="Limor Zimskind" userId="0dfe8a93d123a5f2" providerId="LiveId" clId="{925B7A8C-F380-4850-8562-47731648131C}" dt="2019-12-03T22:12:30.331" v="4452" actId="20577"/>
      <pc:docMkLst>
        <pc:docMk/>
      </pc:docMkLst>
      <pc:sldChg chg="addSp delSp modSp">
        <pc:chgData name="Limor Zimskind" userId="0dfe8a93d123a5f2" providerId="LiveId" clId="{925B7A8C-F380-4850-8562-47731648131C}" dt="2019-12-03T22:10:27.751" v="4364" actId="478"/>
        <pc:sldMkLst>
          <pc:docMk/>
          <pc:sldMk cId="3377405607" sldId="256"/>
        </pc:sldMkLst>
        <pc:spChg chg="mod">
          <ac:chgData name="Limor Zimskind" userId="0dfe8a93d123a5f2" providerId="LiveId" clId="{925B7A8C-F380-4850-8562-47731648131C}" dt="2019-11-22T02:28:26.150" v="2878" actId="207"/>
          <ac:spMkLst>
            <pc:docMk/>
            <pc:sldMk cId="3377405607" sldId="256"/>
            <ac:spMk id="2" creationId="{1132822D-B630-4846-8ED6-22EA920CC420}"/>
          </ac:spMkLst>
        </pc:spChg>
        <pc:spChg chg="del mod">
          <ac:chgData name="Limor Zimskind" userId="0dfe8a93d123a5f2" providerId="LiveId" clId="{925B7A8C-F380-4850-8562-47731648131C}" dt="2019-12-03T22:10:24.847" v="4363" actId="478"/>
          <ac:spMkLst>
            <pc:docMk/>
            <pc:sldMk cId="3377405607" sldId="256"/>
            <ac:spMk id="3" creationId="{7E8FC10E-3BDB-45C4-9D39-0E520043CED6}"/>
          </ac:spMkLst>
        </pc:spChg>
        <pc:spChg chg="add del mod">
          <ac:chgData name="Limor Zimskind" userId="0dfe8a93d123a5f2" providerId="LiveId" clId="{925B7A8C-F380-4850-8562-47731648131C}" dt="2019-12-03T22:10:27.751" v="4364" actId="478"/>
          <ac:spMkLst>
            <pc:docMk/>
            <pc:sldMk cId="3377405607" sldId="256"/>
            <ac:spMk id="7" creationId="{EF767323-852F-4595-9AE7-1C7A1602BBE9}"/>
          </ac:spMkLst>
        </pc:spChg>
        <pc:picChg chg="add mod">
          <ac:chgData name="Limor Zimskind" userId="0dfe8a93d123a5f2" providerId="LiveId" clId="{925B7A8C-F380-4850-8562-47731648131C}" dt="2019-11-19T21:55:21.752" v="1518" actId="1076"/>
          <ac:picMkLst>
            <pc:docMk/>
            <pc:sldMk cId="3377405607" sldId="256"/>
            <ac:picMk id="5" creationId="{8D5953BA-F30C-4574-8D6B-BC5D1A16B5EB}"/>
          </ac:picMkLst>
        </pc:picChg>
      </pc:sldChg>
      <pc:sldChg chg="modSp">
        <pc:chgData name="Limor Zimskind" userId="0dfe8a93d123a5f2" providerId="LiveId" clId="{925B7A8C-F380-4850-8562-47731648131C}" dt="2019-11-25T22:07:41.722" v="3880" actId="403"/>
        <pc:sldMkLst>
          <pc:docMk/>
          <pc:sldMk cId="1546986452" sldId="257"/>
        </pc:sldMkLst>
        <pc:spChg chg="mod">
          <ac:chgData name="Limor Zimskind" userId="0dfe8a93d123a5f2" providerId="LiveId" clId="{925B7A8C-F380-4850-8562-47731648131C}" dt="2019-11-22T02:28:20.788" v="2876" actId="207"/>
          <ac:spMkLst>
            <pc:docMk/>
            <pc:sldMk cId="1546986452" sldId="257"/>
            <ac:spMk id="2" creationId="{9363684C-3F83-4E6D-85ED-CDAEAD541644}"/>
          </ac:spMkLst>
        </pc:spChg>
        <pc:spChg chg="mod">
          <ac:chgData name="Limor Zimskind" userId="0dfe8a93d123a5f2" providerId="LiveId" clId="{925B7A8C-F380-4850-8562-47731648131C}" dt="2019-11-25T22:07:41.722" v="3880" actId="403"/>
          <ac:spMkLst>
            <pc:docMk/>
            <pc:sldMk cId="1546986452" sldId="257"/>
            <ac:spMk id="3" creationId="{B3F53F91-F9A5-49AD-8E0C-9F0C5CCF8A5A}"/>
          </ac:spMkLst>
        </pc:spChg>
      </pc:sldChg>
      <pc:sldChg chg="addSp delSp modSp">
        <pc:chgData name="Limor Zimskind" userId="0dfe8a93d123a5f2" providerId="LiveId" clId="{925B7A8C-F380-4850-8562-47731648131C}" dt="2019-11-25T22:34:11.496" v="3962" actId="478"/>
        <pc:sldMkLst>
          <pc:docMk/>
          <pc:sldMk cId="3564574587" sldId="258"/>
        </pc:sldMkLst>
        <pc:spChg chg="mod">
          <ac:chgData name="Limor Zimskind" userId="0dfe8a93d123a5f2" providerId="LiveId" clId="{925B7A8C-F380-4850-8562-47731648131C}" dt="2019-11-19T19:33:16.288" v="980" actId="20577"/>
          <ac:spMkLst>
            <pc:docMk/>
            <pc:sldMk cId="3564574587" sldId="258"/>
            <ac:spMk id="2" creationId="{03D19A81-1BC3-40DD-885B-1D216A776185}"/>
          </ac:spMkLst>
        </pc:spChg>
        <pc:graphicFrameChg chg="mod">
          <ac:chgData name="Limor Zimskind" userId="0dfe8a93d123a5f2" providerId="LiveId" clId="{925B7A8C-F380-4850-8562-47731648131C}" dt="2019-11-19T22:34:01.976" v="1683"/>
          <ac:graphicFrameMkLst>
            <pc:docMk/>
            <pc:sldMk cId="3564574587" sldId="258"/>
            <ac:graphicFrameMk id="4" creationId="{1B5BC0F3-166D-4565-B99A-B6C196FA3D4C}"/>
          </ac:graphicFrameMkLst>
        </pc:graphicFrameChg>
        <pc:graphicFrameChg chg="add del mod">
          <ac:chgData name="Limor Zimskind" userId="0dfe8a93d123a5f2" providerId="LiveId" clId="{925B7A8C-F380-4850-8562-47731648131C}" dt="2019-11-25T22:34:11.496" v="3962" actId="478"/>
          <ac:graphicFrameMkLst>
            <pc:docMk/>
            <pc:sldMk cId="3564574587" sldId="258"/>
            <ac:graphicFrameMk id="5" creationId="{8245AA18-8E39-4DD6-8C3B-2C71CF9D6D73}"/>
          </ac:graphicFrameMkLst>
        </pc:graphicFrameChg>
      </pc:sldChg>
      <pc:sldChg chg="modSp">
        <pc:chgData name="Limor Zimskind" userId="0dfe8a93d123a5f2" providerId="LiveId" clId="{925B7A8C-F380-4850-8562-47731648131C}" dt="2019-11-19T22:47:20.132" v="1708" actId="20577"/>
        <pc:sldMkLst>
          <pc:docMk/>
          <pc:sldMk cId="3465637961" sldId="259"/>
        </pc:sldMkLst>
        <pc:spChg chg="mod">
          <ac:chgData name="Limor Zimskind" userId="0dfe8a93d123a5f2" providerId="LiveId" clId="{925B7A8C-F380-4850-8562-47731648131C}" dt="2019-11-19T22:47:20.132" v="1708" actId="20577"/>
          <ac:spMkLst>
            <pc:docMk/>
            <pc:sldMk cId="3465637961" sldId="259"/>
            <ac:spMk id="2" creationId="{19F28A2A-7A8A-4CCD-8313-943E44E7C230}"/>
          </ac:spMkLst>
        </pc:spChg>
      </pc:sldChg>
      <pc:sldChg chg="modSp ord">
        <pc:chgData name="Limor Zimskind" userId="0dfe8a93d123a5f2" providerId="LiveId" clId="{925B7A8C-F380-4850-8562-47731648131C}" dt="2019-11-22T02:45:17.511" v="3823" actId="403"/>
        <pc:sldMkLst>
          <pc:docMk/>
          <pc:sldMk cId="2255702337" sldId="260"/>
        </pc:sldMkLst>
        <pc:spChg chg="mod">
          <ac:chgData name="Limor Zimskind" userId="0dfe8a93d123a5f2" providerId="LiveId" clId="{925B7A8C-F380-4850-8562-47731648131C}" dt="2019-11-19T22:47:35.307" v="1709" actId="20577"/>
          <ac:spMkLst>
            <pc:docMk/>
            <pc:sldMk cId="2255702337" sldId="260"/>
            <ac:spMk id="2" creationId="{5AF32FC3-C9DA-42E5-8B2E-1BFF1C4DA118}"/>
          </ac:spMkLst>
        </pc:spChg>
        <pc:graphicFrameChg chg="mod">
          <ac:chgData name="Limor Zimskind" userId="0dfe8a93d123a5f2" providerId="LiveId" clId="{925B7A8C-F380-4850-8562-47731648131C}" dt="2019-11-22T02:45:17.511" v="3823" actId="403"/>
          <ac:graphicFrameMkLst>
            <pc:docMk/>
            <pc:sldMk cId="2255702337" sldId="260"/>
            <ac:graphicFrameMk id="8" creationId="{4B1897A4-F595-4B6A-A525-69826058F7E2}"/>
          </ac:graphicFrameMkLst>
        </pc:graphicFrameChg>
      </pc:sldChg>
      <pc:sldChg chg="addSp delSp modSp add">
        <pc:chgData name="Limor Zimskind" userId="0dfe8a93d123a5f2" providerId="LiveId" clId="{925B7A8C-F380-4850-8562-47731648131C}" dt="2019-11-19T22:48:10.933" v="1711" actId="403"/>
        <pc:sldMkLst>
          <pc:docMk/>
          <pc:sldMk cId="172461212" sldId="261"/>
        </pc:sldMkLst>
        <pc:spChg chg="mod">
          <ac:chgData name="Limor Zimskind" userId="0dfe8a93d123a5f2" providerId="LiveId" clId="{925B7A8C-F380-4850-8562-47731648131C}" dt="2019-11-19T16:16:29.256" v="38" actId="108"/>
          <ac:spMkLst>
            <pc:docMk/>
            <pc:sldMk cId="172461212" sldId="261"/>
            <ac:spMk id="2" creationId="{1793CE55-147E-4D82-B866-62D568DC77A4}"/>
          </ac:spMkLst>
        </pc:spChg>
        <pc:spChg chg="del">
          <ac:chgData name="Limor Zimskind" userId="0dfe8a93d123a5f2" providerId="LiveId" clId="{925B7A8C-F380-4850-8562-47731648131C}" dt="2019-11-19T16:15:10.572" v="4"/>
          <ac:spMkLst>
            <pc:docMk/>
            <pc:sldMk cId="172461212" sldId="261"/>
            <ac:spMk id="3" creationId="{51CD5B57-189A-4069-9C0D-0D9AF12D8BB1}"/>
          </ac:spMkLst>
        </pc:spChg>
        <pc:graphicFrameChg chg="add mod">
          <ac:chgData name="Limor Zimskind" userId="0dfe8a93d123a5f2" providerId="LiveId" clId="{925B7A8C-F380-4850-8562-47731648131C}" dt="2019-11-19T22:48:10.933" v="1711" actId="403"/>
          <ac:graphicFrameMkLst>
            <pc:docMk/>
            <pc:sldMk cId="172461212" sldId="261"/>
            <ac:graphicFrameMk id="4" creationId="{A3EC795C-C50B-4F86-B252-8E5E561CF32A}"/>
          </ac:graphicFrameMkLst>
        </pc:graphicFrameChg>
      </pc:sldChg>
      <pc:sldChg chg="addSp delSp modSp add">
        <pc:chgData name="Limor Zimskind" userId="0dfe8a93d123a5f2" providerId="LiveId" clId="{925B7A8C-F380-4850-8562-47731648131C}" dt="2019-11-25T22:11:14.631" v="3959"/>
        <pc:sldMkLst>
          <pc:docMk/>
          <pc:sldMk cId="389119734" sldId="262"/>
        </pc:sldMkLst>
        <pc:spChg chg="mod">
          <ac:chgData name="Limor Zimskind" userId="0dfe8a93d123a5f2" providerId="LiveId" clId="{925B7A8C-F380-4850-8562-47731648131C}" dt="2019-11-20T03:21:38.958" v="1786" actId="1076"/>
          <ac:spMkLst>
            <pc:docMk/>
            <pc:sldMk cId="389119734" sldId="262"/>
            <ac:spMk id="2" creationId="{6A18F4E8-9EED-4816-BEF0-17A2DD9CA491}"/>
          </ac:spMkLst>
        </pc:spChg>
        <pc:spChg chg="del">
          <ac:chgData name="Limor Zimskind" userId="0dfe8a93d123a5f2" providerId="LiveId" clId="{925B7A8C-F380-4850-8562-47731648131C}" dt="2019-11-19T16:19:19.637" v="39"/>
          <ac:spMkLst>
            <pc:docMk/>
            <pc:sldMk cId="389119734" sldId="262"/>
            <ac:spMk id="3" creationId="{9467AD94-DF32-4565-B3C1-2EA25DB89EDA}"/>
          </ac:spMkLst>
        </pc:spChg>
        <pc:spChg chg="add del mod">
          <ac:chgData name="Limor Zimskind" userId="0dfe8a93d123a5f2" providerId="LiveId" clId="{925B7A8C-F380-4850-8562-47731648131C}" dt="2019-11-19T16:21:40.985" v="121"/>
          <ac:spMkLst>
            <pc:docMk/>
            <pc:sldMk cId="389119734" sldId="262"/>
            <ac:spMk id="6" creationId="{CB3FCCE1-5B14-4B0C-A2DE-1057CCB0A48A}"/>
          </ac:spMkLst>
        </pc:spChg>
        <pc:graphicFrameChg chg="add del mod">
          <ac:chgData name="Limor Zimskind" userId="0dfe8a93d123a5f2" providerId="LiveId" clId="{925B7A8C-F380-4850-8562-47731648131C}" dt="2019-11-19T16:21:39.806" v="120" actId="478"/>
          <ac:graphicFrameMkLst>
            <pc:docMk/>
            <pc:sldMk cId="389119734" sldId="262"/>
            <ac:graphicFrameMk id="4" creationId="{AA4CEBA2-BE65-41C2-AB62-3613FE1EE4FA}"/>
          </ac:graphicFrameMkLst>
        </pc:graphicFrameChg>
        <pc:graphicFrameChg chg="add mod">
          <ac:chgData name="Limor Zimskind" userId="0dfe8a93d123a5f2" providerId="LiveId" clId="{925B7A8C-F380-4850-8562-47731648131C}" dt="2019-11-25T22:11:14.631" v="3959"/>
          <ac:graphicFrameMkLst>
            <pc:docMk/>
            <pc:sldMk cId="389119734" sldId="262"/>
            <ac:graphicFrameMk id="7" creationId="{AA4CEBA2-BE65-41C2-AB62-3613FE1EE4FA}"/>
          </ac:graphicFrameMkLst>
        </pc:graphicFrameChg>
      </pc:sldChg>
      <pc:sldChg chg="addSp delSp modSp add del">
        <pc:chgData name="Limor Zimskind" userId="0dfe8a93d123a5f2" providerId="LiveId" clId="{925B7A8C-F380-4850-8562-47731648131C}" dt="2019-11-19T19:40:03.139" v="1033" actId="47"/>
        <pc:sldMkLst>
          <pc:docMk/>
          <pc:sldMk cId="2546529158" sldId="263"/>
        </pc:sldMkLst>
        <pc:spChg chg="mod">
          <ac:chgData name="Limor Zimskind" userId="0dfe8a93d123a5f2" providerId="LiveId" clId="{925B7A8C-F380-4850-8562-47731648131C}" dt="2019-11-19T17:42:32.730" v="232" actId="20577"/>
          <ac:spMkLst>
            <pc:docMk/>
            <pc:sldMk cId="2546529158" sldId="263"/>
            <ac:spMk id="2" creationId="{A35467B6-0402-47E6-AD8E-E8393B4CB815}"/>
          </ac:spMkLst>
        </pc:spChg>
        <pc:spChg chg="add del">
          <ac:chgData name="Limor Zimskind" userId="0dfe8a93d123a5f2" providerId="LiveId" clId="{925B7A8C-F380-4850-8562-47731648131C}" dt="2019-11-19T16:26:51.725" v="143" actId="478"/>
          <ac:spMkLst>
            <pc:docMk/>
            <pc:sldMk cId="2546529158" sldId="263"/>
            <ac:spMk id="3" creationId="{684BA874-3300-4BFA-B405-31AF3CD6E182}"/>
          </ac:spMkLst>
        </pc:spChg>
        <pc:spChg chg="add mod">
          <ac:chgData name="Limor Zimskind" userId="0dfe8a93d123a5f2" providerId="LiveId" clId="{925B7A8C-F380-4850-8562-47731648131C}" dt="2019-11-19T17:42:38.067" v="233" actId="20577"/>
          <ac:spMkLst>
            <pc:docMk/>
            <pc:sldMk cId="2546529158" sldId="263"/>
            <ac:spMk id="6" creationId="{A6830737-02C5-4D6E-827F-BEA641619523}"/>
          </ac:spMkLst>
        </pc:spChg>
        <pc:graphicFrameChg chg="add del mod">
          <ac:chgData name="Limor Zimskind" userId="0dfe8a93d123a5f2" providerId="LiveId" clId="{925B7A8C-F380-4850-8562-47731648131C}" dt="2019-11-19T16:26:49.078" v="142"/>
          <ac:graphicFrameMkLst>
            <pc:docMk/>
            <pc:sldMk cId="2546529158" sldId="263"/>
            <ac:graphicFrameMk id="4" creationId="{A9F8F8DF-ED02-4927-9D96-B557623A66CC}"/>
          </ac:graphicFrameMkLst>
        </pc:graphicFrameChg>
        <pc:graphicFrameChg chg="add mod modGraphic">
          <ac:chgData name="Limor Zimskind" userId="0dfe8a93d123a5f2" providerId="LiveId" clId="{925B7A8C-F380-4850-8562-47731648131C}" dt="2019-11-19T17:42:24.900" v="213" actId="1076"/>
          <ac:graphicFrameMkLst>
            <pc:docMk/>
            <pc:sldMk cId="2546529158" sldId="263"/>
            <ac:graphicFrameMk id="5" creationId="{63C14998-1E37-493E-951B-946719054A89}"/>
          </ac:graphicFrameMkLst>
        </pc:graphicFrameChg>
      </pc:sldChg>
      <pc:sldChg chg="addSp delSp modSp add del">
        <pc:chgData name="Limor Zimskind" userId="0dfe8a93d123a5f2" providerId="LiveId" clId="{925B7A8C-F380-4850-8562-47731648131C}" dt="2019-11-19T21:03:04.247" v="1096" actId="47"/>
        <pc:sldMkLst>
          <pc:docMk/>
          <pc:sldMk cId="284060017" sldId="264"/>
        </pc:sldMkLst>
        <pc:spChg chg="del">
          <ac:chgData name="Limor Zimskind" userId="0dfe8a93d123a5f2" providerId="LiveId" clId="{925B7A8C-F380-4850-8562-47731648131C}" dt="2019-11-19T16:35:01.039" v="185"/>
          <ac:spMkLst>
            <pc:docMk/>
            <pc:sldMk cId="284060017" sldId="264"/>
            <ac:spMk id="3" creationId="{6867F3A2-A8EF-4796-ACCD-2C6EF37F09D0}"/>
          </ac:spMkLst>
        </pc:spChg>
        <pc:spChg chg="add del mod">
          <ac:chgData name="Limor Zimskind" userId="0dfe8a93d123a5f2" providerId="LiveId" clId="{925B7A8C-F380-4850-8562-47731648131C}" dt="2019-11-19T16:37:31.286" v="191"/>
          <ac:spMkLst>
            <pc:docMk/>
            <pc:sldMk cId="284060017" sldId="264"/>
            <ac:spMk id="6" creationId="{7235F174-C582-44CF-B77E-693A7A398D83}"/>
          </ac:spMkLst>
        </pc:spChg>
        <pc:graphicFrameChg chg="add del mod">
          <ac:chgData name="Limor Zimskind" userId="0dfe8a93d123a5f2" providerId="LiveId" clId="{925B7A8C-F380-4850-8562-47731648131C}" dt="2019-11-19T16:37:29.324" v="190" actId="478"/>
          <ac:graphicFrameMkLst>
            <pc:docMk/>
            <pc:sldMk cId="284060017" sldId="264"/>
            <ac:graphicFrameMk id="4" creationId="{9C36F7F1-456C-4D6A-A32F-AD52B0171B44}"/>
          </ac:graphicFrameMkLst>
        </pc:graphicFrameChg>
        <pc:graphicFrameChg chg="add mod">
          <ac:chgData name="Limor Zimskind" userId="0dfe8a93d123a5f2" providerId="LiveId" clId="{925B7A8C-F380-4850-8562-47731648131C}" dt="2019-11-19T16:38:46.690" v="208" actId="403"/>
          <ac:graphicFrameMkLst>
            <pc:docMk/>
            <pc:sldMk cId="284060017" sldId="264"/>
            <ac:graphicFrameMk id="7" creationId="{9C36F7F1-456C-4D6A-A32F-AD52B0171B44}"/>
          </ac:graphicFrameMkLst>
        </pc:graphicFrameChg>
      </pc:sldChg>
      <pc:sldChg chg="modSp add">
        <pc:chgData name="Limor Zimskind" userId="0dfe8a93d123a5f2" providerId="LiveId" clId="{925B7A8C-F380-4850-8562-47731648131C}" dt="2019-11-25T22:08:24.654" v="3922" actId="20577"/>
        <pc:sldMkLst>
          <pc:docMk/>
          <pc:sldMk cId="4079995230" sldId="265"/>
        </pc:sldMkLst>
        <pc:spChg chg="mod">
          <ac:chgData name="Limor Zimskind" userId="0dfe8a93d123a5f2" providerId="LiveId" clId="{925B7A8C-F380-4850-8562-47731648131C}" dt="2019-11-22T02:37:55.072" v="3681" actId="1076"/>
          <ac:spMkLst>
            <pc:docMk/>
            <pc:sldMk cId="4079995230" sldId="265"/>
            <ac:spMk id="2" creationId="{07231873-9D9E-4FD2-B52B-211D3FBE0263}"/>
          </ac:spMkLst>
        </pc:spChg>
        <pc:spChg chg="mod">
          <ac:chgData name="Limor Zimskind" userId="0dfe8a93d123a5f2" providerId="LiveId" clId="{925B7A8C-F380-4850-8562-47731648131C}" dt="2019-11-25T22:08:24.654" v="3922" actId="20577"/>
          <ac:spMkLst>
            <pc:docMk/>
            <pc:sldMk cId="4079995230" sldId="265"/>
            <ac:spMk id="3" creationId="{04799906-656B-4C9F-9DFF-DBF6EE7D90C2}"/>
          </ac:spMkLst>
        </pc:spChg>
      </pc:sldChg>
      <pc:sldChg chg="addSp delSp modSp add ord">
        <pc:chgData name="Limor Zimskind" userId="0dfe8a93d123a5f2" providerId="LiveId" clId="{925B7A8C-F380-4850-8562-47731648131C}" dt="2019-11-25T22:10:58.275" v="3955" actId="1076"/>
        <pc:sldMkLst>
          <pc:docMk/>
          <pc:sldMk cId="513150693" sldId="266"/>
        </pc:sldMkLst>
        <pc:spChg chg="mod">
          <ac:chgData name="Limor Zimskind" userId="0dfe8a93d123a5f2" providerId="LiveId" clId="{925B7A8C-F380-4850-8562-47731648131C}" dt="2019-11-25T22:10:52.436" v="3954" actId="20577"/>
          <ac:spMkLst>
            <pc:docMk/>
            <pc:sldMk cId="513150693" sldId="266"/>
            <ac:spMk id="2" creationId="{37B64176-AFB1-4D86-A0CC-1DAFEFC28F4C}"/>
          </ac:spMkLst>
        </pc:spChg>
        <pc:spChg chg="del">
          <ac:chgData name="Limor Zimskind" userId="0dfe8a93d123a5f2" providerId="LiveId" clId="{925B7A8C-F380-4850-8562-47731648131C}" dt="2019-11-19T19:23:45.496" v="407"/>
          <ac:spMkLst>
            <pc:docMk/>
            <pc:sldMk cId="513150693" sldId="266"/>
            <ac:spMk id="3" creationId="{BD9DC1B4-030F-4BC7-90D0-AB007EBF1B17}"/>
          </ac:spMkLst>
        </pc:spChg>
        <pc:spChg chg="add mod">
          <ac:chgData name="Limor Zimskind" userId="0dfe8a93d123a5f2" providerId="LiveId" clId="{925B7A8C-F380-4850-8562-47731648131C}" dt="2019-11-19T22:03:57.629" v="1651" actId="20577"/>
          <ac:spMkLst>
            <pc:docMk/>
            <pc:sldMk cId="513150693" sldId="266"/>
            <ac:spMk id="5" creationId="{4BDA4FA3-221E-4963-901E-B143511D7CA8}"/>
          </ac:spMkLst>
        </pc:spChg>
        <pc:graphicFrameChg chg="add mod modGraphic">
          <ac:chgData name="Limor Zimskind" userId="0dfe8a93d123a5f2" providerId="LiveId" clId="{925B7A8C-F380-4850-8562-47731648131C}" dt="2019-11-25T22:10:58.275" v="3955" actId="1076"/>
          <ac:graphicFrameMkLst>
            <pc:docMk/>
            <pc:sldMk cId="513150693" sldId="266"/>
            <ac:graphicFrameMk id="4" creationId="{8776C20F-062C-43F1-A801-E32B0FECD974}"/>
          </ac:graphicFrameMkLst>
        </pc:graphicFrameChg>
      </pc:sldChg>
      <pc:sldChg chg="delSp modSp add">
        <pc:chgData name="Limor Zimskind" userId="0dfe8a93d123a5f2" providerId="LiveId" clId="{925B7A8C-F380-4850-8562-47731648131C}" dt="2019-11-25T22:34:40.321" v="3963" actId="14734"/>
        <pc:sldMkLst>
          <pc:docMk/>
          <pc:sldMk cId="1392685649" sldId="267"/>
        </pc:sldMkLst>
        <pc:spChg chg="del mod">
          <ac:chgData name="Limor Zimskind" userId="0dfe8a93d123a5f2" providerId="LiveId" clId="{925B7A8C-F380-4850-8562-47731648131C}" dt="2019-11-22T02:16:44.286" v="2724" actId="478"/>
          <ac:spMkLst>
            <pc:docMk/>
            <pc:sldMk cId="1392685649" sldId="267"/>
            <ac:spMk id="6" creationId="{AB62CF2A-706D-4B96-ADB0-AEB340FC9DED}"/>
          </ac:spMkLst>
        </pc:spChg>
        <pc:graphicFrameChg chg="mod modGraphic">
          <ac:chgData name="Limor Zimskind" userId="0dfe8a93d123a5f2" providerId="LiveId" clId="{925B7A8C-F380-4850-8562-47731648131C}" dt="2019-11-25T22:34:40.321" v="3963" actId="14734"/>
          <ac:graphicFrameMkLst>
            <pc:docMk/>
            <pc:sldMk cId="1392685649" sldId="267"/>
            <ac:graphicFrameMk id="5" creationId="{A772F941-A782-47C6-AEDE-9091F1A2D582}"/>
          </ac:graphicFrameMkLst>
        </pc:graphicFrameChg>
      </pc:sldChg>
      <pc:sldChg chg="addSp delSp modSp add del">
        <pc:chgData name="Limor Zimskind" userId="0dfe8a93d123a5f2" providerId="LiveId" clId="{925B7A8C-F380-4850-8562-47731648131C}" dt="2019-11-19T21:05:12.427" v="1109" actId="2696"/>
        <pc:sldMkLst>
          <pc:docMk/>
          <pc:sldMk cId="2602090723" sldId="267"/>
        </pc:sldMkLst>
        <pc:spChg chg="mod">
          <ac:chgData name="Limor Zimskind" userId="0dfe8a93d123a5f2" providerId="LiveId" clId="{925B7A8C-F380-4850-8562-47731648131C}" dt="2019-11-19T20:56:05.184" v="1050" actId="1076"/>
          <ac:spMkLst>
            <pc:docMk/>
            <pc:sldMk cId="2602090723" sldId="267"/>
            <ac:spMk id="2" creationId="{AA06174F-67ED-4CB8-930B-642582954383}"/>
          </ac:spMkLst>
        </pc:spChg>
        <pc:spChg chg="add del">
          <ac:chgData name="Limor Zimskind" userId="0dfe8a93d123a5f2" providerId="LiveId" clId="{925B7A8C-F380-4850-8562-47731648131C}" dt="2019-11-19T19:37:26.153" v="984"/>
          <ac:spMkLst>
            <pc:docMk/>
            <pc:sldMk cId="2602090723" sldId="267"/>
            <ac:spMk id="3" creationId="{3466C8C6-A13C-478D-8FA5-746885C06EB1}"/>
          </ac:spMkLst>
        </pc:spChg>
        <pc:spChg chg="add mod">
          <ac:chgData name="Limor Zimskind" userId="0dfe8a93d123a5f2" providerId="LiveId" clId="{925B7A8C-F380-4850-8562-47731648131C}" dt="2019-11-19T20:56:00.383" v="1049" actId="20577"/>
          <ac:spMkLst>
            <pc:docMk/>
            <pc:sldMk cId="2602090723" sldId="267"/>
            <ac:spMk id="6" creationId="{AB62CF2A-706D-4B96-ADB0-AEB340FC9DED}"/>
          </ac:spMkLst>
        </pc:spChg>
        <pc:graphicFrameChg chg="add del mod">
          <ac:chgData name="Limor Zimskind" userId="0dfe8a93d123a5f2" providerId="LiveId" clId="{925B7A8C-F380-4850-8562-47731648131C}" dt="2019-11-19T19:37:23.417" v="983"/>
          <ac:graphicFrameMkLst>
            <pc:docMk/>
            <pc:sldMk cId="2602090723" sldId="267"/>
            <ac:graphicFrameMk id="4" creationId="{8A0442A8-EDB5-444A-A532-FE423FC63582}"/>
          </ac:graphicFrameMkLst>
        </pc:graphicFrameChg>
        <pc:graphicFrameChg chg="add mod modGraphic">
          <ac:chgData name="Limor Zimskind" userId="0dfe8a93d123a5f2" providerId="LiveId" clId="{925B7A8C-F380-4850-8562-47731648131C}" dt="2019-11-19T19:39:40.988" v="1028" actId="179"/>
          <ac:graphicFrameMkLst>
            <pc:docMk/>
            <pc:sldMk cId="2602090723" sldId="267"/>
            <ac:graphicFrameMk id="5" creationId="{A772F941-A782-47C6-AEDE-9091F1A2D582}"/>
          </ac:graphicFrameMkLst>
        </pc:graphicFrameChg>
      </pc:sldChg>
      <pc:sldChg chg="delSp modSp add">
        <pc:chgData name="Limor Zimskind" userId="0dfe8a93d123a5f2" providerId="LiveId" clId="{925B7A8C-F380-4850-8562-47731648131C}" dt="2019-11-22T02:52:17.835" v="3854" actId="14734"/>
        <pc:sldMkLst>
          <pc:docMk/>
          <pc:sldMk cId="2537242613" sldId="268"/>
        </pc:sldMkLst>
        <pc:spChg chg="mod">
          <ac:chgData name="Limor Zimskind" userId="0dfe8a93d123a5f2" providerId="LiveId" clId="{925B7A8C-F380-4850-8562-47731648131C}" dt="2019-11-22T02:28:47.450" v="2892" actId="20577"/>
          <ac:spMkLst>
            <pc:docMk/>
            <pc:sldMk cId="2537242613" sldId="268"/>
            <ac:spMk id="2" creationId="{B155091F-2C31-4DA8-AA77-7C3E7EA6C8F8}"/>
          </ac:spMkLst>
        </pc:spChg>
        <pc:spChg chg="del mod">
          <ac:chgData name="Limor Zimskind" userId="0dfe8a93d123a5f2" providerId="LiveId" clId="{925B7A8C-F380-4850-8562-47731648131C}" dt="2019-11-22T02:17:30.578" v="2734" actId="478"/>
          <ac:spMkLst>
            <pc:docMk/>
            <pc:sldMk cId="2537242613" sldId="268"/>
            <ac:spMk id="6" creationId="{9AA2A23F-82FC-4C54-8A8E-DB840BCC9D6C}"/>
          </ac:spMkLst>
        </pc:spChg>
        <pc:graphicFrameChg chg="mod modGraphic">
          <ac:chgData name="Limor Zimskind" userId="0dfe8a93d123a5f2" providerId="LiveId" clId="{925B7A8C-F380-4850-8562-47731648131C}" dt="2019-11-22T02:52:17.835" v="3854" actId="14734"/>
          <ac:graphicFrameMkLst>
            <pc:docMk/>
            <pc:sldMk cId="2537242613" sldId="268"/>
            <ac:graphicFrameMk id="4" creationId="{29B8D12C-7C24-444F-A14E-B4BFED424DBB}"/>
          </ac:graphicFrameMkLst>
        </pc:graphicFrameChg>
      </pc:sldChg>
      <pc:sldChg chg="addSp delSp modSp add del">
        <pc:chgData name="Limor Zimskind" userId="0dfe8a93d123a5f2" providerId="LiveId" clId="{925B7A8C-F380-4850-8562-47731648131C}" dt="2019-11-19T21:05:12.427" v="1109" actId="2696"/>
        <pc:sldMkLst>
          <pc:docMk/>
          <pc:sldMk cId="3861851374" sldId="268"/>
        </pc:sldMkLst>
        <pc:spChg chg="mod">
          <ac:chgData name="Limor Zimskind" userId="0dfe8a93d123a5f2" providerId="LiveId" clId="{925B7A8C-F380-4850-8562-47731648131C}" dt="2019-11-19T20:56:15.108" v="1052" actId="1076"/>
          <ac:spMkLst>
            <pc:docMk/>
            <pc:sldMk cId="3861851374" sldId="268"/>
            <ac:spMk id="2" creationId="{B155091F-2C31-4DA8-AA77-7C3E7EA6C8F8}"/>
          </ac:spMkLst>
        </pc:spChg>
        <pc:spChg chg="del">
          <ac:chgData name="Limor Zimskind" userId="0dfe8a93d123a5f2" providerId="LiveId" clId="{925B7A8C-F380-4850-8562-47731648131C}" dt="2019-11-19T19:37:38.660" v="986"/>
          <ac:spMkLst>
            <pc:docMk/>
            <pc:sldMk cId="3861851374" sldId="268"/>
            <ac:spMk id="3" creationId="{7D2801D4-DC7B-48FC-B15C-B0072C5644B1}"/>
          </ac:spMkLst>
        </pc:spChg>
        <pc:spChg chg="add del">
          <ac:chgData name="Limor Zimskind" userId="0dfe8a93d123a5f2" providerId="LiveId" clId="{925B7A8C-F380-4850-8562-47731648131C}" dt="2019-11-19T20:56:22.055" v="1053" actId="478"/>
          <ac:spMkLst>
            <pc:docMk/>
            <pc:sldMk cId="3861851374" sldId="268"/>
            <ac:spMk id="5" creationId="{3B3A05D2-3EE3-42D8-A0FE-EECDC577D22F}"/>
          </ac:spMkLst>
        </pc:spChg>
        <pc:spChg chg="add">
          <ac:chgData name="Limor Zimskind" userId="0dfe8a93d123a5f2" providerId="LiveId" clId="{925B7A8C-F380-4850-8562-47731648131C}" dt="2019-11-19T20:56:22.447" v="1054"/>
          <ac:spMkLst>
            <pc:docMk/>
            <pc:sldMk cId="3861851374" sldId="268"/>
            <ac:spMk id="6" creationId="{9AA2A23F-82FC-4C54-8A8E-DB840BCC9D6C}"/>
          </ac:spMkLst>
        </pc:spChg>
        <pc:graphicFrameChg chg="add mod modGraphic">
          <ac:chgData name="Limor Zimskind" userId="0dfe8a93d123a5f2" providerId="LiveId" clId="{925B7A8C-F380-4850-8562-47731648131C}" dt="2019-11-19T20:56:34.623" v="1063" actId="20577"/>
          <ac:graphicFrameMkLst>
            <pc:docMk/>
            <pc:sldMk cId="3861851374" sldId="268"/>
            <ac:graphicFrameMk id="4" creationId="{29B8D12C-7C24-444F-A14E-B4BFED424DBB}"/>
          </ac:graphicFrameMkLst>
        </pc:graphicFrameChg>
      </pc:sldChg>
      <pc:sldChg chg="addSp delSp modSp add del">
        <pc:chgData name="Limor Zimskind" userId="0dfe8a93d123a5f2" providerId="LiveId" clId="{925B7A8C-F380-4850-8562-47731648131C}" dt="2019-11-19T21:05:16.865" v="1111" actId="2696"/>
        <pc:sldMkLst>
          <pc:docMk/>
          <pc:sldMk cId="2399712094" sldId="269"/>
        </pc:sldMkLst>
        <pc:spChg chg="del">
          <ac:chgData name="Limor Zimskind" userId="0dfe8a93d123a5f2" providerId="LiveId" clId="{925B7A8C-F380-4850-8562-47731648131C}" dt="2019-11-19T20:58:39.384" v="1065"/>
          <ac:spMkLst>
            <pc:docMk/>
            <pc:sldMk cId="2399712094" sldId="269"/>
            <ac:spMk id="3" creationId="{AD5171C4-625B-4FDC-9917-9331D69613AF}"/>
          </ac:spMkLst>
        </pc:spChg>
        <pc:graphicFrameChg chg="add mod">
          <ac:chgData name="Limor Zimskind" userId="0dfe8a93d123a5f2" providerId="LiveId" clId="{925B7A8C-F380-4850-8562-47731648131C}" dt="2019-11-19T20:59:33.436" v="1082" actId="255"/>
          <ac:graphicFrameMkLst>
            <pc:docMk/>
            <pc:sldMk cId="2399712094" sldId="269"/>
            <ac:graphicFrameMk id="4" creationId="{97525749-1750-47AA-A812-7DF23C4B8F30}"/>
          </ac:graphicFrameMkLst>
        </pc:graphicFrameChg>
      </pc:sldChg>
      <pc:sldChg chg="addSp delSp modSp add">
        <pc:chgData name="Limor Zimskind" userId="0dfe8a93d123a5f2" providerId="LiveId" clId="{925B7A8C-F380-4850-8562-47731648131C}" dt="2019-11-22T02:11:51.517" v="2643" actId="403"/>
        <pc:sldMkLst>
          <pc:docMk/>
          <pc:sldMk cId="4043433359" sldId="269"/>
        </pc:sldMkLst>
        <pc:spChg chg="mod">
          <ac:chgData name="Limor Zimskind" userId="0dfe8a93d123a5f2" providerId="LiveId" clId="{925B7A8C-F380-4850-8562-47731648131C}" dt="2019-11-19T22:48:24.736" v="1712" actId="14100"/>
          <ac:spMkLst>
            <pc:docMk/>
            <pc:sldMk cId="4043433359" sldId="269"/>
            <ac:spMk id="2" creationId="{8DE703C1-EB44-4280-9F51-803CDEBDFD13}"/>
          </ac:spMkLst>
        </pc:spChg>
        <pc:spChg chg="add del mod">
          <ac:chgData name="Limor Zimskind" userId="0dfe8a93d123a5f2" providerId="LiveId" clId="{925B7A8C-F380-4850-8562-47731648131C}" dt="2019-11-19T21:11:10.304" v="1128"/>
          <ac:spMkLst>
            <pc:docMk/>
            <pc:sldMk cId="4043433359" sldId="269"/>
            <ac:spMk id="5" creationId="{DEE9A8A1-3775-4439-B91C-C3A3918228CD}"/>
          </ac:spMkLst>
        </pc:spChg>
        <pc:spChg chg="add del mod">
          <ac:chgData name="Limor Zimskind" userId="0dfe8a93d123a5f2" providerId="LiveId" clId="{925B7A8C-F380-4850-8562-47731648131C}" dt="2019-11-19T22:00:09.597" v="1619"/>
          <ac:spMkLst>
            <pc:docMk/>
            <pc:sldMk cId="4043433359" sldId="269"/>
            <ac:spMk id="8" creationId="{59596BB4-1AD7-42AA-BF1E-8FE454AA14B3}"/>
          </ac:spMkLst>
        </pc:spChg>
        <pc:spChg chg="add del mod">
          <ac:chgData name="Limor Zimskind" userId="0dfe8a93d123a5f2" providerId="LiveId" clId="{925B7A8C-F380-4850-8562-47731648131C}" dt="2019-11-19T22:55:46.206" v="1714"/>
          <ac:spMkLst>
            <pc:docMk/>
            <pc:sldMk cId="4043433359" sldId="269"/>
            <ac:spMk id="12" creationId="{05E5C76C-E7F9-44D4-8860-330F11588BE5}"/>
          </ac:spMkLst>
        </pc:spChg>
        <pc:graphicFrameChg chg="del">
          <ac:chgData name="Limor Zimskind" userId="0dfe8a93d123a5f2" providerId="LiveId" clId="{925B7A8C-F380-4850-8562-47731648131C}" dt="2019-11-19T21:11:08.840" v="1127" actId="478"/>
          <ac:graphicFrameMkLst>
            <pc:docMk/>
            <pc:sldMk cId="4043433359" sldId="269"/>
            <ac:graphicFrameMk id="4" creationId="{97525749-1750-47AA-A812-7DF23C4B8F30}"/>
          </ac:graphicFrameMkLst>
        </pc:graphicFrameChg>
        <pc:graphicFrameChg chg="add del mod">
          <ac:chgData name="Limor Zimskind" userId="0dfe8a93d123a5f2" providerId="LiveId" clId="{925B7A8C-F380-4850-8562-47731648131C}" dt="2019-11-19T22:00:06.731" v="1617" actId="478"/>
          <ac:graphicFrameMkLst>
            <pc:docMk/>
            <pc:sldMk cId="4043433359" sldId="269"/>
            <ac:graphicFrameMk id="6" creationId="{97525749-1750-47AA-A812-7DF23C4B8F30}"/>
          </ac:graphicFrameMkLst>
        </pc:graphicFrameChg>
        <pc:graphicFrameChg chg="add">
          <ac:chgData name="Limor Zimskind" userId="0dfe8a93d123a5f2" providerId="LiveId" clId="{925B7A8C-F380-4850-8562-47731648131C}" dt="2019-11-19T22:00:07.462" v="1618"/>
          <ac:graphicFrameMkLst>
            <pc:docMk/>
            <pc:sldMk cId="4043433359" sldId="269"/>
            <ac:graphicFrameMk id="9" creationId="{97525749-1750-47AA-A812-7DF23C4B8F30}"/>
          </ac:graphicFrameMkLst>
        </pc:graphicFrameChg>
        <pc:graphicFrameChg chg="add del mod">
          <ac:chgData name="Limor Zimskind" userId="0dfe8a93d123a5f2" providerId="LiveId" clId="{925B7A8C-F380-4850-8562-47731648131C}" dt="2019-11-19T22:55:45.076" v="1713" actId="478"/>
          <ac:graphicFrameMkLst>
            <pc:docMk/>
            <pc:sldMk cId="4043433359" sldId="269"/>
            <ac:graphicFrameMk id="10" creationId="{97525749-1750-47AA-A812-7DF23C4B8F30}"/>
          </ac:graphicFrameMkLst>
        </pc:graphicFrameChg>
        <pc:graphicFrameChg chg="add mod">
          <ac:chgData name="Limor Zimskind" userId="0dfe8a93d123a5f2" providerId="LiveId" clId="{925B7A8C-F380-4850-8562-47731648131C}" dt="2019-11-22T02:11:51.517" v="2643" actId="403"/>
          <ac:graphicFrameMkLst>
            <pc:docMk/>
            <pc:sldMk cId="4043433359" sldId="269"/>
            <ac:graphicFrameMk id="13" creationId="{97525749-1750-47AA-A812-7DF23C4B8F30}"/>
          </ac:graphicFrameMkLst>
        </pc:graphicFrameChg>
      </pc:sldChg>
      <pc:sldChg chg="addSp delSp modSp add del mod setBg">
        <pc:chgData name="Limor Zimskind" userId="0dfe8a93d123a5f2" providerId="LiveId" clId="{925B7A8C-F380-4850-8562-47731648131C}" dt="2019-11-19T21:05:16.865" v="1111" actId="2696"/>
        <pc:sldMkLst>
          <pc:docMk/>
          <pc:sldMk cId="2087769813" sldId="270"/>
        </pc:sldMkLst>
        <pc:spChg chg="mod">
          <ac:chgData name="Limor Zimskind" userId="0dfe8a93d123a5f2" providerId="LiveId" clId="{925B7A8C-F380-4850-8562-47731648131C}" dt="2019-11-19T21:02:18.893" v="1087" actId="26606"/>
          <ac:spMkLst>
            <pc:docMk/>
            <pc:sldMk cId="2087769813" sldId="270"/>
            <ac:spMk id="2" creationId="{61FB52F2-7486-44B7-994E-6B80408C1605}"/>
          </ac:spMkLst>
        </pc:spChg>
        <pc:spChg chg="del">
          <ac:chgData name="Limor Zimskind" userId="0dfe8a93d123a5f2" providerId="LiveId" clId="{925B7A8C-F380-4850-8562-47731648131C}" dt="2019-11-19T21:02:13.617" v="1084"/>
          <ac:spMkLst>
            <pc:docMk/>
            <pc:sldMk cId="2087769813" sldId="270"/>
            <ac:spMk id="3" creationId="{EAA1F0ED-2D8C-40E0-97D4-A0A446F579AA}"/>
          </ac:spMkLst>
        </pc:spChg>
        <pc:spChg chg="add del mod">
          <ac:chgData name="Limor Zimskind" userId="0dfe8a93d123a5f2" providerId="LiveId" clId="{925B7A8C-F380-4850-8562-47731648131C}" dt="2019-11-19T21:04:23.156" v="1098"/>
          <ac:spMkLst>
            <pc:docMk/>
            <pc:sldMk cId="2087769813" sldId="270"/>
            <ac:spMk id="6" creationId="{96CC05F2-B14C-4E13-B423-7A98CA871004}"/>
          </ac:spMkLst>
        </pc:spChg>
        <pc:spChg chg="add del">
          <ac:chgData name="Limor Zimskind" userId="0dfe8a93d123a5f2" providerId="LiveId" clId="{925B7A8C-F380-4850-8562-47731648131C}" dt="2019-11-19T21:02:18.417" v="1086" actId="26606"/>
          <ac:spMkLst>
            <pc:docMk/>
            <pc:sldMk cId="2087769813" sldId="270"/>
            <ac:spMk id="9" creationId="{46C2E80F-49A6-4372-B103-219D417A55ED}"/>
          </ac:spMkLst>
        </pc:spChg>
        <pc:graphicFrameChg chg="add del mod">
          <ac:chgData name="Limor Zimskind" userId="0dfe8a93d123a5f2" providerId="LiveId" clId="{925B7A8C-F380-4850-8562-47731648131C}" dt="2019-11-19T21:04:21.820" v="1097" actId="478"/>
          <ac:graphicFrameMkLst>
            <pc:docMk/>
            <pc:sldMk cId="2087769813" sldId="270"/>
            <ac:graphicFrameMk id="4" creationId="{D4CFD41A-CE02-41E6-B0DE-A6555EC6BAD2}"/>
          </ac:graphicFrameMkLst>
        </pc:graphicFrameChg>
        <pc:graphicFrameChg chg="add mod">
          <ac:chgData name="Limor Zimskind" userId="0dfe8a93d123a5f2" providerId="LiveId" clId="{925B7A8C-F380-4850-8562-47731648131C}" dt="2019-11-19T21:04:59.479" v="1108" actId="255"/>
          <ac:graphicFrameMkLst>
            <pc:docMk/>
            <pc:sldMk cId="2087769813" sldId="270"/>
            <ac:graphicFrameMk id="8" creationId="{D4CFD41A-CE02-41E6-B0DE-A6555EC6BAD2}"/>
          </ac:graphicFrameMkLst>
        </pc:graphicFrameChg>
      </pc:sldChg>
      <pc:sldChg chg="addSp delSp modSp add setBg">
        <pc:chgData name="Limor Zimskind" userId="0dfe8a93d123a5f2" providerId="LiveId" clId="{925B7A8C-F380-4850-8562-47731648131C}" dt="2019-11-25T22:09:29.124" v="3923" actId="14100"/>
        <pc:sldMkLst>
          <pc:docMk/>
          <pc:sldMk cId="3422423933" sldId="270"/>
        </pc:sldMkLst>
        <pc:spChg chg="del">
          <ac:chgData name="Limor Zimskind" userId="0dfe8a93d123a5f2" providerId="LiveId" clId="{925B7A8C-F380-4850-8562-47731648131C}" dt="2019-11-19T21:39:09.469" v="1243" actId="478"/>
          <ac:spMkLst>
            <pc:docMk/>
            <pc:sldMk cId="3422423933" sldId="270"/>
            <ac:spMk id="2" creationId="{61FB52F2-7486-44B7-994E-6B80408C1605}"/>
          </ac:spMkLst>
        </pc:spChg>
        <pc:spChg chg="add del mod">
          <ac:chgData name="Limor Zimskind" userId="0dfe8a93d123a5f2" providerId="LiveId" clId="{925B7A8C-F380-4850-8562-47731648131C}" dt="2019-11-19T21:08:03.151" v="1114"/>
          <ac:spMkLst>
            <pc:docMk/>
            <pc:sldMk cId="3422423933" sldId="270"/>
            <ac:spMk id="4" creationId="{03F05117-AFE0-420A-B795-9FE6CE026909}"/>
          </ac:spMkLst>
        </pc:spChg>
        <pc:spChg chg="add mod">
          <ac:chgData name="Limor Zimskind" userId="0dfe8a93d123a5f2" providerId="LiveId" clId="{925B7A8C-F380-4850-8562-47731648131C}" dt="2019-11-25T22:09:29.124" v="3923" actId="14100"/>
          <ac:spMkLst>
            <pc:docMk/>
            <pc:sldMk cId="3422423933" sldId="270"/>
            <ac:spMk id="7" creationId="{19D54AE3-CC77-4622-B922-06B98E618FFA}"/>
          </ac:spMkLst>
        </pc:spChg>
        <pc:spChg chg="add del mod">
          <ac:chgData name="Limor Zimskind" userId="0dfe8a93d123a5f2" providerId="LiveId" clId="{925B7A8C-F380-4850-8562-47731648131C}" dt="2019-11-19T21:41:58.605" v="1248"/>
          <ac:spMkLst>
            <pc:docMk/>
            <pc:sldMk cId="3422423933" sldId="270"/>
            <ac:spMk id="9" creationId="{E8CCEF80-5F4E-4042-8B5D-DF136F4849BD}"/>
          </ac:spMkLst>
        </pc:spChg>
        <pc:spChg chg="add del mod">
          <ac:chgData name="Limor Zimskind" userId="0dfe8a93d123a5f2" providerId="LiveId" clId="{925B7A8C-F380-4850-8562-47731648131C}" dt="2019-11-19T22:57:43.290" v="1725"/>
          <ac:spMkLst>
            <pc:docMk/>
            <pc:sldMk cId="3422423933" sldId="270"/>
            <ac:spMk id="13" creationId="{A918172E-E82F-4BA2-9377-52B1ACE09260}"/>
          </ac:spMkLst>
        </pc:spChg>
        <pc:spChg chg="add del mod">
          <ac:chgData name="Limor Zimskind" userId="0dfe8a93d123a5f2" providerId="LiveId" clId="{925B7A8C-F380-4850-8562-47731648131C}" dt="2019-11-19T22:58:42.312" v="1730"/>
          <ac:spMkLst>
            <pc:docMk/>
            <pc:sldMk cId="3422423933" sldId="270"/>
            <ac:spMk id="16" creationId="{C92992A3-E40F-4066-B92D-21F12C64D72E}"/>
          </ac:spMkLst>
        </pc:spChg>
        <pc:graphicFrameChg chg="add del mod">
          <ac:chgData name="Limor Zimskind" userId="0dfe8a93d123a5f2" providerId="LiveId" clId="{925B7A8C-F380-4850-8562-47731648131C}" dt="2019-11-19T21:40:49.641" v="1245" actId="478"/>
          <ac:graphicFrameMkLst>
            <pc:docMk/>
            <pc:sldMk cId="3422423933" sldId="270"/>
            <ac:graphicFrameMk id="6" creationId="{D4CFD41A-CE02-41E6-B0DE-A6555EC6BAD2}"/>
          </ac:graphicFrameMkLst>
        </pc:graphicFrameChg>
        <pc:graphicFrameChg chg="del">
          <ac:chgData name="Limor Zimskind" userId="0dfe8a93d123a5f2" providerId="LiveId" clId="{925B7A8C-F380-4850-8562-47731648131C}" dt="2019-11-19T21:08:00.631" v="1113" actId="478"/>
          <ac:graphicFrameMkLst>
            <pc:docMk/>
            <pc:sldMk cId="3422423933" sldId="270"/>
            <ac:graphicFrameMk id="8" creationId="{D4CFD41A-CE02-41E6-B0DE-A6555EC6BAD2}"/>
          </ac:graphicFrameMkLst>
        </pc:graphicFrameChg>
        <pc:graphicFrameChg chg="add mod">
          <ac:chgData name="Limor Zimskind" userId="0dfe8a93d123a5f2" providerId="LiveId" clId="{925B7A8C-F380-4850-8562-47731648131C}" dt="2019-11-19T21:41:00.684" v="1247"/>
          <ac:graphicFrameMkLst>
            <pc:docMk/>
            <pc:sldMk cId="3422423933" sldId="270"/>
            <ac:graphicFrameMk id="10" creationId="{D4CFD41A-CE02-41E6-B0DE-A6555EC6BAD2}"/>
          </ac:graphicFrameMkLst>
        </pc:graphicFrameChg>
        <pc:graphicFrameChg chg="add del mod">
          <ac:chgData name="Limor Zimskind" userId="0dfe8a93d123a5f2" providerId="LiveId" clId="{925B7A8C-F380-4850-8562-47731648131C}" dt="2019-11-19T22:57:41.914" v="1724" actId="478"/>
          <ac:graphicFrameMkLst>
            <pc:docMk/>
            <pc:sldMk cId="3422423933" sldId="270"/>
            <ac:graphicFrameMk id="11" creationId="{D4CFD41A-CE02-41E6-B0DE-A6555EC6BAD2}"/>
          </ac:graphicFrameMkLst>
        </pc:graphicFrameChg>
        <pc:graphicFrameChg chg="add del mod">
          <ac:chgData name="Limor Zimskind" userId="0dfe8a93d123a5f2" providerId="LiveId" clId="{925B7A8C-F380-4850-8562-47731648131C}" dt="2019-11-19T22:58:41.194" v="1729" actId="478"/>
          <ac:graphicFrameMkLst>
            <pc:docMk/>
            <pc:sldMk cId="3422423933" sldId="270"/>
            <ac:graphicFrameMk id="14" creationId="{D4CFD41A-CE02-41E6-B0DE-A6555EC6BAD2}"/>
          </ac:graphicFrameMkLst>
        </pc:graphicFrameChg>
        <pc:graphicFrameChg chg="add mod">
          <ac:chgData name="Limor Zimskind" userId="0dfe8a93d123a5f2" providerId="LiveId" clId="{925B7A8C-F380-4850-8562-47731648131C}" dt="2019-11-19T22:59:28.619" v="1743" actId="255"/>
          <ac:graphicFrameMkLst>
            <pc:docMk/>
            <pc:sldMk cId="3422423933" sldId="270"/>
            <ac:graphicFrameMk id="17" creationId="{D4CFD41A-CE02-41E6-B0DE-A6555EC6BAD2}"/>
          </ac:graphicFrameMkLst>
        </pc:graphicFrameChg>
      </pc:sldChg>
      <pc:sldChg chg="addSp delSp modSp add">
        <pc:chgData name="Limor Zimskind" userId="0dfe8a93d123a5f2" providerId="LiveId" clId="{925B7A8C-F380-4850-8562-47731648131C}" dt="2019-11-22T02:51:30.574" v="3850" actId="404"/>
        <pc:sldMkLst>
          <pc:docMk/>
          <pc:sldMk cId="332478428" sldId="271"/>
        </pc:sldMkLst>
        <pc:spChg chg="mod">
          <ac:chgData name="Limor Zimskind" userId="0dfe8a93d123a5f2" providerId="LiveId" clId="{925B7A8C-F380-4850-8562-47731648131C}" dt="2019-11-22T02:40:50.513" v="3784" actId="1076"/>
          <ac:spMkLst>
            <pc:docMk/>
            <pc:sldMk cId="332478428" sldId="271"/>
            <ac:spMk id="2" creationId="{58A1F3F5-29E4-47D0-9727-FF9A472FBAC1}"/>
          </ac:spMkLst>
        </pc:spChg>
        <pc:spChg chg="del">
          <ac:chgData name="Limor Zimskind" userId="0dfe8a93d123a5f2" providerId="LiveId" clId="{925B7A8C-F380-4850-8562-47731648131C}" dt="2019-11-19T21:18:04.734" v="1152"/>
          <ac:spMkLst>
            <pc:docMk/>
            <pc:sldMk cId="332478428" sldId="271"/>
            <ac:spMk id="3" creationId="{1222AFBE-4C36-4A57-94EB-6FC6687C11FA}"/>
          </ac:spMkLst>
        </pc:spChg>
        <pc:graphicFrameChg chg="add mod modGraphic">
          <ac:chgData name="Limor Zimskind" userId="0dfe8a93d123a5f2" providerId="LiveId" clId="{925B7A8C-F380-4850-8562-47731648131C}" dt="2019-11-22T02:51:30.574" v="3850" actId="404"/>
          <ac:graphicFrameMkLst>
            <pc:docMk/>
            <pc:sldMk cId="332478428" sldId="271"/>
            <ac:graphicFrameMk id="4" creationId="{BEF11B99-0375-4CFC-B2E6-84348178531C}"/>
          </ac:graphicFrameMkLst>
        </pc:graphicFrameChg>
      </pc:sldChg>
      <pc:sldChg chg="addSp delSp modSp add">
        <pc:chgData name="Limor Zimskind" userId="0dfe8a93d123a5f2" providerId="LiveId" clId="{925B7A8C-F380-4850-8562-47731648131C}" dt="2019-11-22T02:52:23.899" v="3855" actId="403"/>
        <pc:sldMkLst>
          <pc:docMk/>
          <pc:sldMk cId="864059" sldId="272"/>
        </pc:sldMkLst>
        <pc:spChg chg="mod">
          <ac:chgData name="Limor Zimskind" userId="0dfe8a93d123a5f2" providerId="LiveId" clId="{925B7A8C-F380-4850-8562-47731648131C}" dt="2019-11-22T02:40:47.307" v="3783" actId="1076"/>
          <ac:spMkLst>
            <pc:docMk/>
            <pc:sldMk cId="864059" sldId="272"/>
            <ac:spMk id="2" creationId="{27BF1B94-87DE-456D-A8B0-E6A06BE932FC}"/>
          </ac:spMkLst>
        </pc:spChg>
        <pc:spChg chg="add del">
          <ac:chgData name="Limor Zimskind" userId="0dfe8a93d123a5f2" providerId="LiveId" clId="{925B7A8C-F380-4850-8562-47731648131C}" dt="2019-11-19T21:17:18.662" v="1144"/>
          <ac:spMkLst>
            <pc:docMk/>
            <pc:sldMk cId="864059" sldId="272"/>
            <ac:spMk id="3" creationId="{28A0F695-4391-4991-9BF1-7FDEF2FFA7E3}"/>
          </ac:spMkLst>
        </pc:spChg>
        <pc:graphicFrameChg chg="add del mod">
          <ac:chgData name="Limor Zimskind" userId="0dfe8a93d123a5f2" providerId="LiveId" clId="{925B7A8C-F380-4850-8562-47731648131C}" dt="2019-11-19T21:17:14.492" v="1143"/>
          <ac:graphicFrameMkLst>
            <pc:docMk/>
            <pc:sldMk cId="864059" sldId="272"/>
            <ac:graphicFrameMk id="4" creationId="{0157143E-9014-4544-A0D7-14521AA1C448}"/>
          </ac:graphicFrameMkLst>
        </pc:graphicFrameChg>
        <pc:graphicFrameChg chg="add mod modGraphic">
          <ac:chgData name="Limor Zimskind" userId="0dfe8a93d123a5f2" providerId="LiveId" clId="{925B7A8C-F380-4850-8562-47731648131C}" dt="2019-11-22T02:52:23.899" v="3855" actId="403"/>
          <ac:graphicFrameMkLst>
            <pc:docMk/>
            <pc:sldMk cId="864059" sldId="272"/>
            <ac:graphicFrameMk id="5" creationId="{C0280CCC-038A-498E-9E8E-916F6F30AF3F}"/>
          </ac:graphicFrameMkLst>
        </pc:graphicFrameChg>
      </pc:sldChg>
      <pc:sldChg chg="addSp delSp modSp add">
        <pc:chgData name="Limor Zimskind" userId="0dfe8a93d123a5f2" providerId="LiveId" clId="{925B7A8C-F380-4850-8562-47731648131C}" dt="2019-11-22T02:47:31.903" v="3837"/>
        <pc:sldMkLst>
          <pc:docMk/>
          <pc:sldMk cId="282532545" sldId="273"/>
        </pc:sldMkLst>
        <pc:spChg chg="mod">
          <ac:chgData name="Limor Zimskind" userId="0dfe8a93d123a5f2" providerId="LiveId" clId="{925B7A8C-F380-4850-8562-47731648131C}" dt="2019-11-22T02:13:08.624" v="2664" actId="1076"/>
          <ac:spMkLst>
            <pc:docMk/>
            <pc:sldMk cId="282532545" sldId="273"/>
            <ac:spMk id="2" creationId="{D4301168-144C-4826-86AC-478C49985B2C}"/>
          </ac:spMkLst>
        </pc:spChg>
        <pc:spChg chg="del">
          <ac:chgData name="Limor Zimskind" userId="0dfe8a93d123a5f2" providerId="LiveId" clId="{925B7A8C-F380-4850-8562-47731648131C}" dt="2019-11-19T21:24:09.973" v="1160"/>
          <ac:spMkLst>
            <pc:docMk/>
            <pc:sldMk cId="282532545" sldId="273"/>
            <ac:spMk id="3" creationId="{4FF648BB-DBD2-404A-AB8F-3344A017871B}"/>
          </ac:spMkLst>
        </pc:spChg>
        <pc:spChg chg="add del mod">
          <ac:chgData name="Limor Zimskind" userId="0dfe8a93d123a5f2" providerId="LiveId" clId="{925B7A8C-F380-4850-8562-47731648131C}" dt="2019-11-19T21:27:28.949" v="1173"/>
          <ac:spMkLst>
            <pc:docMk/>
            <pc:sldMk cId="282532545" sldId="273"/>
            <ac:spMk id="6" creationId="{660B607F-C76D-4182-8D6D-F5F30C3F0EED}"/>
          </ac:spMkLst>
        </pc:spChg>
        <pc:graphicFrameChg chg="add del mod">
          <ac:chgData name="Limor Zimskind" userId="0dfe8a93d123a5f2" providerId="LiveId" clId="{925B7A8C-F380-4850-8562-47731648131C}" dt="2019-11-19T21:27:27.647" v="1172" actId="478"/>
          <ac:graphicFrameMkLst>
            <pc:docMk/>
            <pc:sldMk cId="282532545" sldId="273"/>
            <ac:graphicFrameMk id="4" creationId="{21C4DD6A-DE51-42DB-B894-1952E7834B02}"/>
          </ac:graphicFrameMkLst>
        </pc:graphicFrameChg>
        <pc:graphicFrameChg chg="add mod">
          <ac:chgData name="Limor Zimskind" userId="0dfe8a93d123a5f2" providerId="LiveId" clId="{925B7A8C-F380-4850-8562-47731648131C}" dt="2019-11-22T02:47:31.903" v="3837"/>
          <ac:graphicFrameMkLst>
            <pc:docMk/>
            <pc:sldMk cId="282532545" sldId="273"/>
            <ac:graphicFrameMk id="7" creationId="{21C4DD6A-DE51-42DB-B894-1952E7834B02}"/>
          </ac:graphicFrameMkLst>
        </pc:graphicFrameChg>
      </pc:sldChg>
      <pc:sldChg chg="addSp delSp modSp add">
        <pc:chgData name="Limor Zimskind" userId="0dfe8a93d123a5f2" providerId="LiveId" clId="{925B7A8C-F380-4850-8562-47731648131C}" dt="2019-11-25T22:10:07.556" v="3924" actId="14100"/>
        <pc:sldMkLst>
          <pc:docMk/>
          <pc:sldMk cId="2829396896" sldId="274"/>
        </pc:sldMkLst>
        <pc:spChg chg="mod">
          <ac:chgData name="Limor Zimskind" userId="0dfe8a93d123a5f2" providerId="LiveId" clId="{925B7A8C-F380-4850-8562-47731648131C}" dt="2019-11-22T02:13:21.256" v="2665" actId="14100"/>
          <ac:spMkLst>
            <pc:docMk/>
            <pc:sldMk cId="2829396896" sldId="274"/>
            <ac:spMk id="2" creationId="{3408743A-F02E-4485-A8B6-6694A903FA2B}"/>
          </ac:spMkLst>
        </pc:spChg>
        <pc:spChg chg="del">
          <ac:chgData name="Limor Zimskind" userId="0dfe8a93d123a5f2" providerId="LiveId" clId="{925B7A8C-F380-4850-8562-47731648131C}" dt="2019-11-19T21:30:04.764" v="1185"/>
          <ac:spMkLst>
            <pc:docMk/>
            <pc:sldMk cId="2829396896" sldId="274"/>
            <ac:spMk id="3" creationId="{BC58D50A-6C61-401F-AD04-C345DD66C0EE}"/>
          </ac:spMkLst>
        </pc:spChg>
        <pc:spChg chg="add del mod">
          <ac:chgData name="Limor Zimskind" userId="0dfe8a93d123a5f2" providerId="LiveId" clId="{925B7A8C-F380-4850-8562-47731648131C}" dt="2019-11-22T02:46:13.276" v="3828"/>
          <ac:spMkLst>
            <pc:docMk/>
            <pc:sldMk cId="2829396896" sldId="274"/>
            <ac:spMk id="5" creationId="{9D9434A9-A8C4-4ED4-ACE8-AEF9E1AAE213}"/>
          </ac:spMkLst>
        </pc:spChg>
        <pc:spChg chg="add del mod">
          <ac:chgData name="Limor Zimskind" userId="0dfe8a93d123a5f2" providerId="LiveId" clId="{925B7A8C-F380-4850-8562-47731648131C}" dt="2019-11-19T21:31:10.043" v="1195"/>
          <ac:spMkLst>
            <pc:docMk/>
            <pc:sldMk cId="2829396896" sldId="274"/>
            <ac:spMk id="6" creationId="{5490119E-11B1-4D7B-9C72-C2A7CB6AF392}"/>
          </ac:spMkLst>
        </pc:spChg>
        <pc:spChg chg="add del mod">
          <ac:chgData name="Limor Zimskind" userId="0dfe8a93d123a5f2" providerId="LiveId" clId="{925B7A8C-F380-4850-8562-47731648131C}" dt="2019-11-22T02:46:18.772" v="3829"/>
          <ac:spMkLst>
            <pc:docMk/>
            <pc:sldMk cId="2829396896" sldId="274"/>
            <ac:spMk id="6" creationId="{9D9434A9-A8C4-4ED4-ACE8-AEF9E1AAE213}"/>
          </ac:spMkLst>
        </pc:spChg>
        <pc:graphicFrameChg chg="add">
          <ac:chgData name="Limor Zimskind" userId="0dfe8a93d123a5f2" providerId="LiveId" clId="{925B7A8C-F380-4850-8562-47731648131C}" dt="2019-11-20T03:16:53.462" v="1750"/>
          <ac:graphicFrameMkLst>
            <pc:docMk/>
            <pc:sldMk cId="2829396896" sldId="274"/>
            <ac:graphicFrameMk id="4" creationId="{00000000-0008-0000-0200-000004000000}"/>
          </ac:graphicFrameMkLst>
        </pc:graphicFrameChg>
        <pc:graphicFrameChg chg="add del mod">
          <ac:chgData name="Limor Zimskind" userId="0dfe8a93d123a5f2" providerId="LiveId" clId="{925B7A8C-F380-4850-8562-47731648131C}" dt="2019-11-19T21:30:31.546" v="1192" actId="478"/>
          <ac:graphicFrameMkLst>
            <pc:docMk/>
            <pc:sldMk cId="2829396896" sldId="274"/>
            <ac:graphicFrameMk id="4" creationId="{7291D4E5-D601-43FC-8F2B-8C19171BE3E2}"/>
          </ac:graphicFrameMkLst>
        </pc:graphicFrameChg>
        <pc:graphicFrameChg chg="add mod">
          <ac:chgData name="Limor Zimskind" userId="0dfe8a93d123a5f2" providerId="LiveId" clId="{925B7A8C-F380-4850-8562-47731648131C}" dt="2019-11-19T21:30:46.324" v="1194"/>
          <ac:graphicFrameMkLst>
            <pc:docMk/>
            <pc:sldMk cId="2829396896" sldId="274"/>
            <ac:graphicFrameMk id="7" creationId="{7291D4E5-D601-43FC-8F2B-8C19171BE3E2}"/>
          </ac:graphicFrameMkLst>
        </pc:graphicFrameChg>
        <pc:graphicFrameChg chg="add mod">
          <ac:chgData name="Limor Zimskind" userId="0dfe8a93d123a5f2" providerId="LiveId" clId="{925B7A8C-F380-4850-8562-47731648131C}" dt="2019-11-25T22:10:07.556" v="3924" actId="14100"/>
          <ac:graphicFrameMkLst>
            <pc:docMk/>
            <pc:sldMk cId="2829396896" sldId="274"/>
            <ac:graphicFrameMk id="8" creationId="{7291D4E5-D601-43FC-8F2B-8C19171BE3E2}"/>
          </ac:graphicFrameMkLst>
        </pc:graphicFrameChg>
      </pc:sldChg>
      <pc:sldChg chg="addSp delSp modSp add">
        <pc:chgData name="Limor Zimskind" userId="0dfe8a93d123a5f2" providerId="LiveId" clId="{925B7A8C-F380-4850-8562-47731648131C}" dt="2019-11-22T02:13:42.708" v="2667" actId="1076"/>
        <pc:sldMkLst>
          <pc:docMk/>
          <pc:sldMk cId="840943639" sldId="275"/>
        </pc:sldMkLst>
        <pc:spChg chg="mod">
          <ac:chgData name="Limor Zimskind" userId="0dfe8a93d123a5f2" providerId="LiveId" clId="{925B7A8C-F380-4850-8562-47731648131C}" dt="2019-11-22T02:13:42.708" v="2667" actId="1076"/>
          <ac:spMkLst>
            <pc:docMk/>
            <pc:sldMk cId="840943639" sldId="275"/>
            <ac:spMk id="2" creationId="{789FBB50-61FC-4DC7-84D6-444E6B00A262}"/>
          </ac:spMkLst>
        </pc:spChg>
        <pc:spChg chg="del">
          <ac:chgData name="Limor Zimskind" userId="0dfe8a93d123a5f2" providerId="LiveId" clId="{925B7A8C-F380-4850-8562-47731648131C}" dt="2019-11-19T21:33:46.227" v="1205"/>
          <ac:spMkLst>
            <pc:docMk/>
            <pc:sldMk cId="840943639" sldId="275"/>
            <ac:spMk id="3" creationId="{7AD95A1C-ED51-4292-84C0-C5F09219AA7C}"/>
          </ac:spMkLst>
        </pc:spChg>
        <pc:spChg chg="add mod">
          <ac:chgData name="Limor Zimskind" userId="0dfe8a93d123a5f2" providerId="LiveId" clId="{925B7A8C-F380-4850-8562-47731648131C}" dt="2019-11-20T03:17:41.489" v="1757" actId="1076"/>
          <ac:spMkLst>
            <pc:docMk/>
            <pc:sldMk cId="840943639" sldId="275"/>
            <ac:spMk id="5" creationId="{9D9434A9-A8C4-4ED4-ACE8-AEF9E1AAE213}"/>
          </ac:spMkLst>
        </pc:spChg>
        <pc:spChg chg="add mod">
          <ac:chgData name="Limor Zimskind" userId="0dfe8a93d123a5f2" providerId="LiveId" clId="{925B7A8C-F380-4850-8562-47731648131C}" dt="2019-11-20T03:17:50.957" v="1761" actId="20577"/>
          <ac:spMkLst>
            <pc:docMk/>
            <pc:sldMk cId="840943639" sldId="275"/>
            <ac:spMk id="6" creationId="{9D9434A9-A8C4-4ED4-ACE8-AEF9E1AAE213}"/>
          </ac:spMkLst>
        </pc:spChg>
        <pc:graphicFrameChg chg="add mod">
          <ac:chgData name="Limor Zimskind" userId="0dfe8a93d123a5f2" providerId="LiveId" clId="{925B7A8C-F380-4850-8562-47731648131C}" dt="2019-11-19T21:45:42.410" v="1325" actId="14100"/>
          <ac:graphicFrameMkLst>
            <pc:docMk/>
            <pc:sldMk cId="840943639" sldId="275"/>
            <ac:graphicFrameMk id="4" creationId="{45005FB1-CDCA-42A4-9165-5E7159D458B2}"/>
          </ac:graphicFrameMkLst>
        </pc:graphicFrameChg>
      </pc:sldChg>
      <pc:sldChg chg="addSp delSp modSp add">
        <pc:chgData name="Limor Zimskind" userId="0dfe8a93d123a5f2" providerId="LiveId" clId="{925B7A8C-F380-4850-8562-47731648131C}" dt="2019-11-22T02:47:11.614" v="3835" actId="14100"/>
        <pc:sldMkLst>
          <pc:docMk/>
          <pc:sldMk cId="2756492717" sldId="276"/>
        </pc:sldMkLst>
        <pc:spChg chg="mod">
          <ac:chgData name="Limor Zimskind" userId="0dfe8a93d123a5f2" providerId="LiveId" clId="{925B7A8C-F380-4850-8562-47731648131C}" dt="2019-11-22T02:13:56.765" v="2669" actId="1076"/>
          <ac:spMkLst>
            <pc:docMk/>
            <pc:sldMk cId="2756492717" sldId="276"/>
            <ac:spMk id="2" creationId="{3D95095D-3E2B-4B72-96DA-06C9D21BA692}"/>
          </ac:spMkLst>
        </pc:spChg>
        <pc:spChg chg="del">
          <ac:chgData name="Limor Zimskind" userId="0dfe8a93d123a5f2" providerId="LiveId" clId="{925B7A8C-F380-4850-8562-47731648131C}" dt="2019-11-19T21:35:54.166" v="1213"/>
          <ac:spMkLst>
            <pc:docMk/>
            <pc:sldMk cId="2756492717" sldId="276"/>
            <ac:spMk id="3" creationId="{8F7B30A3-B4BE-4CBA-85E3-60ABCC1B5CC6}"/>
          </ac:spMkLst>
        </pc:spChg>
        <pc:graphicFrameChg chg="add mod">
          <ac:chgData name="Limor Zimskind" userId="0dfe8a93d123a5f2" providerId="LiveId" clId="{925B7A8C-F380-4850-8562-47731648131C}" dt="2019-11-22T02:47:11.614" v="3835" actId="14100"/>
          <ac:graphicFrameMkLst>
            <pc:docMk/>
            <pc:sldMk cId="2756492717" sldId="276"/>
            <ac:graphicFrameMk id="4" creationId="{2A5AEB2F-B5A2-4784-B019-932EA1F4A55F}"/>
          </ac:graphicFrameMkLst>
        </pc:graphicFrameChg>
      </pc:sldChg>
      <pc:sldChg chg="addSp delSp modSp add">
        <pc:chgData name="Limor Zimskind" userId="0dfe8a93d123a5f2" providerId="LiveId" clId="{925B7A8C-F380-4850-8562-47731648131C}" dt="2019-11-22T02:56:55.272" v="3867" actId="20577"/>
        <pc:sldMkLst>
          <pc:docMk/>
          <pc:sldMk cId="2535983443" sldId="277"/>
        </pc:sldMkLst>
        <pc:spChg chg="del">
          <ac:chgData name="Limor Zimskind" userId="0dfe8a93d123a5f2" providerId="LiveId" clId="{925B7A8C-F380-4850-8562-47731648131C}" dt="2019-11-19T21:47:20.500" v="1340"/>
          <ac:spMkLst>
            <pc:docMk/>
            <pc:sldMk cId="2535983443" sldId="277"/>
            <ac:spMk id="2" creationId="{1E834AF1-24EC-4DB0-9455-AB3831CB6395}"/>
          </ac:spMkLst>
        </pc:spChg>
        <pc:spChg chg="del">
          <ac:chgData name="Limor Zimskind" userId="0dfe8a93d123a5f2" providerId="LiveId" clId="{925B7A8C-F380-4850-8562-47731648131C}" dt="2019-11-19T21:47:20.500" v="1340"/>
          <ac:spMkLst>
            <pc:docMk/>
            <pc:sldMk cId="2535983443" sldId="277"/>
            <ac:spMk id="3" creationId="{7F38CD23-5B16-4FE2-906B-45883E09EA9B}"/>
          </ac:spMkLst>
        </pc:spChg>
        <pc:spChg chg="add mod">
          <ac:chgData name="Limor Zimskind" userId="0dfe8a93d123a5f2" providerId="LiveId" clId="{925B7A8C-F380-4850-8562-47731648131C}" dt="2019-11-22T02:40:05.947" v="3782" actId="5793"/>
          <ac:spMkLst>
            <pc:docMk/>
            <pc:sldMk cId="2535983443" sldId="277"/>
            <ac:spMk id="4" creationId="{19FE58F3-4FF3-46BC-8931-C797D4CF9B02}"/>
          </ac:spMkLst>
        </pc:spChg>
        <pc:spChg chg="add del mod">
          <ac:chgData name="Limor Zimskind" userId="0dfe8a93d123a5f2" providerId="LiveId" clId="{925B7A8C-F380-4850-8562-47731648131C}" dt="2019-11-22T02:40:00.433" v="3773" actId="478"/>
          <ac:spMkLst>
            <pc:docMk/>
            <pc:sldMk cId="2535983443" sldId="277"/>
            <ac:spMk id="5" creationId="{0F51CBFD-F52D-4154-B5D8-F17D8B141DE0}"/>
          </ac:spMkLst>
        </pc:spChg>
        <pc:spChg chg="add mod">
          <ac:chgData name="Limor Zimskind" userId="0dfe8a93d123a5f2" providerId="LiveId" clId="{925B7A8C-F380-4850-8562-47731648131C}" dt="2019-11-22T02:56:55.272" v="3867" actId="20577"/>
          <ac:spMkLst>
            <pc:docMk/>
            <pc:sldMk cId="2535983443" sldId="277"/>
            <ac:spMk id="5" creationId="{39B0F942-2B10-454C-981E-E51D3DDA11A9}"/>
          </ac:spMkLst>
        </pc:spChg>
      </pc:sldChg>
      <pc:sldChg chg="addSp delSp modSp add del">
        <pc:chgData name="Limor Zimskind" userId="0dfe8a93d123a5f2" providerId="LiveId" clId="{925B7A8C-F380-4850-8562-47731648131C}" dt="2019-11-22T02:14:10.033" v="2670" actId="47"/>
        <pc:sldMkLst>
          <pc:docMk/>
          <pc:sldMk cId="947879569" sldId="278"/>
        </pc:sldMkLst>
        <pc:spChg chg="del">
          <ac:chgData name="Limor Zimskind" userId="0dfe8a93d123a5f2" providerId="LiveId" clId="{925B7A8C-F380-4850-8562-47731648131C}" dt="2019-11-20T03:20:39.813" v="1765"/>
          <ac:spMkLst>
            <pc:docMk/>
            <pc:sldMk cId="947879569" sldId="278"/>
            <ac:spMk id="3" creationId="{539709B4-0606-460A-B34C-48A9882EE2A9}"/>
          </ac:spMkLst>
        </pc:spChg>
        <pc:graphicFrameChg chg="add mod modGraphic">
          <ac:chgData name="Limor Zimskind" userId="0dfe8a93d123a5f2" providerId="LiveId" clId="{925B7A8C-F380-4850-8562-47731648131C}" dt="2019-11-20T03:21:14.043" v="1783" actId="403"/>
          <ac:graphicFrameMkLst>
            <pc:docMk/>
            <pc:sldMk cId="947879569" sldId="278"/>
            <ac:graphicFrameMk id="4" creationId="{631F73A8-4ED8-4136-8B2D-4ABAC88A6784}"/>
          </ac:graphicFrameMkLst>
        </pc:graphicFrameChg>
      </pc:sldChg>
      <pc:sldChg chg="addSp delSp modSp add modNotesTx">
        <pc:chgData name="Limor Zimskind" userId="0dfe8a93d123a5f2" providerId="LiveId" clId="{925B7A8C-F380-4850-8562-47731648131C}" dt="2019-12-03T22:12:30.331" v="4452" actId="20577"/>
        <pc:sldMkLst>
          <pc:docMk/>
          <pc:sldMk cId="1123996703" sldId="279"/>
        </pc:sldMkLst>
        <pc:spChg chg="del">
          <ac:chgData name="Limor Zimskind" userId="0dfe8a93d123a5f2" providerId="LiveId" clId="{925B7A8C-F380-4850-8562-47731648131C}" dt="2019-11-22T02:09:53.978" v="2607"/>
          <ac:spMkLst>
            <pc:docMk/>
            <pc:sldMk cId="1123996703" sldId="279"/>
            <ac:spMk id="2" creationId="{71E1CC4E-5F20-41F0-AE81-9ACC0986BB08}"/>
          </ac:spMkLst>
        </pc:spChg>
        <pc:spChg chg="del">
          <ac:chgData name="Limor Zimskind" userId="0dfe8a93d123a5f2" providerId="LiveId" clId="{925B7A8C-F380-4850-8562-47731648131C}" dt="2019-11-22T02:09:53.978" v="2607"/>
          <ac:spMkLst>
            <pc:docMk/>
            <pc:sldMk cId="1123996703" sldId="279"/>
            <ac:spMk id="3" creationId="{1747BD1C-6667-41D1-8DDC-8E0BC3A00F2B}"/>
          </ac:spMkLst>
        </pc:spChg>
        <pc:spChg chg="add mod">
          <ac:chgData name="Limor Zimskind" userId="0dfe8a93d123a5f2" providerId="LiveId" clId="{925B7A8C-F380-4850-8562-47731648131C}" dt="2019-11-22T02:28:18.854" v="2875" actId="207"/>
          <ac:spMkLst>
            <pc:docMk/>
            <pc:sldMk cId="1123996703" sldId="279"/>
            <ac:spMk id="4" creationId="{6FDCC2E6-73CB-42C0-AA01-D0591208841A}"/>
          </ac:spMkLst>
        </pc:spChg>
        <pc:spChg chg="add mod">
          <ac:chgData name="Limor Zimskind" userId="0dfe8a93d123a5f2" providerId="LiveId" clId="{925B7A8C-F380-4850-8562-47731648131C}" dt="2019-11-22T02:56:32.991" v="3864" actId="2711"/>
          <ac:spMkLst>
            <pc:docMk/>
            <pc:sldMk cId="1123996703" sldId="279"/>
            <ac:spMk id="5" creationId="{00F661FB-4D21-4BAB-A890-E7475A96AD08}"/>
          </ac:spMkLst>
        </pc:spChg>
        <pc:spChg chg="del">
          <ac:chgData name="Limor Zimskind" userId="0dfe8a93d123a5f2" providerId="LiveId" clId="{925B7A8C-F380-4850-8562-47731648131C}" dt="2019-12-03T22:07:37.170" v="3964" actId="478"/>
          <ac:spMkLst>
            <pc:docMk/>
            <pc:sldMk cId="1123996703" sldId="279"/>
            <ac:spMk id="6" creationId="{1D8F804D-6EF9-4979-8661-1810429198EE}"/>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d.docs.live.net/0dfe8a93d123a5f2/Dairy%20Council%20of%20California/Partner%20Survey/Benchmark%20Survey%20Results%20Blinded_Final.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d.docs.live.net/0dfe8a93d123a5f2/Dairy%20Council%20of%20California/Partner%20Survey/Benchmark%20Survey%20Results%20Blinded_Final.xlsx" TargetMode="Externa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chartUserShapes" Target="../drawings/drawing6.xml"/></Relationships>
</file>

<file path=ppt/charts/_rels/chart11.xml.rels><?xml version="1.0" encoding="UTF-8" standalone="yes"?>
<Relationships xmlns="http://schemas.openxmlformats.org/package/2006/relationships"><Relationship Id="rId3" Type="http://schemas.openxmlformats.org/officeDocument/2006/relationships/oleObject" Target="https://d.docs.live.net/0dfe8a93d123a5f2/Dairy%20Council%20of%20California/Partner%20Survey/Benchmark%20Survey%20Results%20Blinded_Final.xlsx" TargetMode="External"/><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oleObject" Target="https://d.docs.live.net/0dfe8a93d123a5f2/Dairy%20Council%20of%20California/Partner%20Survey/Benchmark%20Survey%20Results%20Blinded_Final.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d.docs.live.net/0dfe8a93d123a5f2/Dairy%20Council%20of%20California/Partner%20Survey/Benchmark%20Survey%20Results%20Blinded_Final.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oleObject" Target="https://d.docs.live.net/0dfe8a93d123a5f2/Dairy%20Council%20of%20California/Partner%20Survey/Benchmark%20Survey%20Results%20Blinded_Final.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d.docs.live.net/0dfe8a93d123a5f2/Dairy%20Council%20of%20California/Partner%20Survey/Benchmark%20Survey%20Results%20Blinded_Final.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2.xml"/></Relationships>
</file>

<file path=ppt/charts/_rels/chart6.xml.rels><?xml version="1.0" encoding="UTF-8" standalone="yes"?>
<Relationships xmlns="http://schemas.openxmlformats.org/package/2006/relationships"><Relationship Id="rId3" Type="http://schemas.openxmlformats.org/officeDocument/2006/relationships/oleObject" Target="https://d.docs.live.net/0dfe8a93d123a5f2/Dairy%20Council%20of%20California/Partner%20Survey/Benchmark%20Survey%20Results%20Blinded_Final.xlsx" TargetMode="Externa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3.xml"/></Relationships>
</file>

<file path=ppt/charts/_rels/chart7.xml.rels><?xml version="1.0" encoding="UTF-8" standalone="yes"?>
<Relationships xmlns="http://schemas.openxmlformats.org/package/2006/relationships"><Relationship Id="rId3" Type="http://schemas.openxmlformats.org/officeDocument/2006/relationships/oleObject" Target="https://d.docs.live.net/0dfe8a93d123a5f2/Dairy%20Council%20of%20California/Partner%20Survey/Benchmark%20Survey%20Results%20Blinded_Final.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4.xml"/></Relationships>
</file>

<file path=ppt/charts/_rels/chart8.xml.rels><?xml version="1.0" encoding="UTF-8" standalone="yes"?>
<Relationships xmlns="http://schemas.openxmlformats.org/package/2006/relationships"><Relationship Id="rId3" Type="http://schemas.openxmlformats.org/officeDocument/2006/relationships/oleObject" Target="https://d.docs.live.net/0dfe8a93d123a5f2/Dairy%20Council%20of%20California/Partner%20Survey/Benchmark%20Survey%20Results%20Blinded_Final.xlsx" TargetMode="Externa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5.xml"/></Relationships>
</file>

<file path=ppt/charts/_rels/chart9.xml.rels><?xml version="1.0" encoding="UTF-8" standalone="yes"?>
<Relationships xmlns="http://schemas.openxmlformats.org/package/2006/relationships"><Relationship Id="rId3" Type="http://schemas.openxmlformats.org/officeDocument/2006/relationships/oleObject" Target="https://d.docs.live.net/0dfe8a93d123a5f2/Dairy%20Council%20of%20California/Partner%20Survey/Benchmark%20Survey%20Results%20Blinded_Final.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803581776810124"/>
          <c:y val="9.5998058528204457E-3"/>
          <c:w val="0.40982597284035149"/>
          <c:h val="0.9904001941471795"/>
        </c:manualLayout>
      </c:layout>
      <c:pieChart>
        <c:varyColors val="1"/>
        <c:ser>
          <c:idx val="0"/>
          <c:order val="0"/>
          <c:dPt>
            <c:idx val="0"/>
            <c:bubble3D val="0"/>
            <c:spPr>
              <a:solidFill>
                <a:srgbClr val="0076C0"/>
              </a:solidFill>
              <a:ln w="19050">
                <a:solidFill>
                  <a:schemeClr val="lt1"/>
                </a:solidFill>
              </a:ln>
              <a:effectLst/>
            </c:spPr>
            <c:extLst xmlns:c16r2="http://schemas.microsoft.com/office/drawing/2015/06/chart">
              <c:ext xmlns:c16="http://schemas.microsoft.com/office/drawing/2014/chart" uri="{C3380CC4-5D6E-409C-BE32-E72D297353CC}">
                <c16:uniqueId val="{00000001-BF2A-44E1-8492-BEC971C5FDF8}"/>
              </c:ext>
            </c:extLst>
          </c:dPt>
          <c:dPt>
            <c:idx val="1"/>
            <c:bubble3D val="0"/>
            <c:spPr>
              <a:solidFill>
                <a:srgbClr val="F05133"/>
              </a:solidFill>
              <a:ln w="19050">
                <a:solidFill>
                  <a:schemeClr val="lt1"/>
                </a:solidFill>
              </a:ln>
              <a:effectLst/>
            </c:spPr>
            <c:extLst xmlns:c16r2="http://schemas.microsoft.com/office/drawing/2015/06/chart">
              <c:ext xmlns:c16="http://schemas.microsoft.com/office/drawing/2014/chart" uri="{C3380CC4-5D6E-409C-BE32-E72D297353CC}">
                <c16:uniqueId val="{00000003-BF2A-44E1-8492-BEC971C5FDF8}"/>
              </c:ext>
            </c:extLst>
          </c:dPt>
          <c:dPt>
            <c:idx val="2"/>
            <c:bubble3D val="0"/>
            <c:spPr>
              <a:solidFill>
                <a:srgbClr val="FFD24F"/>
              </a:solidFill>
              <a:ln w="19050">
                <a:solidFill>
                  <a:schemeClr val="lt1"/>
                </a:solidFill>
              </a:ln>
              <a:effectLst/>
            </c:spPr>
            <c:extLst xmlns:c16r2="http://schemas.microsoft.com/office/drawing/2015/06/chart">
              <c:ext xmlns:c16="http://schemas.microsoft.com/office/drawing/2014/chart" uri="{C3380CC4-5D6E-409C-BE32-E72D297353CC}">
                <c16:uniqueId val="{00000005-BF2A-44E1-8492-BEC971C5FDF8}"/>
              </c:ext>
            </c:extLst>
          </c:dPt>
          <c:dLbls>
            <c:dLbl>
              <c:idx val="0"/>
              <c:layout>
                <c:manualLayout>
                  <c:x val="-0.123408908605759"/>
                  <c:y val="-0.15636377283625966"/>
                </c:manualLayout>
              </c:layout>
              <c:spPr>
                <a:noFill/>
                <a:ln>
                  <a:noFill/>
                </a:ln>
                <a:effectLst/>
              </c:spPr>
              <c:txPr>
                <a:bodyPr rot="0" spcFirstLastPara="1" vertOverflow="ellipsis" vert="horz" wrap="square" anchor="ctr" anchorCtr="1"/>
                <a:lstStyle/>
                <a:p>
                  <a:pPr>
                    <a:defRPr sz="1600" b="0" i="0" u="none" strike="noStrike" kern="1200" baseline="0">
                      <a:solidFill>
                        <a:schemeClr val="bg1"/>
                      </a:solidFill>
                      <a:latin typeface="Gill Sans MT" panose="020B0502020104020203" pitchFamily="34" charset="0"/>
                      <a:ea typeface="+mn-ea"/>
                      <a:cs typeface="+mn-cs"/>
                    </a:defRPr>
                  </a:pPr>
                  <a:endParaRPr lang="en-US"/>
                </a:p>
              </c:txPr>
              <c:showLegendKey val="0"/>
              <c:showVal val="1"/>
              <c:showCatName val="1"/>
              <c:showSerName val="0"/>
              <c:showPercent val="0"/>
              <c:showBubbleSize val="0"/>
              <c:extLst xmlns:c16r2="http://schemas.microsoft.com/office/drawing/2015/06/chart">
                <c:ext xmlns:c16="http://schemas.microsoft.com/office/drawing/2014/chart" uri="{C3380CC4-5D6E-409C-BE32-E72D297353CC}">
                  <c16:uniqueId val="{00000001-BF2A-44E1-8492-BEC971C5FDF8}"/>
                </c:ext>
                <c:ext xmlns:c15="http://schemas.microsoft.com/office/drawing/2012/chart" uri="{CE6537A1-D6FC-4f65-9D91-7224C49458BB}"/>
              </c:extLst>
            </c:dLbl>
            <c:dLbl>
              <c:idx val="1"/>
              <c:layout>
                <c:manualLayout>
                  <c:x val="4.7633896306439959E-2"/>
                  <c:y val="3.228616117617155E-2"/>
                </c:manualLayout>
              </c:layout>
              <c:showLegendKey val="0"/>
              <c:showVal val="1"/>
              <c:showCatName val="1"/>
              <c:showSerName val="0"/>
              <c:showPercent val="0"/>
              <c:showBubbleSize val="0"/>
              <c:separator>
</c:separator>
              <c:extLst xmlns:c16r2="http://schemas.microsoft.com/office/drawing/2015/06/chart">
                <c:ext xmlns:c16="http://schemas.microsoft.com/office/drawing/2014/chart" uri="{C3380CC4-5D6E-409C-BE32-E72D297353CC}">
                  <c16:uniqueId val="{00000003-BF2A-44E1-8492-BEC971C5FDF8}"/>
                </c:ext>
                <c:ext xmlns:c15="http://schemas.microsoft.com/office/drawing/2012/chart" uri="{CE6537A1-D6FC-4f65-9D91-7224C49458BB}"/>
              </c:extLst>
            </c:dLbl>
            <c:dLbl>
              <c:idx val="2"/>
              <c:layout>
                <c:manualLayout>
                  <c:x val="0.12754060633725131"/>
                  <c:y val="1.6483435669672166E-2"/>
                </c:manualLayout>
              </c:layout>
              <c:showLegendKey val="0"/>
              <c:showVal val="1"/>
              <c:showCatName val="1"/>
              <c:showSerName val="0"/>
              <c:showPercent val="0"/>
              <c:showBubbleSize val="0"/>
              <c:separator>
</c:separator>
              <c:extLst xmlns:c16r2="http://schemas.microsoft.com/office/drawing/2015/06/chart">
                <c:ext xmlns:c16="http://schemas.microsoft.com/office/drawing/2014/chart" uri="{C3380CC4-5D6E-409C-BE32-E72D297353CC}">
                  <c16:uniqueId val="{00000005-BF2A-44E1-8492-BEC971C5FDF8}"/>
                </c:ex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1600" b="0" i="0" u="none" strike="noStrike" kern="1200" baseline="0">
                    <a:solidFill>
                      <a:sysClr val="windowText" lastClr="000000"/>
                    </a:solidFill>
                    <a:latin typeface="Gill Sans MT" panose="020B0502020104020203" pitchFamily="34" charset="0"/>
                    <a:ea typeface="+mn-ea"/>
                    <a:cs typeface="+mn-cs"/>
                  </a:defRPr>
                </a:pPr>
                <a:endParaRPr lang="en-US"/>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'[Benchmark Survey Results Blinded_Final.xlsx]Sheet3'!$F$15:$F$17</c:f>
              <c:strCache>
                <c:ptCount val="3"/>
                <c:pt idx="0">
                  <c:v>More than 2 years</c:v>
                </c:pt>
                <c:pt idx="1">
                  <c:v>Less than 2 years</c:v>
                </c:pt>
                <c:pt idx="2">
                  <c:v>No interaction in past three years</c:v>
                </c:pt>
              </c:strCache>
            </c:strRef>
          </c:cat>
          <c:val>
            <c:numRef>
              <c:f>'[Benchmark Survey Results Blinded_Final.xlsx]Sheet3'!$G$15:$G$17</c:f>
              <c:numCache>
                <c:formatCode>0%</c:formatCode>
                <c:ptCount val="3"/>
                <c:pt idx="0">
                  <c:v>0.90196078431372551</c:v>
                </c:pt>
                <c:pt idx="1">
                  <c:v>6.8627450980392163E-2</c:v>
                </c:pt>
                <c:pt idx="2">
                  <c:v>2.9411764705882353E-2</c:v>
                </c:pt>
              </c:numCache>
            </c:numRef>
          </c:val>
          <c:extLst xmlns:c16r2="http://schemas.microsoft.com/office/drawing/2015/06/chart">
            <c:ext xmlns:c16="http://schemas.microsoft.com/office/drawing/2014/chart" uri="{C3380CC4-5D6E-409C-BE32-E72D297353CC}">
              <c16:uniqueId val="{00000006-BF2A-44E1-8492-BEC971C5FDF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ysClr val="windowText" lastClr="000000"/>
          </a:solidFill>
          <a:latin typeface="Gill Sans MT" panose="020B0502020104020203" pitchFamily="34" charset="0"/>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715413290729963"/>
          <c:y val="5.8372849914210293E-3"/>
          <c:w val="0.85956084293811097"/>
          <c:h val="0.89686781399192606"/>
        </c:manualLayout>
      </c:layout>
      <c:barChart>
        <c:barDir val="bar"/>
        <c:grouping val="percentStacked"/>
        <c:varyColors val="0"/>
        <c:ser>
          <c:idx val="0"/>
          <c:order val="0"/>
          <c:tx>
            <c:strRef>
              <c:f>'[Benchmark Survey Results Blinded_Final.xlsx]Importance and Believable'!$E$30</c:f>
              <c:strCache>
                <c:ptCount val="1"/>
                <c:pt idx="0">
                  <c:v>Very much</c:v>
                </c:pt>
              </c:strCache>
            </c:strRef>
          </c:tx>
          <c:spPr>
            <a:solidFill>
              <a:srgbClr val="0076C0"/>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Blinded_Final.xlsx]Importance and Believable'!$F$29:$G$29</c:f>
              <c:strCache>
                <c:ptCount val="2"/>
                <c:pt idx="0">
                  <c:v>Importance</c:v>
                </c:pt>
                <c:pt idx="1">
                  <c:v>Believability</c:v>
                </c:pt>
              </c:strCache>
            </c:strRef>
          </c:cat>
          <c:val>
            <c:numRef>
              <c:f>'[Benchmark Survey Results Blinded_Final.xlsx]Importance and Believable'!$F$30:$G$30</c:f>
              <c:numCache>
                <c:formatCode>0%</c:formatCode>
                <c:ptCount val="2"/>
                <c:pt idx="0">
                  <c:v>0.45238095238095238</c:v>
                </c:pt>
                <c:pt idx="1">
                  <c:v>0.45348837209302323</c:v>
                </c:pt>
              </c:numCache>
            </c:numRef>
          </c:val>
          <c:extLst xmlns:c16r2="http://schemas.microsoft.com/office/drawing/2015/06/chart">
            <c:ext xmlns:c16="http://schemas.microsoft.com/office/drawing/2014/chart" uri="{C3380CC4-5D6E-409C-BE32-E72D297353CC}">
              <c16:uniqueId val="{00000000-CA79-4BCE-918C-246A5F7038EF}"/>
            </c:ext>
          </c:extLst>
        </c:ser>
        <c:ser>
          <c:idx val="1"/>
          <c:order val="1"/>
          <c:tx>
            <c:strRef>
              <c:f>'[Benchmark Survey Results Blinded_Final.xlsx]Importance and Believable'!$E$31</c:f>
              <c:strCache>
                <c:ptCount val="1"/>
                <c:pt idx="0">
                  <c:v>Somewhat</c:v>
                </c:pt>
              </c:strCache>
            </c:strRef>
          </c:tx>
          <c:spPr>
            <a:solidFill>
              <a:srgbClr val="00AEEF"/>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Blinded_Final.xlsx]Importance and Believable'!$F$29:$G$29</c:f>
              <c:strCache>
                <c:ptCount val="2"/>
                <c:pt idx="0">
                  <c:v>Importance</c:v>
                </c:pt>
                <c:pt idx="1">
                  <c:v>Believability</c:v>
                </c:pt>
              </c:strCache>
            </c:strRef>
          </c:cat>
          <c:val>
            <c:numRef>
              <c:f>'[Benchmark Survey Results Blinded_Final.xlsx]Importance and Believable'!$F$31:$G$31</c:f>
              <c:numCache>
                <c:formatCode>0%</c:formatCode>
                <c:ptCount val="2"/>
                <c:pt idx="0">
                  <c:v>0.35714285714285715</c:v>
                </c:pt>
                <c:pt idx="1">
                  <c:v>0.30232558139534882</c:v>
                </c:pt>
              </c:numCache>
            </c:numRef>
          </c:val>
          <c:extLst xmlns:c16r2="http://schemas.microsoft.com/office/drawing/2015/06/chart">
            <c:ext xmlns:c16="http://schemas.microsoft.com/office/drawing/2014/chart" uri="{C3380CC4-5D6E-409C-BE32-E72D297353CC}">
              <c16:uniqueId val="{00000001-CA79-4BCE-918C-246A5F7038EF}"/>
            </c:ext>
          </c:extLst>
        </c:ser>
        <c:ser>
          <c:idx val="2"/>
          <c:order val="2"/>
          <c:tx>
            <c:strRef>
              <c:f>'[Benchmark Survey Results Blinded_Final.xlsx]Importance and Believable'!$E$32</c:f>
              <c:strCache>
                <c:ptCount val="1"/>
                <c:pt idx="0">
                  <c:v>No opinion</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Blinded_Final.xlsx]Importance and Believable'!$F$29:$G$29</c:f>
              <c:strCache>
                <c:ptCount val="2"/>
                <c:pt idx="0">
                  <c:v>Importance</c:v>
                </c:pt>
                <c:pt idx="1">
                  <c:v>Believability</c:v>
                </c:pt>
              </c:strCache>
            </c:strRef>
          </c:cat>
          <c:val>
            <c:numRef>
              <c:f>'[Benchmark Survey Results Blinded_Final.xlsx]Importance and Believable'!$F$32:$G$32</c:f>
              <c:numCache>
                <c:formatCode>0%</c:formatCode>
                <c:ptCount val="2"/>
                <c:pt idx="0">
                  <c:v>9.5238095238095233E-2</c:v>
                </c:pt>
                <c:pt idx="1">
                  <c:v>0.13953488372093023</c:v>
                </c:pt>
              </c:numCache>
            </c:numRef>
          </c:val>
          <c:extLst xmlns:c16r2="http://schemas.microsoft.com/office/drawing/2015/06/chart">
            <c:ext xmlns:c16="http://schemas.microsoft.com/office/drawing/2014/chart" uri="{C3380CC4-5D6E-409C-BE32-E72D297353CC}">
              <c16:uniqueId val="{00000002-CA79-4BCE-918C-246A5F7038EF}"/>
            </c:ext>
          </c:extLst>
        </c:ser>
        <c:ser>
          <c:idx val="3"/>
          <c:order val="3"/>
          <c:tx>
            <c:strRef>
              <c:f>'[Benchmark Survey Results Blinded_Final.xlsx]Importance and Believable'!$E$33</c:f>
              <c:strCache>
                <c:ptCount val="1"/>
                <c:pt idx="0">
                  <c:v>Not much</c:v>
                </c:pt>
              </c:strCache>
            </c:strRef>
          </c:tx>
          <c:spPr>
            <a:solidFill>
              <a:srgbClr val="FFD24F"/>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Blinded_Final.xlsx]Importance and Believable'!$F$29:$G$29</c:f>
              <c:strCache>
                <c:ptCount val="2"/>
                <c:pt idx="0">
                  <c:v>Importance</c:v>
                </c:pt>
                <c:pt idx="1">
                  <c:v>Believability</c:v>
                </c:pt>
              </c:strCache>
            </c:strRef>
          </c:cat>
          <c:val>
            <c:numRef>
              <c:f>'[Benchmark Survey Results Blinded_Final.xlsx]Importance and Believable'!$F$33:$G$33</c:f>
              <c:numCache>
                <c:formatCode>0%</c:formatCode>
                <c:ptCount val="2"/>
                <c:pt idx="0">
                  <c:v>4.7619047619047616E-2</c:v>
                </c:pt>
                <c:pt idx="1">
                  <c:v>5.8139534883720929E-2</c:v>
                </c:pt>
              </c:numCache>
            </c:numRef>
          </c:val>
          <c:extLst xmlns:c16r2="http://schemas.microsoft.com/office/drawing/2015/06/chart">
            <c:ext xmlns:c16="http://schemas.microsoft.com/office/drawing/2014/chart" uri="{C3380CC4-5D6E-409C-BE32-E72D297353CC}">
              <c16:uniqueId val="{00000003-CA79-4BCE-918C-246A5F7038EF}"/>
            </c:ext>
          </c:extLst>
        </c:ser>
        <c:ser>
          <c:idx val="4"/>
          <c:order val="4"/>
          <c:tx>
            <c:strRef>
              <c:f>'[Benchmark Survey Results Blinded_Final.xlsx]Importance and Believable'!$E$34</c:f>
              <c:strCache>
                <c:ptCount val="1"/>
                <c:pt idx="0">
                  <c:v>Not at all</c:v>
                </c:pt>
              </c:strCache>
            </c:strRef>
          </c:tx>
          <c:spPr>
            <a:solidFill>
              <a:srgbClr val="F05133"/>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Blinded_Final.xlsx]Importance and Believable'!$F$29:$G$29</c:f>
              <c:strCache>
                <c:ptCount val="2"/>
                <c:pt idx="0">
                  <c:v>Importance</c:v>
                </c:pt>
                <c:pt idx="1">
                  <c:v>Believability</c:v>
                </c:pt>
              </c:strCache>
            </c:strRef>
          </c:cat>
          <c:val>
            <c:numRef>
              <c:f>'[Benchmark Survey Results Blinded_Final.xlsx]Importance and Believable'!$F$34:$G$34</c:f>
              <c:numCache>
                <c:formatCode>0%</c:formatCode>
                <c:ptCount val="2"/>
                <c:pt idx="0">
                  <c:v>4.7619047619047616E-2</c:v>
                </c:pt>
                <c:pt idx="1">
                  <c:v>4.6511627906976744E-2</c:v>
                </c:pt>
              </c:numCache>
            </c:numRef>
          </c:val>
          <c:extLst xmlns:c16r2="http://schemas.microsoft.com/office/drawing/2015/06/chart">
            <c:ext xmlns:c16="http://schemas.microsoft.com/office/drawing/2014/chart" uri="{C3380CC4-5D6E-409C-BE32-E72D297353CC}">
              <c16:uniqueId val="{00000004-CA79-4BCE-918C-246A5F7038EF}"/>
            </c:ext>
          </c:extLst>
        </c:ser>
        <c:dLbls>
          <c:showLegendKey val="0"/>
          <c:showVal val="0"/>
          <c:showCatName val="0"/>
          <c:showSerName val="0"/>
          <c:showPercent val="0"/>
          <c:showBubbleSize val="0"/>
        </c:dLbls>
        <c:gapWidth val="150"/>
        <c:overlap val="100"/>
        <c:axId val="604914840"/>
        <c:axId val="604915232"/>
      </c:barChart>
      <c:catAx>
        <c:axId val="6049148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Gill Sans MT" panose="020B0502020104020203" pitchFamily="34" charset="0"/>
                <a:ea typeface="+mn-ea"/>
                <a:cs typeface="+mn-cs"/>
              </a:defRPr>
            </a:pPr>
            <a:endParaRPr lang="en-US"/>
          </a:p>
        </c:txPr>
        <c:crossAx val="604915232"/>
        <c:crosses val="autoZero"/>
        <c:auto val="1"/>
        <c:lblAlgn val="ctr"/>
        <c:lblOffset val="100"/>
        <c:noMultiLvlLbl val="0"/>
      </c:catAx>
      <c:valAx>
        <c:axId val="604915232"/>
        <c:scaling>
          <c:orientation val="minMax"/>
        </c:scaling>
        <c:delete val="1"/>
        <c:axPos val="b"/>
        <c:numFmt formatCode="0%" sourceLinked="1"/>
        <c:majorTickMark val="none"/>
        <c:minorTickMark val="none"/>
        <c:tickLblPos val="nextTo"/>
        <c:crossAx val="6049148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Gill Sans MT" panose="020B0502020104020203" pitchFamily="34" charset="0"/>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chemeClr val="tx1"/>
          </a:solidFill>
          <a:latin typeface="Gill Sans MT" panose="020B0502020104020203" pitchFamily="34" charset="0"/>
        </a:defRPr>
      </a:pPr>
      <a:endParaRPr lang="en-US"/>
    </a:p>
  </c:txPr>
  <c:externalData r:id="rId3">
    <c:autoUpdate val="0"/>
  </c:externalData>
  <c:userShapes r:id="rId4"/>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818993831951039"/>
          <c:y val="5.2234427469088122E-2"/>
          <c:w val="0.44443419891662478"/>
          <c:h val="0.94776557253091187"/>
        </c:manualLayout>
      </c:layout>
      <c:barChart>
        <c:barDir val="bar"/>
        <c:grouping val="clustered"/>
        <c:varyColors val="0"/>
        <c:ser>
          <c:idx val="0"/>
          <c:order val="0"/>
          <c:tx>
            <c:strRef>
              <c:f>'[Benchmark Survey Results Blinded_Final.xlsx]Survey Comparisons'!$C$20</c:f>
              <c:strCache>
                <c:ptCount val="1"/>
                <c:pt idx="0">
                  <c:v>2019</c:v>
                </c:pt>
              </c:strCache>
            </c:strRef>
          </c:tx>
          <c:spPr>
            <a:solidFill>
              <a:srgbClr val="0076C0"/>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Blinded_Final.xlsx]Survey Comparisons'!$D$19:$F$19</c:f>
              <c:strCache>
                <c:ptCount val="3"/>
                <c:pt idx="0">
                  <c:v>Referred others to materials or resources from…</c:v>
                </c:pt>
                <c:pt idx="1">
                  <c:v> Met with, talked to, seen a presentation by, or partnered with…</c:v>
                </c:pt>
                <c:pt idx="2">
                  <c:v>Read or used information from…</c:v>
                </c:pt>
              </c:strCache>
            </c:strRef>
          </c:cat>
          <c:val>
            <c:numRef>
              <c:f>'[Benchmark Survey Results Blinded_Final.xlsx]Survey Comparisons'!$D$20:$F$20</c:f>
              <c:numCache>
                <c:formatCode>0%</c:formatCode>
                <c:ptCount val="3"/>
                <c:pt idx="0">
                  <c:v>0.87356321839080464</c:v>
                </c:pt>
                <c:pt idx="1">
                  <c:v>0.88505747126436785</c:v>
                </c:pt>
                <c:pt idx="2">
                  <c:v>0.88764044943820219</c:v>
                </c:pt>
              </c:numCache>
            </c:numRef>
          </c:val>
          <c:extLst xmlns:c16r2="http://schemas.microsoft.com/office/drawing/2015/06/chart">
            <c:ext xmlns:c16="http://schemas.microsoft.com/office/drawing/2014/chart" uri="{C3380CC4-5D6E-409C-BE32-E72D297353CC}">
              <c16:uniqueId val="{00000000-FB71-448B-AE98-A5798A2E4C7A}"/>
            </c:ext>
          </c:extLst>
        </c:ser>
        <c:ser>
          <c:idx val="1"/>
          <c:order val="1"/>
          <c:tx>
            <c:strRef>
              <c:f>'[Benchmark Survey Results Blinded_Final.xlsx]Survey Comparisons'!$C$21</c:f>
              <c:strCache>
                <c:ptCount val="1"/>
                <c:pt idx="0">
                  <c:v>2018</c:v>
                </c:pt>
              </c:strCache>
            </c:strRef>
          </c:tx>
          <c:spPr>
            <a:solidFill>
              <a:srgbClr val="FFD24F"/>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Blinded_Final.xlsx]Survey Comparisons'!$D$19:$F$19</c:f>
              <c:strCache>
                <c:ptCount val="3"/>
                <c:pt idx="0">
                  <c:v>Referred others to materials or resources from…</c:v>
                </c:pt>
                <c:pt idx="1">
                  <c:v> Met with, talked to, seen a presentation by, or partnered with…</c:v>
                </c:pt>
                <c:pt idx="2">
                  <c:v>Read or used information from…</c:v>
                </c:pt>
              </c:strCache>
            </c:strRef>
          </c:cat>
          <c:val>
            <c:numRef>
              <c:f>'[Benchmark Survey Results Blinded_Final.xlsx]Survey Comparisons'!$D$21:$F$21</c:f>
              <c:numCache>
                <c:formatCode>0%</c:formatCode>
                <c:ptCount val="3"/>
                <c:pt idx="0">
                  <c:v>0.39</c:v>
                </c:pt>
                <c:pt idx="1">
                  <c:v>0.71</c:v>
                </c:pt>
                <c:pt idx="2">
                  <c:v>0.95</c:v>
                </c:pt>
              </c:numCache>
            </c:numRef>
          </c:val>
          <c:extLst xmlns:c16r2="http://schemas.microsoft.com/office/drawing/2015/06/chart">
            <c:ext xmlns:c16="http://schemas.microsoft.com/office/drawing/2014/chart" uri="{C3380CC4-5D6E-409C-BE32-E72D297353CC}">
              <c16:uniqueId val="{00000001-FB71-448B-AE98-A5798A2E4C7A}"/>
            </c:ext>
          </c:extLst>
        </c:ser>
        <c:dLbls>
          <c:showLegendKey val="0"/>
          <c:showVal val="0"/>
          <c:showCatName val="0"/>
          <c:showSerName val="0"/>
          <c:showPercent val="0"/>
          <c:showBubbleSize val="0"/>
        </c:dLbls>
        <c:gapWidth val="182"/>
        <c:axId val="528795912"/>
        <c:axId val="528798264"/>
      </c:barChart>
      <c:catAx>
        <c:axId val="52879591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Gill Sans MT" panose="020B0502020104020203" pitchFamily="34" charset="0"/>
                <a:ea typeface="+mn-ea"/>
                <a:cs typeface="+mn-cs"/>
              </a:defRPr>
            </a:pPr>
            <a:endParaRPr lang="en-US"/>
          </a:p>
        </c:txPr>
        <c:crossAx val="528798264"/>
        <c:crosses val="autoZero"/>
        <c:auto val="1"/>
        <c:lblAlgn val="ctr"/>
        <c:lblOffset val="100"/>
        <c:noMultiLvlLbl val="0"/>
      </c:catAx>
      <c:valAx>
        <c:axId val="528798264"/>
        <c:scaling>
          <c:orientation val="minMax"/>
        </c:scaling>
        <c:delete val="1"/>
        <c:axPos val="b"/>
        <c:numFmt formatCode="0%" sourceLinked="1"/>
        <c:majorTickMark val="none"/>
        <c:minorTickMark val="none"/>
        <c:tickLblPos val="nextTo"/>
        <c:crossAx val="528795912"/>
        <c:crosses val="autoZero"/>
        <c:crossBetween val="between"/>
      </c:valAx>
      <c:spPr>
        <a:noFill/>
        <a:ln>
          <a:noFill/>
        </a:ln>
        <a:effectLst/>
      </c:spPr>
    </c:plotArea>
    <c:legend>
      <c:legendPos val="b"/>
      <c:layout>
        <c:manualLayout>
          <c:xMode val="edge"/>
          <c:yMode val="edge"/>
          <c:x val="0"/>
          <c:y val="2.3125162212175362E-3"/>
          <c:w val="8.808899313117774E-2"/>
          <c:h val="0.16477212930641583"/>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Gill Sans MT" panose="020B0502020104020203" pitchFamily="34" charset="0"/>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400">
          <a:solidFill>
            <a:schemeClr val="tx1"/>
          </a:solidFill>
          <a:latin typeface="Gill Sans MT" panose="020B0502020104020203"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4825802740090067"/>
          <c:y val="6.6097140695574555E-2"/>
          <c:w val="0.65153542549370003"/>
          <c:h val="0.91568294625699054"/>
        </c:manualLayout>
      </c:layout>
      <c:barChart>
        <c:barDir val="bar"/>
        <c:grouping val="clustered"/>
        <c:varyColors val="0"/>
        <c:ser>
          <c:idx val="0"/>
          <c:order val="0"/>
          <c:spPr>
            <a:solidFill>
              <a:srgbClr val="0076C0"/>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ysClr val="windowText" lastClr="000000"/>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Blinded_Final.xlsx]Sheet3'!$F$24:$F$31</c:f>
              <c:strCache>
                <c:ptCount val="8"/>
                <c:pt idx="0">
                  <c:v>Ag/Commodity board</c:v>
                </c:pt>
                <c:pt idx="1">
                  <c:v>Food access</c:v>
                </c:pt>
                <c:pt idx="2">
                  <c:v>Education- Teacher</c:v>
                </c:pt>
                <c:pt idx="3">
                  <c:v>Community-based organization</c:v>
                </c:pt>
                <c:pt idx="4">
                  <c:v>Dairy industry</c:v>
                </c:pt>
                <c:pt idx="5">
                  <c:v>School food service</c:v>
                </c:pt>
                <c:pt idx="6">
                  <c:v>Health and Wellness professionals</c:v>
                </c:pt>
                <c:pt idx="7">
                  <c:v>Education- District, County or State level</c:v>
                </c:pt>
              </c:strCache>
            </c:strRef>
          </c:cat>
          <c:val>
            <c:numRef>
              <c:f>'[Benchmark Survey Results Blinded_Final.xlsx]Sheet3'!$G$24:$G$31</c:f>
              <c:numCache>
                <c:formatCode>0%</c:formatCode>
                <c:ptCount val="8"/>
                <c:pt idx="0">
                  <c:v>2.2727272727272728E-2</c:v>
                </c:pt>
                <c:pt idx="1">
                  <c:v>3.4090909090909088E-2</c:v>
                </c:pt>
                <c:pt idx="2">
                  <c:v>5.6818181818181816E-2</c:v>
                </c:pt>
                <c:pt idx="3">
                  <c:v>6.8181818181818177E-2</c:v>
                </c:pt>
                <c:pt idx="4">
                  <c:v>0.125</c:v>
                </c:pt>
                <c:pt idx="5">
                  <c:v>0.20454545454545456</c:v>
                </c:pt>
                <c:pt idx="6">
                  <c:v>0.21590909090909091</c:v>
                </c:pt>
                <c:pt idx="7">
                  <c:v>0.27272727272727271</c:v>
                </c:pt>
              </c:numCache>
            </c:numRef>
          </c:val>
          <c:extLst xmlns:c16r2="http://schemas.microsoft.com/office/drawing/2015/06/chart">
            <c:ext xmlns:c16="http://schemas.microsoft.com/office/drawing/2014/chart" uri="{C3380CC4-5D6E-409C-BE32-E72D297353CC}">
              <c16:uniqueId val="{00000000-5FB0-4C49-B9D3-903C55A310E3}"/>
            </c:ext>
          </c:extLst>
        </c:ser>
        <c:dLbls>
          <c:showLegendKey val="0"/>
          <c:showVal val="0"/>
          <c:showCatName val="0"/>
          <c:showSerName val="0"/>
          <c:showPercent val="0"/>
          <c:showBubbleSize val="0"/>
        </c:dLbls>
        <c:gapWidth val="219"/>
        <c:axId val="526713440"/>
        <c:axId val="526715792"/>
      </c:barChart>
      <c:catAx>
        <c:axId val="5267134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Gill Sans MT" panose="020B0502020104020203" pitchFamily="34" charset="0"/>
                <a:ea typeface="+mn-ea"/>
                <a:cs typeface="+mn-cs"/>
              </a:defRPr>
            </a:pPr>
            <a:endParaRPr lang="en-US"/>
          </a:p>
        </c:txPr>
        <c:crossAx val="526715792"/>
        <c:crosses val="autoZero"/>
        <c:auto val="1"/>
        <c:lblAlgn val="ctr"/>
        <c:lblOffset val="100"/>
        <c:noMultiLvlLbl val="0"/>
      </c:catAx>
      <c:valAx>
        <c:axId val="526715792"/>
        <c:scaling>
          <c:orientation val="minMax"/>
        </c:scaling>
        <c:delete val="1"/>
        <c:axPos val="b"/>
        <c:numFmt formatCode="0%" sourceLinked="1"/>
        <c:majorTickMark val="none"/>
        <c:minorTickMark val="none"/>
        <c:tickLblPos val="nextTo"/>
        <c:crossAx val="526713440"/>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ysClr val="windowText" lastClr="000000"/>
          </a:solidFill>
          <a:latin typeface="Gill Sans MT" panose="020B0502020104020203"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485863696695709E-2"/>
          <c:y val="0.14727000302661605"/>
          <c:w val="0.93888888888888888"/>
          <c:h val="0.57616542723826192"/>
        </c:manualLayout>
      </c:layout>
      <c:barChart>
        <c:barDir val="col"/>
        <c:grouping val="clustered"/>
        <c:varyColors val="0"/>
        <c:ser>
          <c:idx val="0"/>
          <c:order val="0"/>
          <c:tx>
            <c:strRef>
              <c:f>'[Benchmark Survey Results Blinded_Final.xlsx]Sheet3'!$F$4</c:f>
              <c:strCache>
                <c:ptCount val="1"/>
                <c:pt idx="0">
                  <c:v>Familiarity with Dairy Council of California (“1” = not at all familiar and “5” = extremely familiar)</c:v>
                </c:pt>
              </c:strCache>
            </c:strRef>
          </c:tx>
          <c:spPr>
            <a:solidFill>
              <a:srgbClr val="0076C0"/>
            </a:solidFill>
            <a:ln>
              <a:noFill/>
            </a:ln>
            <a:effectLst/>
          </c:spPr>
          <c:invertIfNegative val="0"/>
          <c:dLbls>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'[Benchmark Survey Results Blinded_Final.xlsx]Sheet3'!$E$5:$E$9</c:f>
              <c:numCache>
                <c:formatCode>General</c:formatCode>
                <c:ptCount val="5"/>
                <c:pt idx="0">
                  <c:v>1</c:v>
                </c:pt>
                <c:pt idx="1">
                  <c:v>2</c:v>
                </c:pt>
                <c:pt idx="2">
                  <c:v>3</c:v>
                </c:pt>
                <c:pt idx="3">
                  <c:v>4</c:v>
                </c:pt>
                <c:pt idx="4">
                  <c:v>5</c:v>
                </c:pt>
              </c:numCache>
            </c:numRef>
          </c:cat>
          <c:val>
            <c:numRef>
              <c:f>'[Benchmark Survey Results Blinded_Final.xlsx]Sheet3'!$F$5:$F$9</c:f>
              <c:numCache>
                <c:formatCode>0%</c:formatCode>
                <c:ptCount val="5"/>
                <c:pt idx="0">
                  <c:v>0</c:v>
                </c:pt>
                <c:pt idx="1">
                  <c:v>2.3529411764705882E-2</c:v>
                </c:pt>
                <c:pt idx="2">
                  <c:v>0.17647058823529413</c:v>
                </c:pt>
                <c:pt idx="3">
                  <c:v>0.43529411764705883</c:v>
                </c:pt>
                <c:pt idx="4">
                  <c:v>0.36470588235294116</c:v>
                </c:pt>
              </c:numCache>
            </c:numRef>
          </c:val>
          <c:extLst xmlns:c16r2="http://schemas.microsoft.com/office/drawing/2015/06/chart">
            <c:ext xmlns:c16="http://schemas.microsoft.com/office/drawing/2014/chart" uri="{C3380CC4-5D6E-409C-BE32-E72D297353CC}">
              <c16:uniqueId val="{00000000-BEBD-4F56-952B-81E5E5EB2912}"/>
            </c:ext>
          </c:extLst>
        </c:ser>
        <c:dLbls>
          <c:showLegendKey val="0"/>
          <c:showVal val="0"/>
          <c:showCatName val="0"/>
          <c:showSerName val="0"/>
          <c:showPercent val="0"/>
          <c:showBubbleSize val="0"/>
        </c:dLbls>
        <c:gapWidth val="219"/>
        <c:overlap val="-27"/>
        <c:axId val="526715008"/>
        <c:axId val="526716184"/>
      </c:barChart>
      <c:catAx>
        <c:axId val="5267150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Gill Sans MT" panose="020B0502020104020203" pitchFamily="34" charset="0"/>
                <a:ea typeface="+mn-ea"/>
                <a:cs typeface="+mn-cs"/>
              </a:defRPr>
            </a:pPr>
            <a:endParaRPr lang="en-US"/>
          </a:p>
        </c:txPr>
        <c:crossAx val="526716184"/>
        <c:crosses val="autoZero"/>
        <c:auto val="1"/>
        <c:lblAlgn val="ctr"/>
        <c:lblOffset val="100"/>
        <c:noMultiLvlLbl val="0"/>
      </c:catAx>
      <c:valAx>
        <c:axId val="526716184"/>
        <c:scaling>
          <c:orientation val="minMax"/>
        </c:scaling>
        <c:delete val="1"/>
        <c:axPos val="l"/>
        <c:numFmt formatCode="0%" sourceLinked="1"/>
        <c:majorTickMark val="none"/>
        <c:minorTickMark val="none"/>
        <c:tickLblPos val="nextTo"/>
        <c:crossAx val="526715008"/>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200">
          <a:solidFill>
            <a:sysClr val="windowText" lastClr="000000"/>
          </a:solidFill>
          <a:latin typeface="Gill Sans MT" panose="020B0502020104020203" pitchFamily="34" charset="0"/>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3285024154589372E-2"/>
          <c:y val="3.2105067452815661E-2"/>
          <c:w val="0.97342995169082125"/>
          <c:h val="0.84942930197562205"/>
        </c:manualLayout>
      </c:layout>
      <c:barChart>
        <c:barDir val="col"/>
        <c:grouping val="clustered"/>
        <c:varyColors val="0"/>
        <c:ser>
          <c:idx val="0"/>
          <c:order val="0"/>
          <c:tx>
            <c:strRef>
              <c:f>'[Benchmark Survey Results Blinded_Final.xlsx]Sheet3'!$N$41</c:f>
              <c:strCache>
                <c:ptCount val="1"/>
                <c:pt idx="0">
                  <c:v>Yes</c:v>
                </c:pt>
              </c:strCache>
            </c:strRef>
          </c:tx>
          <c:spPr>
            <a:solidFill>
              <a:srgbClr val="0076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ysClr val="windowText" lastClr="000000"/>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Blinded_Final.xlsx]Sheet3'!$O$40:$Q$40</c:f>
              <c:strCache>
                <c:ptCount val="3"/>
                <c:pt idx="0">
                  <c:v>Read or used information from…</c:v>
                </c:pt>
                <c:pt idx="1">
                  <c:v> Met with, talked to, seen a presentation by, or partnered with…</c:v>
                </c:pt>
                <c:pt idx="2">
                  <c:v>Referred others to materials or resources from…</c:v>
                </c:pt>
              </c:strCache>
            </c:strRef>
          </c:cat>
          <c:val>
            <c:numRef>
              <c:f>'[Benchmark Survey Results Blinded_Final.xlsx]Sheet3'!$O$41:$Q$41</c:f>
              <c:numCache>
                <c:formatCode>0%</c:formatCode>
                <c:ptCount val="3"/>
                <c:pt idx="0">
                  <c:v>0.88764044943820219</c:v>
                </c:pt>
                <c:pt idx="1">
                  <c:v>0.88505747126436785</c:v>
                </c:pt>
                <c:pt idx="2">
                  <c:v>0.87356321839080464</c:v>
                </c:pt>
              </c:numCache>
            </c:numRef>
          </c:val>
          <c:extLst xmlns:c16r2="http://schemas.microsoft.com/office/drawing/2015/06/chart">
            <c:ext xmlns:c16="http://schemas.microsoft.com/office/drawing/2014/chart" uri="{C3380CC4-5D6E-409C-BE32-E72D297353CC}">
              <c16:uniqueId val="{00000000-16E1-428E-96C1-F87AF140DBE2}"/>
            </c:ext>
          </c:extLst>
        </c:ser>
        <c:ser>
          <c:idx val="1"/>
          <c:order val="1"/>
          <c:tx>
            <c:strRef>
              <c:f>'[Benchmark Survey Results Blinded_Final.xlsx]Sheet3'!$N$42</c:f>
              <c:strCache>
                <c:ptCount val="1"/>
                <c:pt idx="0">
                  <c:v>No</c:v>
                </c:pt>
              </c:strCache>
            </c:strRef>
          </c:tx>
          <c:spPr>
            <a:solidFill>
              <a:srgbClr val="F0513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ysClr val="windowText" lastClr="000000"/>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Blinded_Final.xlsx]Sheet3'!$O$40:$Q$40</c:f>
              <c:strCache>
                <c:ptCount val="3"/>
                <c:pt idx="0">
                  <c:v>Read or used information from…</c:v>
                </c:pt>
                <c:pt idx="1">
                  <c:v> Met with, talked to, seen a presentation by, or partnered with…</c:v>
                </c:pt>
                <c:pt idx="2">
                  <c:v>Referred others to materials or resources from…</c:v>
                </c:pt>
              </c:strCache>
            </c:strRef>
          </c:cat>
          <c:val>
            <c:numRef>
              <c:f>'[Benchmark Survey Results Blinded_Final.xlsx]Sheet3'!$O$42:$Q$42</c:f>
              <c:numCache>
                <c:formatCode>0%</c:formatCode>
                <c:ptCount val="3"/>
                <c:pt idx="0">
                  <c:v>7.8651685393258425E-2</c:v>
                </c:pt>
                <c:pt idx="1">
                  <c:v>0.10344827586206896</c:v>
                </c:pt>
                <c:pt idx="2">
                  <c:v>0.10344827586206896</c:v>
                </c:pt>
              </c:numCache>
            </c:numRef>
          </c:val>
          <c:extLst xmlns:c16r2="http://schemas.microsoft.com/office/drawing/2015/06/chart">
            <c:ext xmlns:c16="http://schemas.microsoft.com/office/drawing/2014/chart" uri="{C3380CC4-5D6E-409C-BE32-E72D297353CC}">
              <c16:uniqueId val="{00000001-16E1-428E-96C1-F87AF140DBE2}"/>
            </c:ext>
          </c:extLst>
        </c:ser>
        <c:ser>
          <c:idx val="2"/>
          <c:order val="2"/>
          <c:tx>
            <c:strRef>
              <c:f>'[Benchmark Survey Results Blinded_Final.xlsx]Sheet3'!$N$43</c:f>
              <c:strCache>
                <c:ptCount val="1"/>
                <c:pt idx="0">
                  <c:v>Unsure</c:v>
                </c:pt>
              </c:strCache>
            </c:strRef>
          </c:tx>
          <c:spPr>
            <a:solidFill>
              <a:srgbClr val="FFD24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ysClr val="windowText" lastClr="000000"/>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Blinded_Final.xlsx]Sheet3'!$O$40:$Q$40</c:f>
              <c:strCache>
                <c:ptCount val="3"/>
                <c:pt idx="0">
                  <c:v>Read or used information from…</c:v>
                </c:pt>
                <c:pt idx="1">
                  <c:v> Met with, talked to, seen a presentation by, or partnered with…</c:v>
                </c:pt>
                <c:pt idx="2">
                  <c:v>Referred others to materials or resources from…</c:v>
                </c:pt>
              </c:strCache>
            </c:strRef>
          </c:cat>
          <c:val>
            <c:numRef>
              <c:f>'[Benchmark Survey Results Blinded_Final.xlsx]Sheet3'!$O$43:$Q$43</c:f>
              <c:numCache>
                <c:formatCode>0%</c:formatCode>
                <c:ptCount val="3"/>
                <c:pt idx="0">
                  <c:v>3.3707865168539325E-2</c:v>
                </c:pt>
                <c:pt idx="1">
                  <c:v>1.1494252873563218E-2</c:v>
                </c:pt>
                <c:pt idx="2">
                  <c:v>2.2988505747126436E-2</c:v>
                </c:pt>
              </c:numCache>
            </c:numRef>
          </c:val>
          <c:extLst xmlns:c16r2="http://schemas.microsoft.com/office/drawing/2015/06/chart">
            <c:ext xmlns:c16="http://schemas.microsoft.com/office/drawing/2014/chart" uri="{C3380CC4-5D6E-409C-BE32-E72D297353CC}">
              <c16:uniqueId val="{00000002-16E1-428E-96C1-F87AF140DBE2}"/>
            </c:ext>
          </c:extLst>
        </c:ser>
        <c:dLbls>
          <c:showLegendKey val="0"/>
          <c:showVal val="0"/>
          <c:showCatName val="0"/>
          <c:showSerName val="0"/>
          <c:showPercent val="0"/>
          <c:showBubbleSize val="0"/>
        </c:dLbls>
        <c:gapWidth val="219"/>
        <c:overlap val="-27"/>
        <c:axId val="526718536"/>
        <c:axId val="604916408"/>
      </c:barChart>
      <c:catAx>
        <c:axId val="526718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Gill Sans MT" panose="020B0502020104020203" pitchFamily="34" charset="0"/>
                <a:ea typeface="+mn-ea"/>
                <a:cs typeface="+mn-cs"/>
              </a:defRPr>
            </a:pPr>
            <a:endParaRPr lang="en-US"/>
          </a:p>
        </c:txPr>
        <c:crossAx val="604916408"/>
        <c:crosses val="autoZero"/>
        <c:auto val="1"/>
        <c:lblAlgn val="ctr"/>
        <c:lblOffset val="100"/>
        <c:noMultiLvlLbl val="0"/>
      </c:catAx>
      <c:valAx>
        <c:axId val="604916408"/>
        <c:scaling>
          <c:orientation val="minMax"/>
        </c:scaling>
        <c:delete val="1"/>
        <c:axPos val="l"/>
        <c:numFmt formatCode="0%" sourceLinked="1"/>
        <c:majorTickMark val="none"/>
        <c:minorTickMark val="none"/>
        <c:tickLblPos val="nextTo"/>
        <c:crossAx val="526718536"/>
        <c:crosses val="autoZero"/>
        <c:crossBetween val="between"/>
      </c:valAx>
      <c:spPr>
        <a:noFill/>
        <a:ln>
          <a:noFill/>
        </a:ln>
        <a:effectLst/>
      </c:spPr>
    </c:plotArea>
    <c:legend>
      <c:legendPos val="b"/>
      <c:layout>
        <c:manualLayout>
          <c:xMode val="edge"/>
          <c:yMode val="edge"/>
          <c:x val="0.88277891893948035"/>
          <c:y val="3.0030992765903278E-2"/>
          <c:w val="0.1015919205751455"/>
          <c:h val="0.20820331585365234"/>
        </c:manualLayout>
      </c:layout>
      <c:overlay val="0"/>
      <c:spPr>
        <a:noFill/>
        <a:ln>
          <a:noFill/>
        </a:ln>
        <a:effectLst/>
      </c:spPr>
      <c:txPr>
        <a:bodyPr rot="0" spcFirstLastPara="1" vertOverflow="ellipsis" vert="horz" wrap="square" anchor="ctr" anchorCtr="1"/>
        <a:lstStyle/>
        <a:p>
          <a:pPr>
            <a:defRPr sz="1600" b="0" i="0" u="none" strike="noStrike" kern="1200" baseline="0">
              <a:solidFill>
                <a:sysClr val="windowText" lastClr="000000"/>
              </a:solidFill>
              <a:latin typeface="Gill Sans MT" panose="020B0502020104020203" pitchFamily="34" charset="0"/>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ysClr val="windowText" lastClr="000000"/>
          </a:solidFill>
          <a:latin typeface="Gill Sans MT" panose="020B0502020104020203"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20991669519571"/>
          <c:y val="3.2412329265159363E-2"/>
          <c:w val="0.47310737879531939"/>
          <c:h val="0.86936084228931221"/>
        </c:manualLayout>
      </c:layout>
      <c:barChart>
        <c:barDir val="bar"/>
        <c:grouping val="percentStacked"/>
        <c:varyColors val="0"/>
        <c:ser>
          <c:idx val="0"/>
          <c:order val="0"/>
          <c:tx>
            <c:strRef>
              <c:f>'[Benchmark Survey Results Blinded_Final.xlsx]2019 Statements'!$B$17</c:f>
              <c:strCache>
                <c:ptCount val="1"/>
                <c:pt idx="0">
                  <c:v>Strongly agree</c:v>
                </c:pt>
              </c:strCache>
            </c:strRef>
          </c:tx>
          <c:spPr>
            <a:solidFill>
              <a:srgbClr val="0076C0"/>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Blinded_Final.xlsx]2019 Statements'!$A$18:$A$21</c:f>
              <c:strCache>
                <c:ptCount val="4"/>
                <c:pt idx="0">
                  <c:v>Is leading collective action in three primary areas</c:v>
                </c:pt>
                <c:pt idx="1">
                  <c:v>Has the leadership, expertise, and credibility to lead a wide range of like-minded individuals and organizations in the cause of getting California children and families to improve health through healthy eating habits</c:v>
                </c:pt>
                <c:pt idx="2">
                  <c:v>Strives to be effective in its efforts to improve health through healthy eating habits for children and families in California</c:v>
                </c:pt>
                <c:pt idx="3">
                  <c:v>Believes that collaboration is central to the cause of improving the health of California children and families through the lifelong pursuit of healthy eating habits</c:v>
                </c:pt>
              </c:strCache>
            </c:strRef>
          </c:cat>
          <c:val>
            <c:numRef>
              <c:f>'[Benchmark Survey Results Blinded_Final.xlsx]2019 Statements'!$B$18:$B$21</c:f>
              <c:numCache>
                <c:formatCode>0%</c:formatCode>
                <c:ptCount val="4"/>
                <c:pt idx="0">
                  <c:v>0.43181818181818182</c:v>
                </c:pt>
                <c:pt idx="1">
                  <c:v>0.42696629213483145</c:v>
                </c:pt>
                <c:pt idx="2">
                  <c:v>0.797752808988764</c:v>
                </c:pt>
                <c:pt idx="3">
                  <c:v>0.8314606741573034</c:v>
                </c:pt>
              </c:numCache>
            </c:numRef>
          </c:val>
          <c:extLst xmlns:c16r2="http://schemas.microsoft.com/office/drawing/2015/06/chart">
            <c:ext xmlns:c16="http://schemas.microsoft.com/office/drawing/2014/chart" uri="{C3380CC4-5D6E-409C-BE32-E72D297353CC}">
              <c16:uniqueId val="{00000000-EF9C-43F3-AE7A-CC7381FCB5AE}"/>
            </c:ext>
          </c:extLst>
        </c:ser>
        <c:ser>
          <c:idx val="1"/>
          <c:order val="1"/>
          <c:tx>
            <c:strRef>
              <c:f>'[Benchmark Survey Results Blinded_Final.xlsx]2019 Statements'!$C$17</c:f>
              <c:strCache>
                <c:ptCount val="1"/>
                <c:pt idx="0">
                  <c:v>Somewhat agree</c:v>
                </c:pt>
              </c:strCache>
            </c:strRef>
          </c:tx>
          <c:spPr>
            <a:solidFill>
              <a:srgbClr val="00AEEF"/>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Blinded_Final.xlsx]2019 Statements'!$A$18:$A$21</c:f>
              <c:strCache>
                <c:ptCount val="4"/>
                <c:pt idx="0">
                  <c:v>Is leading collective action in three primary areas</c:v>
                </c:pt>
                <c:pt idx="1">
                  <c:v>Has the leadership, expertise, and credibility to lead a wide range of like-minded individuals and organizations in the cause of getting California children and families to improve health through healthy eating habits</c:v>
                </c:pt>
                <c:pt idx="2">
                  <c:v>Strives to be effective in its efforts to improve health through healthy eating habits for children and families in California</c:v>
                </c:pt>
                <c:pt idx="3">
                  <c:v>Believes that collaboration is central to the cause of improving the health of California children and families through the lifelong pursuit of healthy eating habits</c:v>
                </c:pt>
              </c:strCache>
            </c:strRef>
          </c:cat>
          <c:val>
            <c:numRef>
              <c:f>'[Benchmark Survey Results Blinded_Final.xlsx]2019 Statements'!$C$18:$C$21</c:f>
              <c:numCache>
                <c:formatCode>0%</c:formatCode>
                <c:ptCount val="4"/>
                <c:pt idx="0">
                  <c:v>0.35227272727272729</c:v>
                </c:pt>
                <c:pt idx="1">
                  <c:v>0.3595505617977528</c:v>
                </c:pt>
                <c:pt idx="2">
                  <c:v>0.16853932584269662</c:v>
                </c:pt>
                <c:pt idx="3">
                  <c:v>0.1348314606741573</c:v>
                </c:pt>
              </c:numCache>
            </c:numRef>
          </c:val>
          <c:extLst xmlns:c16r2="http://schemas.microsoft.com/office/drawing/2015/06/chart">
            <c:ext xmlns:c16="http://schemas.microsoft.com/office/drawing/2014/chart" uri="{C3380CC4-5D6E-409C-BE32-E72D297353CC}">
              <c16:uniqueId val="{00000001-EF9C-43F3-AE7A-CC7381FCB5AE}"/>
            </c:ext>
          </c:extLst>
        </c:ser>
        <c:ser>
          <c:idx val="2"/>
          <c:order val="2"/>
          <c:tx>
            <c:strRef>
              <c:f>'[Benchmark Survey Results Blinded_Final.xlsx]2019 Statements'!$D$17</c:f>
              <c:strCache>
                <c:ptCount val="1"/>
                <c:pt idx="0">
                  <c:v>Neutral</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Blinded_Final.xlsx]2019 Statements'!$A$18:$A$21</c:f>
              <c:strCache>
                <c:ptCount val="4"/>
                <c:pt idx="0">
                  <c:v>Is leading collective action in three primary areas</c:v>
                </c:pt>
                <c:pt idx="1">
                  <c:v>Has the leadership, expertise, and credibility to lead a wide range of like-minded individuals and organizations in the cause of getting California children and families to improve health through healthy eating habits</c:v>
                </c:pt>
                <c:pt idx="2">
                  <c:v>Strives to be effective in its efforts to improve health through healthy eating habits for children and families in California</c:v>
                </c:pt>
                <c:pt idx="3">
                  <c:v>Believes that collaboration is central to the cause of improving the health of California children and families through the lifelong pursuit of healthy eating habits</c:v>
                </c:pt>
              </c:strCache>
            </c:strRef>
          </c:cat>
          <c:val>
            <c:numRef>
              <c:f>'[Benchmark Survey Results Blinded_Final.xlsx]2019 Statements'!$D$18:$D$21</c:f>
              <c:numCache>
                <c:formatCode>0%</c:formatCode>
                <c:ptCount val="4"/>
                <c:pt idx="0">
                  <c:v>0.125</c:v>
                </c:pt>
                <c:pt idx="1">
                  <c:v>0.14606741573033707</c:v>
                </c:pt>
                <c:pt idx="2">
                  <c:v>1.1235955056179775E-2</c:v>
                </c:pt>
                <c:pt idx="3">
                  <c:v>1.1235955056179775E-2</c:v>
                </c:pt>
              </c:numCache>
            </c:numRef>
          </c:val>
          <c:extLst xmlns:c16r2="http://schemas.microsoft.com/office/drawing/2015/06/chart">
            <c:ext xmlns:c16="http://schemas.microsoft.com/office/drawing/2014/chart" uri="{C3380CC4-5D6E-409C-BE32-E72D297353CC}">
              <c16:uniqueId val="{00000002-EF9C-43F3-AE7A-CC7381FCB5AE}"/>
            </c:ext>
          </c:extLst>
        </c:ser>
        <c:ser>
          <c:idx val="3"/>
          <c:order val="3"/>
          <c:tx>
            <c:strRef>
              <c:f>'[Benchmark Survey Results Blinded_Final.xlsx]2019 Statements'!$E$17</c:f>
              <c:strCache>
                <c:ptCount val="1"/>
                <c:pt idx="0">
                  <c:v>Somewhat disagree</c:v>
                </c:pt>
              </c:strCache>
            </c:strRef>
          </c:tx>
          <c:spPr>
            <a:solidFill>
              <a:srgbClr val="FFD24F"/>
            </a:solidFill>
            <a:ln>
              <a:noFill/>
            </a:ln>
            <a:effectLst/>
          </c:spPr>
          <c:invertIfNegative val="0"/>
          <c:dLbls>
            <c:dLbl>
              <c:idx val="2"/>
              <c:layout>
                <c:manualLayout>
                  <c:x val="9.6618357487920931E-3"/>
                  <c:y val="-4.9616922427078748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EF9C-43F3-AE7A-CC7381FCB5AE}"/>
                </c:ext>
                <c:ext xmlns:c15="http://schemas.microsoft.com/office/drawing/2012/chart" uri="{CE6537A1-D6FC-4f65-9D91-7224C49458BB}"/>
              </c:extLst>
            </c:dLbl>
            <c:dLbl>
              <c:idx val="3"/>
              <c:layout>
                <c:manualLayout>
                  <c:x val="7.246376811594203E-3"/>
                  <c:y val="-4.3779637435657735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9-EF9C-43F3-AE7A-CC7381FCB5AE}"/>
                </c:ex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1400" b="0" i="0" u="none" strike="noStrike" kern="1200" baseline="0">
                    <a:solidFill>
                      <a:sysClr val="windowText" lastClr="000000"/>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Blinded_Final.xlsx]2019 Statements'!$A$18:$A$21</c:f>
              <c:strCache>
                <c:ptCount val="4"/>
                <c:pt idx="0">
                  <c:v>Is leading collective action in three primary areas</c:v>
                </c:pt>
                <c:pt idx="1">
                  <c:v>Has the leadership, expertise, and credibility to lead a wide range of like-minded individuals and organizations in the cause of getting California children and families to improve health through healthy eating habits</c:v>
                </c:pt>
                <c:pt idx="2">
                  <c:v>Strives to be effective in its efforts to improve health through healthy eating habits for children and families in California</c:v>
                </c:pt>
                <c:pt idx="3">
                  <c:v>Believes that collaboration is central to the cause of improving the health of California children and families through the lifelong pursuit of healthy eating habits</c:v>
                </c:pt>
              </c:strCache>
            </c:strRef>
          </c:cat>
          <c:val>
            <c:numRef>
              <c:f>'[Benchmark Survey Results Blinded_Final.xlsx]2019 Statements'!$E$18:$E$21</c:f>
              <c:numCache>
                <c:formatCode>0%</c:formatCode>
                <c:ptCount val="4"/>
                <c:pt idx="0">
                  <c:v>7.9545454545454544E-2</c:v>
                </c:pt>
                <c:pt idx="1">
                  <c:v>6.741573033707865E-2</c:v>
                </c:pt>
                <c:pt idx="2">
                  <c:v>1.1235955056179775E-2</c:v>
                </c:pt>
                <c:pt idx="3">
                  <c:v>1.1235955056179775E-2</c:v>
                </c:pt>
              </c:numCache>
            </c:numRef>
          </c:val>
          <c:extLst xmlns:c16r2="http://schemas.microsoft.com/office/drawing/2015/06/chart">
            <c:ext xmlns:c16="http://schemas.microsoft.com/office/drawing/2014/chart" uri="{C3380CC4-5D6E-409C-BE32-E72D297353CC}">
              <c16:uniqueId val="{00000003-EF9C-43F3-AE7A-CC7381FCB5AE}"/>
            </c:ext>
          </c:extLst>
        </c:ser>
        <c:ser>
          <c:idx val="4"/>
          <c:order val="4"/>
          <c:tx>
            <c:strRef>
              <c:f>'[Benchmark Survey Results Blinded_Final.xlsx]2019 Statements'!$F$17</c:f>
              <c:strCache>
                <c:ptCount val="1"/>
                <c:pt idx="0">
                  <c:v>Do not at all agree</c:v>
                </c:pt>
              </c:strCache>
            </c:strRef>
          </c:tx>
          <c:spPr>
            <a:solidFill>
              <a:srgbClr val="F05133"/>
            </a:solidFill>
            <a:ln>
              <a:noFill/>
            </a:ln>
            <a:effectLst/>
          </c:spPr>
          <c:invertIfNegative val="0"/>
          <c:dLbls>
            <c:dLbl>
              <c:idx val="0"/>
              <c:layout>
                <c:manualLayout>
                  <c:x val="1.570048309178744E-2"/>
                  <c:y val="0"/>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EF9C-43F3-AE7A-CC7381FCB5AE}"/>
                </c:ext>
                <c:ext xmlns:c15="http://schemas.microsoft.com/office/drawing/2012/chart" uri="{CE6537A1-D6FC-4f65-9D91-7224C49458BB}"/>
              </c:extLst>
            </c:dLbl>
            <c:dLbl>
              <c:idx val="2"/>
              <c:layout>
                <c:manualLayout>
                  <c:x val="1.8115942028985508E-2"/>
                  <c:y val="8.7559274871315436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EF9C-43F3-AE7A-CC7381FCB5AE}"/>
                </c:ext>
                <c:ext xmlns:c15="http://schemas.microsoft.com/office/drawing/2012/chart" uri="{CE6537A1-D6FC-4f65-9D91-7224C49458BB}"/>
              </c:extLst>
            </c:dLbl>
            <c:dLbl>
              <c:idx val="3"/>
              <c:layout>
                <c:manualLayout>
                  <c:x val="1.8115942028985508E-2"/>
                  <c:y val="0"/>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EF9C-43F3-AE7A-CC7381FCB5AE}"/>
                </c:ext>
                <c:ext xmlns:c15="http://schemas.microsoft.com/office/drawing/2012/chart" uri="{CE6537A1-D6FC-4f65-9D91-7224C49458BB}"/>
              </c:extLst>
            </c:dLbl>
            <c:spPr>
              <a:noFill/>
              <a:ln>
                <a:noFill/>
              </a:ln>
              <a:effectLst/>
            </c:spPr>
            <c:txPr>
              <a:bodyPr rot="0" spcFirstLastPara="1" vertOverflow="ellipsis" vert="horz" wrap="square" anchor="ctr" anchorCtr="1"/>
              <a:lstStyle/>
              <a:p>
                <a:pPr>
                  <a:defRPr sz="1400" b="0" i="0" u="none" strike="noStrike" kern="1200" baseline="0">
                    <a:solidFill>
                      <a:sysClr val="windowText" lastClr="000000"/>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Blinded_Final.xlsx]2019 Statements'!$A$18:$A$21</c:f>
              <c:strCache>
                <c:ptCount val="4"/>
                <c:pt idx="0">
                  <c:v>Is leading collective action in three primary areas</c:v>
                </c:pt>
                <c:pt idx="1">
                  <c:v>Has the leadership, expertise, and credibility to lead a wide range of like-minded individuals and organizations in the cause of getting California children and families to improve health through healthy eating habits</c:v>
                </c:pt>
                <c:pt idx="2">
                  <c:v>Strives to be effective in its efforts to improve health through healthy eating habits for children and families in California</c:v>
                </c:pt>
                <c:pt idx="3">
                  <c:v>Believes that collaboration is central to the cause of improving the health of California children and families through the lifelong pursuit of healthy eating habits</c:v>
                </c:pt>
              </c:strCache>
            </c:strRef>
          </c:cat>
          <c:val>
            <c:numRef>
              <c:f>'[Benchmark Survey Results Blinded_Final.xlsx]2019 Statements'!$F$18:$F$21</c:f>
              <c:numCache>
                <c:formatCode>General</c:formatCode>
                <c:ptCount val="4"/>
                <c:pt idx="0" formatCode="0%">
                  <c:v>1.1363636363636364E-2</c:v>
                </c:pt>
                <c:pt idx="2" formatCode="0%">
                  <c:v>1.1235955056179775E-2</c:v>
                </c:pt>
                <c:pt idx="3" formatCode="0%">
                  <c:v>1.1235955056179775E-2</c:v>
                </c:pt>
              </c:numCache>
            </c:numRef>
          </c:val>
          <c:extLst xmlns:c16r2="http://schemas.microsoft.com/office/drawing/2015/06/chart">
            <c:ext xmlns:c16="http://schemas.microsoft.com/office/drawing/2014/chart" uri="{C3380CC4-5D6E-409C-BE32-E72D297353CC}">
              <c16:uniqueId val="{00000004-EF9C-43F3-AE7A-CC7381FCB5AE}"/>
            </c:ext>
          </c:extLst>
        </c:ser>
        <c:dLbls>
          <c:showLegendKey val="0"/>
          <c:showVal val="0"/>
          <c:showCatName val="0"/>
          <c:showSerName val="0"/>
          <c:showPercent val="0"/>
          <c:showBubbleSize val="0"/>
        </c:dLbls>
        <c:gapWidth val="150"/>
        <c:overlap val="100"/>
        <c:axId val="604913272"/>
        <c:axId val="604915624"/>
      </c:barChart>
      <c:catAx>
        <c:axId val="60491327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Gill Sans MT" panose="020B0502020104020203" pitchFamily="34" charset="0"/>
                <a:ea typeface="+mn-ea"/>
                <a:cs typeface="+mn-cs"/>
              </a:defRPr>
            </a:pPr>
            <a:endParaRPr lang="en-US"/>
          </a:p>
        </c:txPr>
        <c:crossAx val="604915624"/>
        <c:crosses val="autoZero"/>
        <c:auto val="1"/>
        <c:lblAlgn val="ctr"/>
        <c:lblOffset val="100"/>
        <c:noMultiLvlLbl val="0"/>
      </c:catAx>
      <c:valAx>
        <c:axId val="604915624"/>
        <c:scaling>
          <c:orientation val="minMax"/>
        </c:scaling>
        <c:delete val="1"/>
        <c:axPos val="b"/>
        <c:numFmt formatCode="0%" sourceLinked="1"/>
        <c:majorTickMark val="none"/>
        <c:minorTickMark val="none"/>
        <c:tickLblPos val="nextTo"/>
        <c:crossAx val="6049132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ysClr val="windowText" lastClr="000000"/>
              </a:solidFill>
              <a:latin typeface="Gill Sans MT" panose="020B0502020104020203" pitchFamily="34" charset="0"/>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400">
          <a:solidFill>
            <a:sysClr val="windowText" lastClr="000000"/>
          </a:solidFill>
          <a:latin typeface="Gill Sans MT" panose="020B0502020104020203" pitchFamily="34" charset="0"/>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257921564152308"/>
          <c:y val="3.2105067452815661E-2"/>
          <c:w val="0.45635798242610975"/>
          <c:h val="0.87060003153053156"/>
        </c:manualLayout>
      </c:layout>
      <c:barChart>
        <c:barDir val="bar"/>
        <c:grouping val="percentStacked"/>
        <c:varyColors val="0"/>
        <c:ser>
          <c:idx val="0"/>
          <c:order val="0"/>
          <c:tx>
            <c:strRef>
              <c:f>'[Benchmark Survey Results Blinded_Final.xlsx]2019 Statements'!$K$17</c:f>
              <c:strCache>
                <c:ptCount val="1"/>
                <c:pt idx="0">
                  <c:v>Strongly agree</c:v>
                </c:pt>
              </c:strCache>
            </c:strRef>
          </c:tx>
          <c:spPr>
            <a:solidFill>
              <a:srgbClr val="0076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Blinded_Final.xlsx]2019 Statements'!$J$18:$J$22</c:f>
              <c:strCache>
                <c:ptCount val="5"/>
                <c:pt idx="0">
                  <c:v>Has moved from delivering nutrition ed resources and solutions to being a leader in providing a science-based and balanced approach to cause of elevating health through life-long pursuit of healthy eating habits for California children and families</c:v>
                </c:pt>
                <c:pt idx="1">
                  <c:v>Is a "quasi state government" nutrition education organization staffed by nutrition education experts, funded by dairy farm families and local milk processors, which is overseen by the California Department of Food and Agriculture</c:v>
                </c:pt>
                <c:pt idx="2">
                  <c:v>In the last year, I've seen evidence that Dairy Council of California is taking a leadership role in bringing organizations, groups, and individuals together to work on their cause </c:v>
                </c:pt>
                <c:pt idx="3">
                  <c:v>Collects, uses and shares data to drive its decisions and to help stakeholders identify opportunities to improve the health of California children and families.</c:v>
                </c:pt>
                <c:pt idx="4">
                  <c:v>Is the dairy farm families' and local milk processors' contribution to community health, including helping California children and families achieve the lifelong pursuit of healthy eating habits. </c:v>
                </c:pt>
              </c:strCache>
            </c:strRef>
          </c:cat>
          <c:val>
            <c:numRef>
              <c:f>'[Benchmark Survey Results Blinded_Final.xlsx]2019 Statements'!$K$18:$K$22</c:f>
              <c:numCache>
                <c:formatCode>0%</c:formatCode>
                <c:ptCount val="5"/>
                <c:pt idx="0">
                  <c:v>0.3595505617977528</c:v>
                </c:pt>
                <c:pt idx="1">
                  <c:v>0.375</c:v>
                </c:pt>
                <c:pt idx="2">
                  <c:v>0.43181818181818182</c:v>
                </c:pt>
                <c:pt idx="3">
                  <c:v>0.39772727272727271</c:v>
                </c:pt>
                <c:pt idx="4">
                  <c:v>0.449438202247191</c:v>
                </c:pt>
              </c:numCache>
            </c:numRef>
          </c:val>
          <c:extLst xmlns:c16r2="http://schemas.microsoft.com/office/drawing/2015/06/chart">
            <c:ext xmlns:c16="http://schemas.microsoft.com/office/drawing/2014/chart" uri="{C3380CC4-5D6E-409C-BE32-E72D297353CC}">
              <c16:uniqueId val="{00000000-C1B7-444D-8F7A-41FCD11F8F5F}"/>
            </c:ext>
          </c:extLst>
        </c:ser>
        <c:ser>
          <c:idx val="1"/>
          <c:order val="1"/>
          <c:tx>
            <c:strRef>
              <c:f>'[Benchmark Survey Results Blinded_Final.xlsx]2019 Statements'!$L$17</c:f>
              <c:strCache>
                <c:ptCount val="1"/>
                <c:pt idx="0">
                  <c:v>Somewhat agree</c:v>
                </c:pt>
              </c:strCache>
            </c:strRef>
          </c:tx>
          <c:spPr>
            <a:solidFill>
              <a:srgbClr val="00AEE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Blinded_Final.xlsx]2019 Statements'!$J$18:$J$22</c:f>
              <c:strCache>
                <c:ptCount val="5"/>
                <c:pt idx="0">
                  <c:v>Has moved from delivering nutrition ed resources and solutions to being a leader in providing a science-based and balanced approach to cause of elevating health through life-long pursuit of healthy eating habits for California children and families</c:v>
                </c:pt>
                <c:pt idx="1">
                  <c:v>Is a "quasi state government" nutrition education organization staffed by nutrition education experts, funded by dairy farm families and local milk processors, which is overseen by the California Department of Food and Agriculture</c:v>
                </c:pt>
                <c:pt idx="2">
                  <c:v>In the last year, I've seen evidence that Dairy Council of California is taking a leadership role in bringing organizations, groups, and individuals together to work on their cause </c:v>
                </c:pt>
                <c:pt idx="3">
                  <c:v>Collects, uses and shares data to drive its decisions and to help stakeholders identify opportunities to improve the health of California children and families.</c:v>
                </c:pt>
                <c:pt idx="4">
                  <c:v>Is the dairy farm families' and local milk processors' contribution to community health, including helping California children and families achieve the lifelong pursuit of healthy eating habits. </c:v>
                </c:pt>
              </c:strCache>
            </c:strRef>
          </c:cat>
          <c:val>
            <c:numRef>
              <c:f>'[Benchmark Survey Results Blinded_Final.xlsx]2019 Statements'!$L$18:$L$22</c:f>
              <c:numCache>
                <c:formatCode>0%</c:formatCode>
                <c:ptCount val="5"/>
                <c:pt idx="0">
                  <c:v>0.3595505617977528</c:v>
                </c:pt>
                <c:pt idx="1">
                  <c:v>0.35227272727272729</c:v>
                </c:pt>
                <c:pt idx="2">
                  <c:v>0.29545454545454547</c:v>
                </c:pt>
                <c:pt idx="3">
                  <c:v>0.35227272727272729</c:v>
                </c:pt>
                <c:pt idx="4">
                  <c:v>0.3258426966292135</c:v>
                </c:pt>
              </c:numCache>
            </c:numRef>
          </c:val>
          <c:extLst xmlns:c16r2="http://schemas.microsoft.com/office/drawing/2015/06/chart">
            <c:ext xmlns:c16="http://schemas.microsoft.com/office/drawing/2014/chart" uri="{C3380CC4-5D6E-409C-BE32-E72D297353CC}">
              <c16:uniqueId val="{00000001-C1B7-444D-8F7A-41FCD11F8F5F}"/>
            </c:ext>
          </c:extLst>
        </c:ser>
        <c:ser>
          <c:idx val="2"/>
          <c:order val="2"/>
          <c:tx>
            <c:strRef>
              <c:f>'[Benchmark Survey Results Blinded_Final.xlsx]2019 Statements'!$M$17</c:f>
              <c:strCache>
                <c:ptCount val="1"/>
                <c:pt idx="0">
                  <c:v>Neutral</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Blinded_Final.xlsx]2019 Statements'!$J$18:$J$22</c:f>
              <c:strCache>
                <c:ptCount val="5"/>
                <c:pt idx="0">
                  <c:v>Has moved from delivering nutrition ed resources and solutions to being a leader in providing a science-based and balanced approach to cause of elevating health through life-long pursuit of healthy eating habits for California children and families</c:v>
                </c:pt>
                <c:pt idx="1">
                  <c:v>Is a "quasi state government" nutrition education organization staffed by nutrition education experts, funded by dairy farm families and local milk processors, which is overseen by the California Department of Food and Agriculture</c:v>
                </c:pt>
                <c:pt idx="2">
                  <c:v>In the last year, I've seen evidence that Dairy Council of California is taking a leadership role in bringing organizations, groups, and individuals together to work on their cause </c:v>
                </c:pt>
                <c:pt idx="3">
                  <c:v>Collects, uses and shares data to drive its decisions and to help stakeholders identify opportunities to improve the health of California children and families.</c:v>
                </c:pt>
                <c:pt idx="4">
                  <c:v>Is the dairy farm families' and local milk processors' contribution to community health, including helping California children and families achieve the lifelong pursuit of healthy eating habits. </c:v>
                </c:pt>
              </c:strCache>
            </c:strRef>
          </c:cat>
          <c:val>
            <c:numRef>
              <c:f>'[Benchmark Survey Results Blinded_Final.xlsx]2019 Statements'!$M$18:$M$22</c:f>
              <c:numCache>
                <c:formatCode>0%</c:formatCode>
                <c:ptCount val="5"/>
                <c:pt idx="0">
                  <c:v>0.23595505617977527</c:v>
                </c:pt>
                <c:pt idx="1">
                  <c:v>0.18181818181818182</c:v>
                </c:pt>
                <c:pt idx="2">
                  <c:v>0.18181818181818182</c:v>
                </c:pt>
                <c:pt idx="3">
                  <c:v>0.19318181818181818</c:v>
                </c:pt>
                <c:pt idx="4">
                  <c:v>0.15730337078651685</c:v>
                </c:pt>
              </c:numCache>
            </c:numRef>
          </c:val>
          <c:extLst xmlns:c16r2="http://schemas.microsoft.com/office/drawing/2015/06/chart">
            <c:ext xmlns:c16="http://schemas.microsoft.com/office/drawing/2014/chart" uri="{C3380CC4-5D6E-409C-BE32-E72D297353CC}">
              <c16:uniqueId val="{00000002-C1B7-444D-8F7A-41FCD11F8F5F}"/>
            </c:ext>
          </c:extLst>
        </c:ser>
        <c:ser>
          <c:idx val="3"/>
          <c:order val="3"/>
          <c:tx>
            <c:strRef>
              <c:f>'[Benchmark Survey Results Blinded_Final.xlsx]2019 Statements'!$N$17</c:f>
              <c:strCache>
                <c:ptCount val="1"/>
                <c:pt idx="0">
                  <c:v>Somewhat disagree</c:v>
                </c:pt>
              </c:strCache>
            </c:strRef>
          </c:tx>
          <c:spPr>
            <a:solidFill>
              <a:srgbClr val="FFD24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ysClr val="windowText" lastClr="000000"/>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Blinded_Final.xlsx]2019 Statements'!$J$18:$J$22</c:f>
              <c:strCache>
                <c:ptCount val="5"/>
                <c:pt idx="0">
                  <c:v>Has moved from delivering nutrition ed resources and solutions to being a leader in providing a science-based and balanced approach to cause of elevating health through life-long pursuit of healthy eating habits for California children and families</c:v>
                </c:pt>
                <c:pt idx="1">
                  <c:v>Is a "quasi state government" nutrition education organization staffed by nutrition education experts, funded by dairy farm families and local milk processors, which is overseen by the California Department of Food and Agriculture</c:v>
                </c:pt>
                <c:pt idx="2">
                  <c:v>In the last year, I've seen evidence that Dairy Council of California is taking a leadership role in bringing organizations, groups, and individuals together to work on their cause </c:v>
                </c:pt>
                <c:pt idx="3">
                  <c:v>Collects, uses and shares data to drive its decisions and to help stakeholders identify opportunities to improve the health of California children and families.</c:v>
                </c:pt>
                <c:pt idx="4">
                  <c:v>Is the dairy farm families' and local milk processors' contribution to community health, including helping California children and families achieve the lifelong pursuit of healthy eating habits. </c:v>
                </c:pt>
              </c:strCache>
            </c:strRef>
          </c:cat>
          <c:val>
            <c:numRef>
              <c:f>'[Benchmark Survey Results Blinded_Final.xlsx]2019 Statements'!$N$18:$N$22</c:f>
              <c:numCache>
                <c:formatCode>0%</c:formatCode>
                <c:ptCount val="5"/>
                <c:pt idx="0">
                  <c:v>3.3707865168539325E-2</c:v>
                </c:pt>
                <c:pt idx="1">
                  <c:v>3.4090909090909088E-2</c:v>
                </c:pt>
                <c:pt idx="2">
                  <c:v>6.8181818181818177E-2</c:v>
                </c:pt>
                <c:pt idx="3">
                  <c:v>2.2727272727272728E-2</c:v>
                </c:pt>
                <c:pt idx="4">
                  <c:v>4.49438202247191E-2</c:v>
                </c:pt>
              </c:numCache>
            </c:numRef>
          </c:val>
          <c:extLst xmlns:c16r2="http://schemas.microsoft.com/office/drawing/2015/06/chart">
            <c:ext xmlns:c16="http://schemas.microsoft.com/office/drawing/2014/chart" uri="{C3380CC4-5D6E-409C-BE32-E72D297353CC}">
              <c16:uniqueId val="{00000003-C1B7-444D-8F7A-41FCD11F8F5F}"/>
            </c:ext>
          </c:extLst>
        </c:ser>
        <c:ser>
          <c:idx val="4"/>
          <c:order val="4"/>
          <c:tx>
            <c:strRef>
              <c:f>'[Benchmark Survey Results Blinded_Final.xlsx]2019 Statements'!$O$17</c:f>
              <c:strCache>
                <c:ptCount val="1"/>
                <c:pt idx="0">
                  <c:v>Do not at all agree</c:v>
                </c:pt>
              </c:strCache>
            </c:strRef>
          </c:tx>
          <c:spPr>
            <a:solidFill>
              <a:srgbClr val="F05133"/>
            </a:solidFill>
            <a:ln>
              <a:noFill/>
            </a:ln>
            <a:effectLst/>
          </c:spPr>
          <c:invertIfNegative val="0"/>
          <c:dLbls>
            <c:dLbl>
              <c:idx val="0"/>
              <c:layout>
                <c:manualLayout>
                  <c:x val="9.6618357487922701E-3"/>
                  <c:y val="-5.8372849914211369E-3"/>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C1B7-444D-8F7A-41FCD11F8F5F}"/>
                </c:ext>
                <c:ext xmlns:c15="http://schemas.microsoft.com/office/drawing/2012/chart" uri="{CE6537A1-D6FC-4f65-9D91-7224C49458BB}"/>
              </c:extLst>
            </c:dLbl>
            <c:dLbl>
              <c:idx val="3"/>
              <c:layout>
                <c:manualLayout>
                  <c:x val="9.6618357487922701E-3"/>
                  <c:y val="0"/>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C1B7-444D-8F7A-41FCD11F8F5F}"/>
                </c:ext>
                <c:ext xmlns:c15="http://schemas.microsoft.com/office/drawing/2012/chart" uri="{CE6537A1-D6FC-4f65-9D91-7224C49458BB}"/>
              </c:extLst>
            </c:dLbl>
            <c:dLbl>
              <c:idx val="4"/>
              <c:layout>
                <c:manualLayout>
                  <c:x val="7.246376811594203E-3"/>
                  <c:y val="0"/>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C1B7-444D-8F7A-41FCD11F8F5F}"/>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ysClr val="windowText" lastClr="000000"/>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Blinded_Final.xlsx]2019 Statements'!$J$18:$J$22</c:f>
              <c:strCache>
                <c:ptCount val="5"/>
                <c:pt idx="0">
                  <c:v>Has moved from delivering nutrition ed resources and solutions to being a leader in providing a science-based and balanced approach to cause of elevating health through life-long pursuit of healthy eating habits for California children and families</c:v>
                </c:pt>
                <c:pt idx="1">
                  <c:v>Is a "quasi state government" nutrition education organization staffed by nutrition education experts, funded by dairy farm families and local milk processors, which is overseen by the California Department of Food and Agriculture</c:v>
                </c:pt>
                <c:pt idx="2">
                  <c:v>In the last year, I've seen evidence that Dairy Council of California is taking a leadership role in bringing organizations, groups, and individuals together to work on their cause </c:v>
                </c:pt>
                <c:pt idx="3">
                  <c:v>Collects, uses and shares data to drive its decisions and to help stakeholders identify opportunities to improve the health of California children and families.</c:v>
                </c:pt>
                <c:pt idx="4">
                  <c:v>Is the dairy farm families' and local milk processors' contribution to community health, including helping California children and families achieve the lifelong pursuit of healthy eating habits. </c:v>
                </c:pt>
              </c:strCache>
            </c:strRef>
          </c:cat>
          <c:val>
            <c:numRef>
              <c:f>'[Benchmark Survey Results Blinded_Final.xlsx]2019 Statements'!$O$18:$O$22</c:f>
              <c:numCache>
                <c:formatCode>0%</c:formatCode>
                <c:ptCount val="5"/>
                <c:pt idx="0">
                  <c:v>1.1235955056179775E-2</c:v>
                </c:pt>
                <c:pt idx="1">
                  <c:v>5.6818181818181816E-2</c:v>
                </c:pt>
                <c:pt idx="2">
                  <c:v>2.2727272727272728E-2</c:v>
                </c:pt>
                <c:pt idx="3">
                  <c:v>3.4090909090909088E-2</c:v>
                </c:pt>
                <c:pt idx="4">
                  <c:v>2.247191011235955E-2</c:v>
                </c:pt>
              </c:numCache>
            </c:numRef>
          </c:val>
          <c:extLst xmlns:c16r2="http://schemas.microsoft.com/office/drawing/2015/06/chart">
            <c:ext xmlns:c16="http://schemas.microsoft.com/office/drawing/2014/chart" uri="{C3380CC4-5D6E-409C-BE32-E72D297353CC}">
              <c16:uniqueId val="{00000004-C1B7-444D-8F7A-41FCD11F8F5F}"/>
            </c:ext>
          </c:extLst>
        </c:ser>
        <c:dLbls>
          <c:showLegendKey val="0"/>
          <c:showVal val="0"/>
          <c:showCatName val="0"/>
          <c:showSerName val="0"/>
          <c:showPercent val="0"/>
          <c:showBubbleSize val="0"/>
        </c:dLbls>
        <c:gapWidth val="150"/>
        <c:overlap val="100"/>
        <c:axId val="604918760"/>
        <c:axId val="604916800"/>
      </c:barChart>
      <c:catAx>
        <c:axId val="6049187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ysClr val="windowText" lastClr="000000"/>
                </a:solidFill>
                <a:latin typeface="Gill Sans MT" panose="020B0502020104020203" pitchFamily="34" charset="0"/>
                <a:ea typeface="+mn-ea"/>
                <a:cs typeface="+mn-cs"/>
              </a:defRPr>
            </a:pPr>
            <a:endParaRPr lang="en-US"/>
          </a:p>
        </c:txPr>
        <c:crossAx val="604916800"/>
        <c:crosses val="autoZero"/>
        <c:auto val="1"/>
        <c:lblAlgn val="ctr"/>
        <c:lblOffset val="100"/>
        <c:noMultiLvlLbl val="0"/>
      </c:catAx>
      <c:valAx>
        <c:axId val="604916800"/>
        <c:scaling>
          <c:orientation val="minMax"/>
        </c:scaling>
        <c:delete val="1"/>
        <c:axPos val="b"/>
        <c:numFmt formatCode="0%" sourceLinked="1"/>
        <c:majorTickMark val="none"/>
        <c:minorTickMark val="none"/>
        <c:tickLblPos val="nextTo"/>
        <c:crossAx val="6049187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ysClr val="windowText" lastClr="000000"/>
              </a:solidFill>
              <a:latin typeface="Gill Sans MT" panose="020B0502020104020203" pitchFamily="34" charset="0"/>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ysClr val="windowText" lastClr="000000"/>
          </a:solidFill>
          <a:latin typeface="Gill Sans MT" panose="020B0502020104020203" pitchFamily="34" charset="0"/>
        </a:defRPr>
      </a:pPr>
      <a:endParaRPr lang="en-US"/>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186733033950354"/>
          <c:y val="2.4423751958592959E-2"/>
          <c:w val="0.85928156198404104"/>
          <c:h val="0.87007009939145086"/>
        </c:manualLayout>
      </c:layout>
      <c:barChart>
        <c:barDir val="bar"/>
        <c:grouping val="percentStacked"/>
        <c:varyColors val="0"/>
        <c:ser>
          <c:idx val="0"/>
          <c:order val="0"/>
          <c:tx>
            <c:strRef>
              <c:f>'[Benchmark Survey Results Blinded_Final.xlsx]Importance and Believable'!$E$3</c:f>
              <c:strCache>
                <c:ptCount val="1"/>
                <c:pt idx="0">
                  <c:v>Very much</c:v>
                </c:pt>
              </c:strCache>
            </c:strRef>
          </c:tx>
          <c:spPr>
            <a:solidFill>
              <a:srgbClr val="0076C0"/>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Blinded_Final.xlsx]Importance and Believable'!$F$2:$G$2</c:f>
              <c:strCache>
                <c:ptCount val="2"/>
                <c:pt idx="0">
                  <c:v>Importance</c:v>
                </c:pt>
                <c:pt idx="1">
                  <c:v>Believability</c:v>
                </c:pt>
              </c:strCache>
            </c:strRef>
          </c:cat>
          <c:val>
            <c:numRef>
              <c:f>'[Benchmark Survey Results Blinded_Final.xlsx]Importance and Believable'!$F$3:$G$3</c:f>
              <c:numCache>
                <c:formatCode>0%</c:formatCode>
                <c:ptCount val="2"/>
                <c:pt idx="0">
                  <c:v>0.68235294117647061</c:v>
                </c:pt>
                <c:pt idx="1">
                  <c:v>0.45348837209302323</c:v>
                </c:pt>
              </c:numCache>
            </c:numRef>
          </c:val>
          <c:extLst xmlns:c16r2="http://schemas.microsoft.com/office/drawing/2015/06/chart">
            <c:ext xmlns:c16="http://schemas.microsoft.com/office/drawing/2014/chart" uri="{C3380CC4-5D6E-409C-BE32-E72D297353CC}">
              <c16:uniqueId val="{00000000-9957-4944-8509-EC5963A0FA8A}"/>
            </c:ext>
          </c:extLst>
        </c:ser>
        <c:ser>
          <c:idx val="1"/>
          <c:order val="1"/>
          <c:tx>
            <c:strRef>
              <c:f>'[Benchmark Survey Results Blinded_Final.xlsx]Importance and Believable'!$E$4</c:f>
              <c:strCache>
                <c:ptCount val="1"/>
                <c:pt idx="0">
                  <c:v>Somewhat</c:v>
                </c:pt>
              </c:strCache>
            </c:strRef>
          </c:tx>
          <c:spPr>
            <a:solidFill>
              <a:srgbClr val="00AEEF"/>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Blinded_Final.xlsx]Importance and Believable'!$F$2:$G$2</c:f>
              <c:strCache>
                <c:ptCount val="2"/>
                <c:pt idx="0">
                  <c:v>Importance</c:v>
                </c:pt>
                <c:pt idx="1">
                  <c:v>Believability</c:v>
                </c:pt>
              </c:strCache>
            </c:strRef>
          </c:cat>
          <c:val>
            <c:numRef>
              <c:f>'[Benchmark Survey Results Blinded_Final.xlsx]Importance and Believable'!$F$4:$G$4</c:f>
              <c:numCache>
                <c:formatCode>0%</c:formatCode>
                <c:ptCount val="2"/>
                <c:pt idx="0">
                  <c:v>0.21176470588235294</c:v>
                </c:pt>
                <c:pt idx="1">
                  <c:v>0.38372093023255816</c:v>
                </c:pt>
              </c:numCache>
            </c:numRef>
          </c:val>
          <c:extLst xmlns:c16r2="http://schemas.microsoft.com/office/drawing/2015/06/chart">
            <c:ext xmlns:c16="http://schemas.microsoft.com/office/drawing/2014/chart" uri="{C3380CC4-5D6E-409C-BE32-E72D297353CC}">
              <c16:uniqueId val="{00000001-9957-4944-8509-EC5963A0FA8A}"/>
            </c:ext>
          </c:extLst>
        </c:ser>
        <c:ser>
          <c:idx val="2"/>
          <c:order val="2"/>
          <c:tx>
            <c:strRef>
              <c:f>'[Benchmark Survey Results Blinded_Final.xlsx]Importance and Believable'!$E$5</c:f>
              <c:strCache>
                <c:ptCount val="1"/>
                <c:pt idx="0">
                  <c:v>No opinion</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Blinded_Final.xlsx]Importance and Believable'!$F$2:$G$2</c:f>
              <c:strCache>
                <c:ptCount val="2"/>
                <c:pt idx="0">
                  <c:v>Importance</c:v>
                </c:pt>
                <c:pt idx="1">
                  <c:v>Believability</c:v>
                </c:pt>
              </c:strCache>
            </c:strRef>
          </c:cat>
          <c:val>
            <c:numRef>
              <c:f>'[Benchmark Survey Results Blinded_Final.xlsx]Importance and Believable'!$F$5:$G$5</c:f>
              <c:numCache>
                <c:formatCode>0%</c:formatCode>
                <c:ptCount val="2"/>
                <c:pt idx="0">
                  <c:v>8.2352941176470587E-2</c:v>
                </c:pt>
                <c:pt idx="1">
                  <c:v>0.10465116279069768</c:v>
                </c:pt>
              </c:numCache>
            </c:numRef>
          </c:val>
          <c:extLst xmlns:c16r2="http://schemas.microsoft.com/office/drawing/2015/06/chart">
            <c:ext xmlns:c16="http://schemas.microsoft.com/office/drawing/2014/chart" uri="{C3380CC4-5D6E-409C-BE32-E72D297353CC}">
              <c16:uniqueId val="{00000002-9957-4944-8509-EC5963A0FA8A}"/>
            </c:ext>
          </c:extLst>
        </c:ser>
        <c:ser>
          <c:idx val="3"/>
          <c:order val="3"/>
          <c:tx>
            <c:strRef>
              <c:f>'[Benchmark Survey Results Blinded_Final.xlsx]Importance and Believable'!$E$6</c:f>
              <c:strCache>
                <c:ptCount val="1"/>
                <c:pt idx="0">
                  <c:v>Not much</c:v>
                </c:pt>
              </c:strCache>
            </c:strRef>
          </c:tx>
          <c:spPr>
            <a:solidFill>
              <a:srgbClr val="FFD24F"/>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Blinded_Final.xlsx]Importance and Believable'!$F$2:$G$2</c:f>
              <c:strCache>
                <c:ptCount val="2"/>
                <c:pt idx="0">
                  <c:v>Importance</c:v>
                </c:pt>
                <c:pt idx="1">
                  <c:v>Believability</c:v>
                </c:pt>
              </c:strCache>
            </c:strRef>
          </c:cat>
          <c:val>
            <c:numRef>
              <c:f>'[Benchmark Survey Results Blinded_Final.xlsx]Importance and Believable'!$F$6:$G$6</c:f>
              <c:numCache>
                <c:formatCode>0%</c:formatCode>
                <c:ptCount val="2"/>
                <c:pt idx="1">
                  <c:v>4.6511627906976744E-2</c:v>
                </c:pt>
              </c:numCache>
            </c:numRef>
          </c:val>
          <c:extLst xmlns:c16r2="http://schemas.microsoft.com/office/drawing/2015/06/chart">
            <c:ext xmlns:c16="http://schemas.microsoft.com/office/drawing/2014/chart" uri="{C3380CC4-5D6E-409C-BE32-E72D297353CC}">
              <c16:uniqueId val="{00000003-9957-4944-8509-EC5963A0FA8A}"/>
            </c:ext>
          </c:extLst>
        </c:ser>
        <c:ser>
          <c:idx val="4"/>
          <c:order val="4"/>
          <c:tx>
            <c:strRef>
              <c:f>'[Benchmark Survey Results Blinded_Final.xlsx]Importance and Believable'!$E$7</c:f>
              <c:strCache>
                <c:ptCount val="1"/>
                <c:pt idx="0">
                  <c:v>Not at all</c:v>
                </c:pt>
              </c:strCache>
            </c:strRef>
          </c:tx>
          <c:spPr>
            <a:solidFill>
              <a:srgbClr val="F05133"/>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Blinded_Final.xlsx]Importance and Believable'!$F$2:$G$2</c:f>
              <c:strCache>
                <c:ptCount val="2"/>
                <c:pt idx="0">
                  <c:v>Importance</c:v>
                </c:pt>
                <c:pt idx="1">
                  <c:v>Believability</c:v>
                </c:pt>
              </c:strCache>
            </c:strRef>
          </c:cat>
          <c:val>
            <c:numRef>
              <c:f>'[Benchmark Survey Results Blinded_Final.xlsx]Importance and Believable'!$F$7:$G$7</c:f>
              <c:numCache>
                <c:formatCode>0%</c:formatCode>
                <c:ptCount val="2"/>
                <c:pt idx="0">
                  <c:v>2.3529411764705882E-2</c:v>
                </c:pt>
                <c:pt idx="1">
                  <c:v>1.1627906976744186E-2</c:v>
                </c:pt>
              </c:numCache>
            </c:numRef>
          </c:val>
          <c:extLst xmlns:c16r2="http://schemas.microsoft.com/office/drawing/2015/06/chart">
            <c:ext xmlns:c16="http://schemas.microsoft.com/office/drawing/2014/chart" uri="{C3380CC4-5D6E-409C-BE32-E72D297353CC}">
              <c16:uniqueId val="{00000004-9957-4944-8509-EC5963A0FA8A}"/>
            </c:ext>
          </c:extLst>
        </c:ser>
        <c:dLbls>
          <c:showLegendKey val="0"/>
          <c:showVal val="0"/>
          <c:showCatName val="0"/>
          <c:showSerName val="0"/>
          <c:showPercent val="0"/>
          <c:showBubbleSize val="0"/>
        </c:dLbls>
        <c:gapWidth val="150"/>
        <c:overlap val="100"/>
        <c:axId val="604917192"/>
        <c:axId val="604917584"/>
      </c:barChart>
      <c:catAx>
        <c:axId val="60491719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Gill Sans MT" panose="020B0502020104020203" pitchFamily="34" charset="0"/>
                <a:ea typeface="+mn-ea"/>
                <a:cs typeface="+mn-cs"/>
              </a:defRPr>
            </a:pPr>
            <a:endParaRPr lang="en-US"/>
          </a:p>
        </c:txPr>
        <c:crossAx val="604917584"/>
        <c:crosses val="autoZero"/>
        <c:auto val="1"/>
        <c:lblAlgn val="ctr"/>
        <c:lblOffset val="100"/>
        <c:noMultiLvlLbl val="0"/>
      </c:catAx>
      <c:valAx>
        <c:axId val="604917584"/>
        <c:scaling>
          <c:orientation val="minMax"/>
        </c:scaling>
        <c:delete val="1"/>
        <c:axPos val="b"/>
        <c:numFmt formatCode="0%" sourceLinked="1"/>
        <c:majorTickMark val="none"/>
        <c:minorTickMark val="none"/>
        <c:tickLblPos val="nextTo"/>
        <c:crossAx val="6049171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Gill Sans MT" panose="020B0502020104020203" pitchFamily="34" charset="0"/>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chemeClr val="tx1"/>
          </a:solidFill>
          <a:latin typeface="Gill Sans MT" panose="020B0502020104020203" pitchFamily="34" charset="0"/>
        </a:defRPr>
      </a:pPr>
      <a:endParaRPr lang="en-US"/>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299954353531895"/>
          <c:y val="2.9081295439524125E-2"/>
          <c:w val="0.87043040815550232"/>
          <c:h val="0.88278739116632232"/>
        </c:manualLayout>
      </c:layout>
      <c:barChart>
        <c:barDir val="bar"/>
        <c:grouping val="percentStacked"/>
        <c:varyColors val="0"/>
        <c:ser>
          <c:idx val="0"/>
          <c:order val="0"/>
          <c:tx>
            <c:strRef>
              <c:f>'[Benchmark Survey Results Blinded_Final.xlsx]Importance and Believable'!$E$12</c:f>
              <c:strCache>
                <c:ptCount val="1"/>
                <c:pt idx="0">
                  <c:v>Very much</c:v>
                </c:pt>
              </c:strCache>
            </c:strRef>
          </c:tx>
          <c:spPr>
            <a:solidFill>
              <a:srgbClr val="0076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Blinded_Final.xlsx]Importance and Believable'!$F$11:$G$11</c:f>
              <c:strCache>
                <c:ptCount val="2"/>
                <c:pt idx="0">
                  <c:v>Importance</c:v>
                </c:pt>
                <c:pt idx="1">
                  <c:v>Believability</c:v>
                </c:pt>
              </c:strCache>
            </c:strRef>
          </c:cat>
          <c:val>
            <c:numRef>
              <c:f>'[Benchmark Survey Results Blinded_Final.xlsx]Importance and Believable'!$F$12:$G$12</c:f>
              <c:numCache>
                <c:formatCode>0%</c:formatCode>
                <c:ptCount val="2"/>
                <c:pt idx="0">
                  <c:v>0.71764705882352942</c:v>
                </c:pt>
                <c:pt idx="1">
                  <c:v>0.54651162790697672</c:v>
                </c:pt>
              </c:numCache>
            </c:numRef>
          </c:val>
          <c:extLst xmlns:c16r2="http://schemas.microsoft.com/office/drawing/2015/06/chart">
            <c:ext xmlns:c16="http://schemas.microsoft.com/office/drawing/2014/chart" uri="{C3380CC4-5D6E-409C-BE32-E72D297353CC}">
              <c16:uniqueId val="{00000000-B29B-477F-BDB6-CE7883937C9F}"/>
            </c:ext>
          </c:extLst>
        </c:ser>
        <c:ser>
          <c:idx val="1"/>
          <c:order val="1"/>
          <c:tx>
            <c:strRef>
              <c:f>'[Benchmark Survey Results Blinded_Final.xlsx]Importance and Believable'!$E$13</c:f>
              <c:strCache>
                <c:ptCount val="1"/>
                <c:pt idx="0">
                  <c:v>Somewhat</c:v>
                </c:pt>
              </c:strCache>
            </c:strRef>
          </c:tx>
          <c:spPr>
            <a:solidFill>
              <a:srgbClr val="00AEE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Blinded_Final.xlsx]Importance and Believable'!$F$11:$G$11</c:f>
              <c:strCache>
                <c:ptCount val="2"/>
                <c:pt idx="0">
                  <c:v>Importance</c:v>
                </c:pt>
                <c:pt idx="1">
                  <c:v>Believability</c:v>
                </c:pt>
              </c:strCache>
            </c:strRef>
          </c:cat>
          <c:val>
            <c:numRef>
              <c:f>'[Benchmark Survey Results Blinded_Final.xlsx]Importance and Believable'!$F$13:$G$13</c:f>
              <c:numCache>
                <c:formatCode>0%</c:formatCode>
                <c:ptCount val="2"/>
                <c:pt idx="0">
                  <c:v>0.21176470588235294</c:v>
                </c:pt>
                <c:pt idx="1">
                  <c:v>0.33720930232558138</c:v>
                </c:pt>
              </c:numCache>
            </c:numRef>
          </c:val>
          <c:extLst xmlns:c16r2="http://schemas.microsoft.com/office/drawing/2015/06/chart">
            <c:ext xmlns:c16="http://schemas.microsoft.com/office/drawing/2014/chart" uri="{C3380CC4-5D6E-409C-BE32-E72D297353CC}">
              <c16:uniqueId val="{00000001-B29B-477F-BDB6-CE7883937C9F}"/>
            </c:ext>
          </c:extLst>
        </c:ser>
        <c:ser>
          <c:idx val="2"/>
          <c:order val="2"/>
          <c:tx>
            <c:strRef>
              <c:f>'[Benchmark Survey Results Blinded_Final.xlsx]Importance and Believable'!$E$14</c:f>
              <c:strCache>
                <c:ptCount val="1"/>
                <c:pt idx="0">
                  <c:v>No opinion</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ysClr val="windowText" lastClr="000000"/>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Blinded_Final.xlsx]Importance and Believable'!$F$11:$G$11</c:f>
              <c:strCache>
                <c:ptCount val="2"/>
                <c:pt idx="0">
                  <c:v>Importance</c:v>
                </c:pt>
                <c:pt idx="1">
                  <c:v>Believability</c:v>
                </c:pt>
              </c:strCache>
            </c:strRef>
          </c:cat>
          <c:val>
            <c:numRef>
              <c:f>'[Benchmark Survey Results Blinded_Final.xlsx]Importance and Believable'!$F$14:$G$14</c:f>
              <c:numCache>
                <c:formatCode>0%</c:formatCode>
                <c:ptCount val="2"/>
                <c:pt idx="0">
                  <c:v>4.7058823529411764E-2</c:v>
                </c:pt>
                <c:pt idx="1">
                  <c:v>6.9767441860465115E-2</c:v>
                </c:pt>
              </c:numCache>
            </c:numRef>
          </c:val>
          <c:extLst xmlns:c16r2="http://schemas.microsoft.com/office/drawing/2015/06/chart">
            <c:ext xmlns:c16="http://schemas.microsoft.com/office/drawing/2014/chart" uri="{C3380CC4-5D6E-409C-BE32-E72D297353CC}">
              <c16:uniqueId val="{00000002-B29B-477F-BDB6-CE7883937C9F}"/>
            </c:ext>
          </c:extLst>
        </c:ser>
        <c:ser>
          <c:idx val="3"/>
          <c:order val="3"/>
          <c:tx>
            <c:strRef>
              <c:f>'[Benchmark Survey Results Blinded_Final.xlsx]Importance and Believable'!$E$15</c:f>
              <c:strCache>
                <c:ptCount val="1"/>
                <c:pt idx="0">
                  <c:v>Not much</c:v>
                </c:pt>
              </c:strCache>
            </c:strRef>
          </c:tx>
          <c:spPr>
            <a:solidFill>
              <a:srgbClr val="FFD24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ysClr val="windowText" lastClr="000000"/>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Blinded_Final.xlsx]Importance and Believable'!$F$11:$G$11</c:f>
              <c:strCache>
                <c:ptCount val="2"/>
                <c:pt idx="0">
                  <c:v>Importance</c:v>
                </c:pt>
                <c:pt idx="1">
                  <c:v>Believability</c:v>
                </c:pt>
              </c:strCache>
            </c:strRef>
          </c:cat>
          <c:val>
            <c:numRef>
              <c:f>'[Benchmark Survey Results Blinded_Final.xlsx]Importance and Believable'!$F$15:$G$15</c:f>
              <c:numCache>
                <c:formatCode>0%</c:formatCode>
                <c:ptCount val="2"/>
                <c:pt idx="0">
                  <c:v>1.1764705882352941E-2</c:v>
                </c:pt>
                <c:pt idx="1">
                  <c:v>3.4883720930232558E-2</c:v>
                </c:pt>
              </c:numCache>
            </c:numRef>
          </c:val>
          <c:extLst xmlns:c16r2="http://schemas.microsoft.com/office/drawing/2015/06/chart">
            <c:ext xmlns:c16="http://schemas.microsoft.com/office/drawing/2014/chart" uri="{C3380CC4-5D6E-409C-BE32-E72D297353CC}">
              <c16:uniqueId val="{00000003-B29B-477F-BDB6-CE7883937C9F}"/>
            </c:ext>
          </c:extLst>
        </c:ser>
        <c:ser>
          <c:idx val="4"/>
          <c:order val="4"/>
          <c:tx>
            <c:strRef>
              <c:f>'[Benchmark Survey Results Blinded_Final.xlsx]Importance and Believable'!$E$16</c:f>
              <c:strCache>
                <c:ptCount val="1"/>
                <c:pt idx="0">
                  <c:v>Not at all</c:v>
                </c:pt>
              </c:strCache>
            </c:strRef>
          </c:tx>
          <c:spPr>
            <a:solidFill>
              <a:srgbClr val="F05133"/>
            </a:solidFill>
            <a:ln>
              <a:noFill/>
            </a:ln>
            <a:effectLst/>
          </c:spPr>
          <c:invertIfNegative val="0"/>
          <c:dLbls>
            <c:dLbl>
              <c:idx val="0"/>
              <c:layout>
                <c:manualLayout>
                  <c:x val="8.4541062801932361E-3"/>
                  <c:y val="-1.2633577542423517E-16"/>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71E0-4237-A46D-26AEDD7BC1C1}"/>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ysClr val="windowText" lastClr="000000"/>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Blinded_Final.xlsx]Importance and Believable'!$F$11:$G$11</c:f>
              <c:strCache>
                <c:ptCount val="2"/>
                <c:pt idx="0">
                  <c:v>Importance</c:v>
                </c:pt>
                <c:pt idx="1">
                  <c:v>Believability</c:v>
                </c:pt>
              </c:strCache>
            </c:strRef>
          </c:cat>
          <c:val>
            <c:numRef>
              <c:f>'[Benchmark Survey Results Blinded_Final.xlsx]Importance and Believable'!$F$16:$G$16</c:f>
              <c:numCache>
                <c:formatCode>0%</c:formatCode>
                <c:ptCount val="2"/>
                <c:pt idx="0">
                  <c:v>1.1764705882352941E-2</c:v>
                </c:pt>
                <c:pt idx="1">
                  <c:v>1.1627906976744186E-2</c:v>
                </c:pt>
              </c:numCache>
            </c:numRef>
          </c:val>
          <c:extLst xmlns:c16r2="http://schemas.microsoft.com/office/drawing/2015/06/chart">
            <c:ext xmlns:c16="http://schemas.microsoft.com/office/drawing/2014/chart" uri="{C3380CC4-5D6E-409C-BE32-E72D297353CC}">
              <c16:uniqueId val="{00000004-B29B-477F-BDB6-CE7883937C9F}"/>
            </c:ext>
          </c:extLst>
        </c:ser>
        <c:dLbls>
          <c:showLegendKey val="0"/>
          <c:showVal val="0"/>
          <c:showCatName val="0"/>
          <c:showSerName val="0"/>
          <c:showPercent val="0"/>
          <c:showBubbleSize val="0"/>
        </c:dLbls>
        <c:gapWidth val="150"/>
        <c:overlap val="100"/>
        <c:axId val="604919152"/>
        <c:axId val="604914056"/>
      </c:barChart>
      <c:catAx>
        <c:axId val="60491915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ysClr val="windowText" lastClr="000000"/>
                </a:solidFill>
                <a:latin typeface="Gill Sans MT" panose="020B0502020104020203" pitchFamily="34" charset="0"/>
                <a:ea typeface="+mn-ea"/>
                <a:cs typeface="+mn-cs"/>
              </a:defRPr>
            </a:pPr>
            <a:endParaRPr lang="en-US"/>
          </a:p>
        </c:txPr>
        <c:crossAx val="604914056"/>
        <c:crosses val="autoZero"/>
        <c:auto val="1"/>
        <c:lblAlgn val="ctr"/>
        <c:lblOffset val="100"/>
        <c:noMultiLvlLbl val="0"/>
      </c:catAx>
      <c:valAx>
        <c:axId val="604914056"/>
        <c:scaling>
          <c:orientation val="minMax"/>
        </c:scaling>
        <c:delete val="1"/>
        <c:axPos val="b"/>
        <c:numFmt formatCode="0%" sourceLinked="1"/>
        <c:majorTickMark val="none"/>
        <c:minorTickMark val="none"/>
        <c:tickLblPos val="nextTo"/>
        <c:crossAx val="6049191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ysClr val="windowText" lastClr="000000"/>
              </a:solidFill>
              <a:latin typeface="Gill Sans MT" panose="020B0502020104020203" pitchFamily="34" charset="0"/>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ysClr val="windowText" lastClr="000000"/>
          </a:solidFill>
          <a:latin typeface="Gill Sans MT" panose="020B0502020104020203" pitchFamily="34" charset="0"/>
        </a:defRPr>
      </a:pPr>
      <a:endParaRPr lang="en-US"/>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324784130244589"/>
          <c:y val="5.8372849914210293E-3"/>
          <c:w val="0.88346713454296477"/>
          <c:h val="0.96768304369828317"/>
        </c:manualLayout>
      </c:layout>
      <c:barChart>
        <c:barDir val="bar"/>
        <c:grouping val="percentStacked"/>
        <c:varyColors val="0"/>
        <c:ser>
          <c:idx val="0"/>
          <c:order val="0"/>
          <c:tx>
            <c:strRef>
              <c:f>'[Benchmark Survey Results Blinded_Final.xlsx]Importance and Believable'!$E$21</c:f>
              <c:strCache>
                <c:ptCount val="1"/>
                <c:pt idx="0">
                  <c:v>Very much</c:v>
                </c:pt>
              </c:strCache>
            </c:strRef>
          </c:tx>
          <c:spPr>
            <a:solidFill>
              <a:srgbClr val="0076C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Blinded_Final.xlsx]Importance and Believable'!$F$20:$G$20</c:f>
              <c:strCache>
                <c:ptCount val="2"/>
                <c:pt idx="0">
                  <c:v>Importance</c:v>
                </c:pt>
                <c:pt idx="1">
                  <c:v>Believability</c:v>
                </c:pt>
              </c:strCache>
            </c:strRef>
          </c:cat>
          <c:val>
            <c:numRef>
              <c:f>'[Benchmark Survey Results Blinded_Final.xlsx]Importance and Believable'!$F$21:$G$21</c:f>
              <c:numCache>
                <c:formatCode>0%</c:formatCode>
                <c:ptCount val="2"/>
                <c:pt idx="0">
                  <c:v>0.72941176470588232</c:v>
                </c:pt>
                <c:pt idx="1">
                  <c:v>0.59302325581395354</c:v>
                </c:pt>
              </c:numCache>
            </c:numRef>
          </c:val>
          <c:extLst xmlns:c16r2="http://schemas.microsoft.com/office/drawing/2015/06/chart">
            <c:ext xmlns:c16="http://schemas.microsoft.com/office/drawing/2014/chart" uri="{C3380CC4-5D6E-409C-BE32-E72D297353CC}">
              <c16:uniqueId val="{00000000-AB44-457E-A970-2F79FF8E267F}"/>
            </c:ext>
          </c:extLst>
        </c:ser>
        <c:ser>
          <c:idx val="1"/>
          <c:order val="1"/>
          <c:tx>
            <c:strRef>
              <c:f>'[Benchmark Survey Results Blinded_Final.xlsx]Importance and Believable'!$E$22</c:f>
              <c:strCache>
                <c:ptCount val="1"/>
                <c:pt idx="0">
                  <c:v>Somewhat</c:v>
                </c:pt>
              </c:strCache>
            </c:strRef>
          </c:tx>
          <c:spPr>
            <a:solidFill>
              <a:srgbClr val="00AEE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Blinded_Final.xlsx]Importance and Believable'!$F$20:$G$20</c:f>
              <c:strCache>
                <c:ptCount val="2"/>
                <c:pt idx="0">
                  <c:v>Importance</c:v>
                </c:pt>
                <c:pt idx="1">
                  <c:v>Believability</c:v>
                </c:pt>
              </c:strCache>
            </c:strRef>
          </c:cat>
          <c:val>
            <c:numRef>
              <c:f>'[Benchmark Survey Results Blinded_Final.xlsx]Importance and Believable'!$F$22:$G$22</c:f>
              <c:numCache>
                <c:formatCode>0%</c:formatCode>
                <c:ptCount val="2"/>
                <c:pt idx="0">
                  <c:v>0.2</c:v>
                </c:pt>
                <c:pt idx="1">
                  <c:v>0.29069767441860467</c:v>
                </c:pt>
              </c:numCache>
            </c:numRef>
          </c:val>
          <c:extLst xmlns:c16r2="http://schemas.microsoft.com/office/drawing/2015/06/chart">
            <c:ext xmlns:c16="http://schemas.microsoft.com/office/drawing/2014/chart" uri="{C3380CC4-5D6E-409C-BE32-E72D297353CC}">
              <c16:uniqueId val="{00000001-AB44-457E-A970-2F79FF8E267F}"/>
            </c:ext>
          </c:extLst>
        </c:ser>
        <c:ser>
          <c:idx val="2"/>
          <c:order val="2"/>
          <c:tx>
            <c:strRef>
              <c:f>'[Benchmark Survey Results Blinded_Final.xlsx]Importance and Believable'!$E$23</c:f>
              <c:strCache>
                <c:ptCount val="1"/>
                <c:pt idx="0">
                  <c:v>No opinion</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Blinded_Final.xlsx]Importance and Believable'!$F$20:$G$20</c:f>
              <c:strCache>
                <c:ptCount val="2"/>
                <c:pt idx="0">
                  <c:v>Importance</c:v>
                </c:pt>
                <c:pt idx="1">
                  <c:v>Believability</c:v>
                </c:pt>
              </c:strCache>
            </c:strRef>
          </c:cat>
          <c:val>
            <c:numRef>
              <c:f>'[Benchmark Survey Results Blinded_Final.xlsx]Importance and Believable'!$F$23:$G$23</c:f>
              <c:numCache>
                <c:formatCode>0%</c:formatCode>
                <c:ptCount val="2"/>
                <c:pt idx="0">
                  <c:v>5.8823529411764705E-2</c:v>
                </c:pt>
                <c:pt idx="1">
                  <c:v>8.1395348837209308E-2</c:v>
                </c:pt>
              </c:numCache>
            </c:numRef>
          </c:val>
          <c:extLst xmlns:c16r2="http://schemas.microsoft.com/office/drawing/2015/06/chart">
            <c:ext xmlns:c16="http://schemas.microsoft.com/office/drawing/2014/chart" uri="{C3380CC4-5D6E-409C-BE32-E72D297353CC}">
              <c16:uniqueId val="{00000002-AB44-457E-A970-2F79FF8E267F}"/>
            </c:ext>
          </c:extLst>
        </c:ser>
        <c:ser>
          <c:idx val="3"/>
          <c:order val="3"/>
          <c:tx>
            <c:strRef>
              <c:f>'[Benchmark Survey Results Blinded_Final.xlsx]Importance and Believable'!$E$24</c:f>
              <c:strCache>
                <c:ptCount val="1"/>
                <c:pt idx="0">
                  <c:v>Not much</c:v>
                </c:pt>
              </c:strCache>
            </c:strRef>
          </c:tx>
          <c:spPr>
            <a:solidFill>
              <a:srgbClr val="FFD24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Blinded_Final.xlsx]Importance and Believable'!$F$20:$G$20</c:f>
              <c:strCache>
                <c:ptCount val="2"/>
                <c:pt idx="0">
                  <c:v>Importance</c:v>
                </c:pt>
                <c:pt idx="1">
                  <c:v>Believability</c:v>
                </c:pt>
              </c:strCache>
            </c:strRef>
          </c:cat>
          <c:val>
            <c:numRef>
              <c:f>'[Benchmark Survey Results Blinded_Final.xlsx]Importance and Believable'!$F$24:$G$24</c:f>
              <c:numCache>
                <c:formatCode>0%</c:formatCode>
                <c:ptCount val="2"/>
                <c:pt idx="0">
                  <c:v>1.1764705882352941E-2</c:v>
                </c:pt>
                <c:pt idx="1">
                  <c:v>2.3255813953488372E-2</c:v>
                </c:pt>
              </c:numCache>
            </c:numRef>
          </c:val>
          <c:extLst xmlns:c16r2="http://schemas.microsoft.com/office/drawing/2015/06/chart">
            <c:ext xmlns:c16="http://schemas.microsoft.com/office/drawing/2014/chart" uri="{C3380CC4-5D6E-409C-BE32-E72D297353CC}">
              <c16:uniqueId val="{00000003-AB44-457E-A970-2F79FF8E267F}"/>
            </c:ext>
          </c:extLst>
        </c:ser>
        <c:ser>
          <c:idx val="4"/>
          <c:order val="4"/>
          <c:tx>
            <c:strRef>
              <c:f>'[Benchmark Survey Results Blinded_Final.xlsx]Importance and Believable'!$E$25</c:f>
              <c:strCache>
                <c:ptCount val="1"/>
                <c:pt idx="0">
                  <c:v>Not at all</c:v>
                </c:pt>
              </c:strCache>
            </c:strRef>
          </c:tx>
          <c:spPr>
            <a:solidFill>
              <a:srgbClr val="F05133"/>
            </a:solidFill>
            <a:ln>
              <a:noFill/>
            </a:ln>
            <a:effectLst/>
          </c:spPr>
          <c:invertIfNegative val="0"/>
          <c:dLbls>
            <c:dLbl>
              <c:idx val="1"/>
              <c:layout>
                <c:manualLayout>
                  <c:x val="4.8309178743959581E-3"/>
                  <c:y val="0"/>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AB44-457E-A970-2F79FF8E267F}"/>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Gill Sans MT" panose="020B0502020104020203" pitchFamily="34" charset="0"/>
                    <a:ea typeface="+mn-ea"/>
                    <a:cs typeface="+mn-cs"/>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'[Benchmark Survey Results Blinded_Final.xlsx]Importance and Believable'!$F$20:$G$20</c:f>
              <c:strCache>
                <c:ptCount val="2"/>
                <c:pt idx="0">
                  <c:v>Importance</c:v>
                </c:pt>
                <c:pt idx="1">
                  <c:v>Believability</c:v>
                </c:pt>
              </c:strCache>
            </c:strRef>
          </c:cat>
          <c:val>
            <c:numRef>
              <c:f>'[Benchmark Survey Results Blinded_Final.xlsx]Importance and Believable'!$F$25:$G$25</c:f>
              <c:numCache>
                <c:formatCode>0%</c:formatCode>
                <c:ptCount val="2"/>
                <c:pt idx="1">
                  <c:v>1.1627906976744186E-2</c:v>
                </c:pt>
              </c:numCache>
            </c:numRef>
          </c:val>
          <c:extLst xmlns:c16r2="http://schemas.microsoft.com/office/drawing/2015/06/chart">
            <c:ext xmlns:c16="http://schemas.microsoft.com/office/drawing/2014/chart" uri="{C3380CC4-5D6E-409C-BE32-E72D297353CC}">
              <c16:uniqueId val="{00000004-AB44-457E-A970-2F79FF8E267F}"/>
            </c:ext>
          </c:extLst>
        </c:ser>
        <c:dLbls>
          <c:showLegendKey val="0"/>
          <c:showVal val="0"/>
          <c:showCatName val="0"/>
          <c:showSerName val="0"/>
          <c:showPercent val="0"/>
          <c:showBubbleSize val="0"/>
        </c:dLbls>
        <c:gapWidth val="150"/>
        <c:overlap val="100"/>
        <c:axId val="604919936"/>
        <c:axId val="604914448"/>
      </c:barChart>
      <c:catAx>
        <c:axId val="60491993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Gill Sans MT" panose="020B0502020104020203" pitchFamily="34" charset="0"/>
                <a:ea typeface="+mn-ea"/>
                <a:cs typeface="+mn-cs"/>
              </a:defRPr>
            </a:pPr>
            <a:endParaRPr lang="en-US"/>
          </a:p>
        </c:txPr>
        <c:crossAx val="604914448"/>
        <c:crosses val="autoZero"/>
        <c:auto val="1"/>
        <c:lblAlgn val="ctr"/>
        <c:lblOffset val="100"/>
        <c:noMultiLvlLbl val="0"/>
      </c:catAx>
      <c:valAx>
        <c:axId val="604914448"/>
        <c:scaling>
          <c:orientation val="minMax"/>
        </c:scaling>
        <c:delete val="1"/>
        <c:axPos val="b"/>
        <c:numFmt formatCode="0%" sourceLinked="1"/>
        <c:majorTickMark val="none"/>
        <c:minorTickMark val="none"/>
        <c:tickLblPos val="nextTo"/>
        <c:crossAx val="6049199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Gill Sans MT" panose="020B0502020104020203" pitchFamily="34" charset="0"/>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400">
          <a:latin typeface="Gill Sans MT" panose="020B0502020104020203"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0.01325</cdr:x>
      <cdr:y>0.86068</cdr:y>
    </cdr:from>
    <cdr:to>
      <cdr:x>0.1588</cdr:x>
      <cdr:y>0.95538</cdr:y>
    </cdr:to>
    <cdr:sp macro="" textlink="">
      <cdr:nvSpPr>
        <cdr:cNvPr id="3" name="TextBox 1">
          <a:extLst xmlns:a="http://schemas.openxmlformats.org/drawingml/2006/main">
            <a:ext uri="{FF2B5EF4-FFF2-40B4-BE49-F238E27FC236}">
              <a16:creationId xmlns:a16="http://schemas.microsoft.com/office/drawing/2014/main" xmlns="" id="{838A3B87-1CCD-4303-9A50-1A418A2908C4}"/>
            </a:ext>
          </a:extLst>
        </cdr:cNvPr>
        <cdr:cNvSpPr txBox="1"/>
      </cdr:nvSpPr>
      <cdr:spPr>
        <a:xfrm xmlns:a="http://schemas.openxmlformats.org/drawingml/2006/main">
          <a:off x="139337" y="3745118"/>
          <a:ext cx="1530531" cy="41204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a:latin typeface="Gill Sans MT" panose="020B0502020104020203" pitchFamily="34" charset="0"/>
            </a:rPr>
            <a:t>Not at all familiar</a:t>
          </a:r>
        </a:p>
      </cdr:txBody>
    </cdr:sp>
  </cdr:relSizeAnchor>
  <cdr:relSizeAnchor xmlns:cdr="http://schemas.openxmlformats.org/drawingml/2006/chartDrawing">
    <cdr:from>
      <cdr:x>0.82301</cdr:x>
      <cdr:y>0.86222</cdr:y>
    </cdr:from>
    <cdr:to>
      <cdr:x>0.98861</cdr:x>
      <cdr:y>0.96639</cdr:y>
    </cdr:to>
    <cdr:sp macro="" textlink="">
      <cdr:nvSpPr>
        <cdr:cNvPr id="4" name="TextBox 1">
          <a:extLst xmlns:a="http://schemas.openxmlformats.org/drawingml/2006/main">
            <a:ext uri="{FF2B5EF4-FFF2-40B4-BE49-F238E27FC236}">
              <a16:creationId xmlns:a16="http://schemas.microsoft.com/office/drawing/2014/main" xmlns="" id="{4DD0CAB2-7319-44D7-9B76-22DCE2DA3706}"/>
            </a:ext>
          </a:extLst>
        </cdr:cNvPr>
        <cdr:cNvSpPr txBox="1"/>
      </cdr:nvSpPr>
      <cdr:spPr>
        <a:xfrm xmlns:a="http://schemas.openxmlformats.org/drawingml/2006/main">
          <a:off x="8654428" y="3751813"/>
          <a:ext cx="1741430" cy="45327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indent="0"/>
          <a:r>
            <a:rPr lang="en-US" sz="1400" dirty="0">
              <a:latin typeface="Gill Sans MT" panose="020B0502020104020203" pitchFamily="34" charset="0"/>
              <a:ea typeface="+mn-ea"/>
              <a:cs typeface="+mn-cs"/>
            </a:rPr>
            <a:t>Extremely familiar</a:t>
          </a:r>
        </a:p>
      </cdr:txBody>
    </cdr:sp>
  </cdr:relSizeAnchor>
  <cdr:relSizeAnchor xmlns:cdr="http://schemas.openxmlformats.org/drawingml/2006/chartDrawing">
    <cdr:from>
      <cdr:x>0.16346</cdr:x>
      <cdr:y>0.89692</cdr:y>
    </cdr:from>
    <cdr:to>
      <cdr:x>0.81718</cdr:x>
      <cdr:y>0.89692</cdr:y>
    </cdr:to>
    <cdr:cxnSp macro="">
      <cdr:nvCxnSpPr>
        <cdr:cNvPr id="5" name="Straight Arrow Connector 4">
          <a:extLst xmlns:a="http://schemas.openxmlformats.org/drawingml/2006/main">
            <a:ext uri="{FF2B5EF4-FFF2-40B4-BE49-F238E27FC236}">
              <a16:creationId xmlns:a16="http://schemas.microsoft.com/office/drawing/2014/main" xmlns="" id="{566FB1AE-8DA6-4F51-B43D-D0284D7E288B}"/>
            </a:ext>
          </a:extLst>
        </cdr:cNvPr>
        <cdr:cNvCxnSpPr/>
      </cdr:nvCxnSpPr>
      <cdr:spPr>
        <a:xfrm xmlns:a="http://schemas.openxmlformats.org/drawingml/2006/main" flipV="1">
          <a:off x="1718904" y="3902813"/>
          <a:ext cx="6874279" cy="1"/>
        </a:xfrm>
        <a:prstGeom xmlns:a="http://schemas.openxmlformats.org/drawingml/2006/main" prst="straightConnector1">
          <a:avLst/>
        </a:prstGeom>
        <a:ln xmlns:a="http://schemas.openxmlformats.org/drawingml/2006/main" w="28575">
          <a:solidFill>
            <a:schemeClr val="tx1">
              <a:lumMod val="50000"/>
              <a:lumOff val="50000"/>
            </a:schemeClr>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0.06684</cdr:x>
      <cdr:y>0.04663</cdr:y>
    </cdr:from>
    <cdr:to>
      <cdr:x>0.25442</cdr:x>
      <cdr:y>0.15585</cdr:y>
    </cdr:to>
    <cdr:sp macro="" textlink="">
      <cdr:nvSpPr>
        <cdr:cNvPr id="6" name="TextBox 6">
          <a:extLst xmlns:a="http://schemas.openxmlformats.org/drawingml/2006/main">
            <a:ext uri="{FF2B5EF4-FFF2-40B4-BE49-F238E27FC236}">
              <a16:creationId xmlns:a16="http://schemas.microsoft.com/office/drawing/2014/main" xmlns="" id="{AF053503-97D5-4874-9067-574349A0AF4E}"/>
            </a:ext>
          </a:extLst>
        </cdr:cNvPr>
        <cdr:cNvSpPr txBox="1"/>
      </cdr:nvSpPr>
      <cdr:spPr>
        <a:xfrm xmlns:a="http://schemas.openxmlformats.org/drawingml/2006/main">
          <a:off x="702855" y="202890"/>
          <a:ext cx="1972517" cy="475253"/>
        </a:xfrm>
        <a:prstGeom xmlns:a="http://schemas.openxmlformats.org/drawingml/2006/main" prst="rect">
          <a:avLst/>
        </a:prstGeom>
        <a:solidFill xmlns:a="http://schemas.openxmlformats.org/drawingml/2006/main">
          <a:schemeClr val="lt1"/>
        </a:solidFill>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800" b="1" dirty="0">
              <a:latin typeface="Gill Sans MT" panose="020B0502020104020203" pitchFamily="34" charset="0"/>
            </a:rPr>
            <a:t>Avg: 4.1</a:t>
          </a:r>
        </a:p>
      </cdr:txBody>
    </cdr:sp>
  </cdr:relSizeAnchor>
</c:userShapes>
</file>

<file path=ppt/drawings/drawing2.xml><?xml version="1.0" encoding="utf-8"?>
<c:userShapes xmlns:c="http://schemas.openxmlformats.org/drawingml/2006/chart">
  <cdr:relSizeAnchor xmlns:cdr="http://schemas.openxmlformats.org/drawingml/2006/chartDrawing">
    <cdr:from>
      <cdr:x>0.48923</cdr:x>
      <cdr:y>0.17901</cdr:y>
    </cdr:from>
    <cdr:to>
      <cdr:x>0.58774</cdr:x>
      <cdr:y>0.24793</cdr:y>
    </cdr:to>
    <cdr:sp macro="" textlink="">
      <cdr:nvSpPr>
        <cdr:cNvPr id="2" name="TextBox 4">
          <a:extLst xmlns:a="http://schemas.openxmlformats.org/drawingml/2006/main">
            <a:ext uri="{FF2B5EF4-FFF2-40B4-BE49-F238E27FC236}">
              <a16:creationId xmlns:a16="http://schemas.microsoft.com/office/drawing/2014/main" xmlns="" id="{9791FF30-F55E-4564-90E0-5864A1F9C287}"/>
            </a:ext>
          </a:extLst>
        </cdr:cNvPr>
        <cdr:cNvSpPr txBox="1"/>
      </cdr:nvSpPr>
      <cdr:spPr>
        <a:xfrm xmlns:a="http://schemas.openxmlformats.org/drawingml/2006/main">
          <a:off x="5144555" y="778921"/>
          <a:ext cx="1035892" cy="299895"/>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200" b="1" dirty="0">
              <a:latin typeface="Gill Sans MT" panose="020B0502020104020203" pitchFamily="34" charset="0"/>
            </a:rPr>
            <a:t>Avg: 4.8</a:t>
          </a:r>
        </a:p>
      </cdr:txBody>
    </cdr:sp>
  </cdr:relSizeAnchor>
  <cdr:relSizeAnchor xmlns:cdr="http://schemas.openxmlformats.org/drawingml/2006/chartDrawing">
    <cdr:from>
      <cdr:x>0.48808</cdr:x>
      <cdr:y>0.40396</cdr:y>
    </cdr:from>
    <cdr:to>
      <cdr:x>0.58658</cdr:x>
      <cdr:y>0.47288</cdr:y>
    </cdr:to>
    <cdr:sp macro="" textlink="">
      <cdr:nvSpPr>
        <cdr:cNvPr id="3" name="TextBox 4">
          <a:extLst xmlns:a="http://schemas.openxmlformats.org/drawingml/2006/main">
            <a:ext uri="{FF2B5EF4-FFF2-40B4-BE49-F238E27FC236}">
              <a16:creationId xmlns:a16="http://schemas.microsoft.com/office/drawing/2014/main" xmlns="" id="{9791FF30-F55E-4564-90E0-5864A1F9C287}"/>
            </a:ext>
          </a:extLst>
        </cdr:cNvPr>
        <cdr:cNvSpPr txBox="1"/>
      </cdr:nvSpPr>
      <cdr:spPr>
        <a:xfrm xmlns:a="http://schemas.openxmlformats.org/drawingml/2006/main">
          <a:off x="5132415" y="1757766"/>
          <a:ext cx="1035787" cy="299895"/>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200" b="1" dirty="0">
              <a:latin typeface="Gill Sans MT" panose="020B0502020104020203" pitchFamily="34" charset="0"/>
            </a:rPr>
            <a:t>Avg: 4.7</a:t>
          </a:r>
        </a:p>
      </cdr:txBody>
    </cdr:sp>
  </cdr:relSizeAnchor>
  <cdr:relSizeAnchor xmlns:cdr="http://schemas.openxmlformats.org/drawingml/2006/chartDrawing">
    <cdr:from>
      <cdr:x>0.48837</cdr:x>
      <cdr:y>0.61685</cdr:y>
    </cdr:from>
    <cdr:to>
      <cdr:x>0.58687</cdr:x>
      <cdr:y>0.68577</cdr:y>
    </cdr:to>
    <cdr:sp macro="" textlink="">
      <cdr:nvSpPr>
        <cdr:cNvPr id="4" name="TextBox 4">
          <a:extLst xmlns:a="http://schemas.openxmlformats.org/drawingml/2006/main">
            <a:ext uri="{FF2B5EF4-FFF2-40B4-BE49-F238E27FC236}">
              <a16:creationId xmlns:a16="http://schemas.microsoft.com/office/drawing/2014/main" xmlns="" id="{9791FF30-F55E-4564-90E0-5864A1F9C287}"/>
            </a:ext>
          </a:extLst>
        </cdr:cNvPr>
        <cdr:cNvSpPr txBox="1"/>
      </cdr:nvSpPr>
      <cdr:spPr>
        <a:xfrm xmlns:a="http://schemas.openxmlformats.org/drawingml/2006/main">
          <a:off x="5135524" y="2684123"/>
          <a:ext cx="1035786" cy="299894"/>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200" b="1" dirty="0">
              <a:latin typeface="Gill Sans MT" panose="020B0502020104020203" pitchFamily="34" charset="0"/>
            </a:rPr>
            <a:t>Avg: 4.1</a:t>
          </a:r>
        </a:p>
      </cdr:txBody>
    </cdr:sp>
  </cdr:relSizeAnchor>
  <cdr:relSizeAnchor xmlns:cdr="http://schemas.openxmlformats.org/drawingml/2006/chartDrawing">
    <cdr:from>
      <cdr:x>0.49174</cdr:x>
      <cdr:y>0.83175</cdr:y>
    </cdr:from>
    <cdr:to>
      <cdr:x>0.59024</cdr:x>
      <cdr:y>0.90067</cdr:y>
    </cdr:to>
    <cdr:sp macro="" textlink="">
      <cdr:nvSpPr>
        <cdr:cNvPr id="5" name="TextBox 4">
          <a:extLst xmlns:a="http://schemas.openxmlformats.org/drawingml/2006/main">
            <a:ext uri="{FF2B5EF4-FFF2-40B4-BE49-F238E27FC236}">
              <a16:creationId xmlns:a16="http://schemas.microsoft.com/office/drawing/2014/main" xmlns="" id="{9791FF30-F55E-4564-90E0-5864A1F9C287}"/>
            </a:ext>
          </a:extLst>
        </cdr:cNvPr>
        <cdr:cNvSpPr txBox="1"/>
      </cdr:nvSpPr>
      <cdr:spPr>
        <a:xfrm xmlns:a="http://schemas.openxmlformats.org/drawingml/2006/main">
          <a:off x="5170933" y="3619231"/>
          <a:ext cx="1035786" cy="299894"/>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200" b="1" dirty="0">
              <a:latin typeface="Gill Sans MT" panose="020B0502020104020203" pitchFamily="34" charset="0"/>
            </a:rPr>
            <a:t>Avg: 4.1</a:t>
          </a:r>
        </a:p>
      </cdr:txBody>
    </cdr:sp>
  </cdr:relSizeAnchor>
</c:userShapes>
</file>

<file path=ppt/drawings/drawing3.xml><?xml version="1.0" encoding="utf-8"?>
<c:userShapes xmlns:c="http://schemas.openxmlformats.org/drawingml/2006/chart">
  <cdr:relSizeAnchor xmlns:cdr="http://schemas.openxmlformats.org/drawingml/2006/chartDrawing">
    <cdr:from>
      <cdr:x>0.5</cdr:x>
      <cdr:y>0.31597</cdr:y>
    </cdr:from>
    <cdr:to>
      <cdr:x>0.59895</cdr:x>
      <cdr:y>0.38496</cdr:y>
    </cdr:to>
    <cdr:sp macro="" textlink="">
      <cdr:nvSpPr>
        <cdr:cNvPr id="2" name="TextBox 4">
          <a:extLst xmlns:a="http://schemas.openxmlformats.org/drawingml/2006/main">
            <a:ext uri="{FF2B5EF4-FFF2-40B4-BE49-F238E27FC236}">
              <a16:creationId xmlns:a16="http://schemas.microsoft.com/office/drawing/2014/main" xmlns="" id="{4325F725-2132-4EFE-B7F7-E4D90DA819A6}"/>
            </a:ext>
          </a:extLst>
        </cdr:cNvPr>
        <cdr:cNvSpPr txBox="1"/>
      </cdr:nvSpPr>
      <cdr:spPr>
        <a:xfrm xmlns:a="http://schemas.openxmlformats.org/drawingml/2006/main">
          <a:off x="5257800" y="1374883"/>
          <a:ext cx="1040519" cy="300199"/>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200" b="1" dirty="0">
              <a:latin typeface="Gill Sans MT" panose="020B0502020104020203" pitchFamily="34" charset="0"/>
            </a:rPr>
            <a:t>Avg: 4.1</a:t>
          </a:r>
        </a:p>
      </cdr:txBody>
    </cdr:sp>
  </cdr:relSizeAnchor>
  <cdr:relSizeAnchor xmlns:cdr="http://schemas.openxmlformats.org/drawingml/2006/chartDrawing">
    <cdr:from>
      <cdr:x>0.5</cdr:x>
      <cdr:y>0.5</cdr:y>
    </cdr:from>
    <cdr:to>
      <cdr:x>0.59894</cdr:x>
      <cdr:y>0.56899</cdr:y>
    </cdr:to>
    <cdr:sp macro="" textlink="">
      <cdr:nvSpPr>
        <cdr:cNvPr id="3" name="TextBox 4">
          <a:extLst xmlns:a="http://schemas.openxmlformats.org/drawingml/2006/main">
            <a:ext uri="{FF2B5EF4-FFF2-40B4-BE49-F238E27FC236}">
              <a16:creationId xmlns:a16="http://schemas.microsoft.com/office/drawing/2014/main" xmlns="" id="{AA8E5A25-12FA-474D-8602-94DF1050AF1F}"/>
            </a:ext>
          </a:extLst>
        </cdr:cNvPr>
        <cdr:cNvSpPr txBox="1"/>
      </cdr:nvSpPr>
      <cdr:spPr>
        <a:xfrm xmlns:a="http://schemas.openxmlformats.org/drawingml/2006/main">
          <a:off x="5257800" y="2175669"/>
          <a:ext cx="1040413" cy="300199"/>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200" b="1" dirty="0">
              <a:latin typeface="Gill Sans MT" panose="020B0502020104020203" pitchFamily="34" charset="0"/>
            </a:rPr>
            <a:t>Avg: 4.0</a:t>
          </a:r>
        </a:p>
      </cdr:txBody>
    </cdr:sp>
  </cdr:relSizeAnchor>
  <cdr:relSizeAnchor xmlns:cdr="http://schemas.openxmlformats.org/drawingml/2006/chartDrawing">
    <cdr:from>
      <cdr:x>0.5</cdr:x>
      <cdr:y>0.67486</cdr:y>
    </cdr:from>
    <cdr:to>
      <cdr:x>0.59895</cdr:x>
      <cdr:y>0.74385</cdr:y>
    </cdr:to>
    <cdr:sp macro="" textlink="">
      <cdr:nvSpPr>
        <cdr:cNvPr id="4" name="TextBox 4">
          <a:extLst xmlns:a="http://schemas.openxmlformats.org/drawingml/2006/main">
            <a:ext uri="{FF2B5EF4-FFF2-40B4-BE49-F238E27FC236}">
              <a16:creationId xmlns:a16="http://schemas.microsoft.com/office/drawing/2014/main" xmlns="" id="{7ADAEED0-AE52-489A-A903-9B7158B4C012}"/>
            </a:ext>
          </a:extLst>
        </cdr:cNvPr>
        <cdr:cNvSpPr txBox="1"/>
      </cdr:nvSpPr>
      <cdr:spPr>
        <a:xfrm xmlns:a="http://schemas.openxmlformats.org/drawingml/2006/main">
          <a:off x="5257800" y="2936544"/>
          <a:ext cx="1040518" cy="300199"/>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200" b="1" dirty="0">
              <a:latin typeface="Gill Sans MT" panose="020B0502020104020203" pitchFamily="34" charset="0"/>
            </a:rPr>
            <a:t>Avg: 4.0</a:t>
          </a:r>
        </a:p>
      </cdr:txBody>
    </cdr:sp>
  </cdr:relSizeAnchor>
  <cdr:relSizeAnchor xmlns:cdr="http://schemas.openxmlformats.org/drawingml/2006/chartDrawing">
    <cdr:from>
      <cdr:x>0.5</cdr:x>
      <cdr:y>0.84085</cdr:y>
    </cdr:from>
    <cdr:to>
      <cdr:x>0.59895</cdr:x>
      <cdr:y>0.90984</cdr:y>
    </cdr:to>
    <cdr:sp macro="" textlink="">
      <cdr:nvSpPr>
        <cdr:cNvPr id="5" name="TextBox 4">
          <a:extLst xmlns:a="http://schemas.openxmlformats.org/drawingml/2006/main">
            <a:ext uri="{FF2B5EF4-FFF2-40B4-BE49-F238E27FC236}">
              <a16:creationId xmlns:a16="http://schemas.microsoft.com/office/drawing/2014/main" xmlns="" id="{7ADAEED0-AE52-489A-A903-9B7158B4C012}"/>
            </a:ext>
          </a:extLst>
        </cdr:cNvPr>
        <cdr:cNvSpPr txBox="1"/>
      </cdr:nvSpPr>
      <cdr:spPr>
        <a:xfrm xmlns:a="http://schemas.openxmlformats.org/drawingml/2006/main">
          <a:off x="5257800" y="3658823"/>
          <a:ext cx="1040519" cy="300198"/>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200" b="1" dirty="0">
              <a:latin typeface="Gill Sans MT" panose="020B0502020104020203" pitchFamily="34" charset="0"/>
            </a:rPr>
            <a:t>Avg: 4.0</a:t>
          </a:r>
        </a:p>
      </cdr:txBody>
    </cdr:sp>
  </cdr:relSizeAnchor>
  <cdr:relSizeAnchor xmlns:cdr="http://schemas.openxmlformats.org/drawingml/2006/chartDrawing">
    <cdr:from>
      <cdr:x>0.5</cdr:x>
      <cdr:y>0.14822</cdr:y>
    </cdr:from>
    <cdr:to>
      <cdr:x>0.59894</cdr:x>
      <cdr:y>0.21721</cdr:y>
    </cdr:to>
    <cdr:sp macro="" textlink="">
      <cdr:nvSpPr>
        <cdr:cNvPr id="6" name="TextBox 4">
          <a:extLst xmlns:a="http://schemas.openxmlformats.org/drawingml/2006/main">
            <a:ext uri="{FF2B5EF4-FFF2-40B4-BE49-F238E27FC236}">
              <a16:creationId xmlns:a16="http://schemas.microsoft.com/office/drawing/2014/main" xmlns="" id="{BA457E57-CFEF-4DE8-BD52-B4021BBA69F0}"/>
            </a:ext>
          </a:extLst>
        </cdr:cNvPr>
        <cdr:cNvSpPr txBox="1"/>
      </cdr:nvSpPr>
      <cdr:spPr>
        <a:xfrm xmlns:a="http://schemas.openxmlformats.org/drawingml/2006/main">
          <a:off x="5257800" y="644955"/>
          <a:ext cx="1040413" cy="300199"/>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200" b="1" dirty="0">
              <a:latin typeface="Gill Sans MT" panose="020B0502020104020203" pitchFamily="34" charset="0"/>
            </a:rPr>
            <a:t>Avg: 4.1</a:t>
          </a:r>
        </a:p>
      </cdr:txBody>
    </cdr:sp>
  </cdr:relSizeAnchor>
</c:userShapes>
</file>

<file path=ppt/drawings/drawing4.xml><?xml version="1.0" encoding="utf-8"?>
<c:userShapes xmlns:c="http://schemas.openxmlformats.org/drawingml/2006/chart">
  <cdr:relSizeAnchor xmlns:cdr="http://schemas.openxmlformats.org/drawingml/2006/chartDrawing">
    <cdr:from>
      <cdr:x>0.11829</cdr:x>
      <cdr:y>0.76957</cdr:y>
    </cdr:from>
    <cdr:to>
      <cdr:x>0.19546</cdr:x>
      <cdr:y>0.85574</cdr:y>
    </cdr:to>
    <cdr:sp macro="" textlink="">
      <cdr:nvSpPr>
        <cdr:cNvPr id="2" name="TextBox 4">
          <a:extLst xmlns:a="http://schemas.openxmlformats.org/drawingml/2006/main">
            <a:ext uri="{FF2B5EF4-FFF2-40B4-BE49-F238E27FC236}">
              <a16:creationId xmlns:a16="http://schemas.microsoft.com/office/drawing/2014/main" xmlns="" id="{EB390D61-2D7C-4457-9A3F-F66B401058B3}"/>
            </a:ext>
          </a:extLst>
        </cdr:cNvPr>
        <cdr:cNvSpPr txBox="1"/>
      </cdr:nvSpPr>
      <cdr:spPr>
        <a:xfrm xmlns:a="http://schemas.openxmlformats.org/drawingml/2006/main">
          <a:off x="1243874" y="2863668"/>
          <a:ext cx="811554" cy="320682"/>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200" b="1" dirty="0">
              <a:latin typeface="Gill Sans MT" panose="020B0502020104020203" pitchFamily="34" charset="0"/>
            </a:rPr>
            <a:t>Avg: 4.5</a:t>
          </a:r>
        </a:p>
      </cdr:txBody>
    </cdr:sp>
  </cdr:relSizeAnchor>
  <cdr:relSizeAnchor xmlns:cdr="http://schemas.openxmlformats.org/drawingml/2006/chartDrawing">
    <cdr:from>
      <cdr:x>0.11235</cdr:x>
      <cdr:y>0.31984</cdr:y>
    </cdr:from>
    <cdr:to>
      <cdr:x>0.18953</cdr:x>
      <cdr:y>0.40602</cdr:y>
    </cdr:to>
    <cdr:sp macro="" textlink="">
      <cdr:nvSpPr>
        <cdr:cNvPr id="3" name="TextBox 4">
          <a:extLst xmlns:a="http://schemas.openxmlformats.org/drawingml/2006/main">
            <a:ext uri="{FF2B5EF4-FFF2-40B4-BE49-F238E27FC236}">
              <a16:creationId xmlns:a16="http://schemas.microsoft.com/office/drawing/2014/main" xmlns="" id="{FBA36775-037D-410A-A5F5-39E6A1346984}"/>
            </a:ext>
          </a:extLst>
        </cdr:cNvPr>
        <cdr:cNvSpPr txBox="1"/>
      </cdr:nvSpPr>
      <cdr:spPr>
        <a:xfrm xmlns:a="http://schemas.openxmlformats.org/drawingml/2006/main">
          <a:off x="1181462" y="1190171"/>
          <a:ext cx="811554" cy="320682"/>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200" b="1" dirty="0">
              <a:latin typeface="Gill Sans MT" panose="020B0502020104020203" pitchFamily="34" charset="0"/>
            </a:rPr>
            <a:t>Avg: 4.2</a:t>
          </a:r>
        </a:p>
      </cdr:txBody>
    </cdr:sp>
  </cdr:relSizeAnchor>
</c:userShapes>
</file>

<file path=ppt/drawings/drawing5.xml><?xml version="1.0" encoding="utf-8"?>
<c:userShapes xmlns:c="http://schemas.openxmlformats.org/drawingml/2006/chart">
  <cdr:relSizeAnchor xmlns:cdr="http://schemas.openxmlformats.org/drawingml/2006/chartDrawing">
    <cdr:from>
      <cdr:x>0.09875</cdr:x>
      <cdr:y>0.33651</cdr:y>
    </cdr:from>
    <cdr:to>
      <cdr:x>0.17592</cdr:x>
      <cdr:y>0.42351</cdr:y>
    </cdr:to>
    <cdr:sp macro="" textlink="">
      <cdr:nvSpPr>
        <cdr:cNvPr id="2" name="TextBox 4">
          <a:extLst xmlns:a="http://schemas.openxmlformats.org/drawingml/2006/main">
            <a:ext uri="{FF2B5EF4-FFF2-40B4-BE49-F238E27FC236}">
              <a16:creationId xmlns:a16="http://schemas.microsoft.com/office/drawing/2014/main" xmlns="" id="{9D9434A9-A8C4-4ED4-ACE8-AEF9E1AAE213}"/>
            </a:ext>
          </a:extLst>
        </cdr:cNvPr>
        <cdr:cNvSpPr txBox="1"/>
      </cdr:nvSpPr>
      <cdr:spPr>
        <a:xfrm xmlns:a="http://schemas.openxmlformats.org/drawingml/2006/main">
          <a:off x="1038395" y="1240328"/>
          <a:ext cx="811554" cy="320682"/>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xmlns:a="http://schemas.openxmlformats.org/drawingml/2006/main">
          <a:r>
            <a:rPr lang="en-US" sz="1200" b="1" dirty="0">
              <a:latin typeface="Gill Sans MT" panose="020B0502020104020203" pitchFamily="34" charset="0"/>
            </a:rPr>
            <a:t>Avg: 4.4</a:t>
          </a:r>
        </a:p>
      </cdr:txBody>
    </cdr:sp>
  </cdr:relSizeAnchor>
  <cdr:relSizeAnchor xmlns:cdr="http://schemas.openxmlformats.org/drawingml/2006/chartDrawing">
    <cdr:from>
      <cdr:x>0.09875</cdr:x>
      <cdr:y>0.78474</cdr:y>
    </cdr:from>
    <cdr:to>
      <cdr:x>0.17592</cdr:x>
      <cdr:y>0.87174</cdr:y>
    </cdr:to>
    <cdr:sp macro="" textlink="">
      <cdr:nvSpPr>
        <cdr:cNvPr id="3" name="TextBox 4">
          <a:extLst xmlns:a="http://schemas.openxmlformats.org/drawingml/2006/main">
            <a:ext uri="{FF2B5EF4-FFF2-40B4-BE49-F238E27FC236}">
              <a16:creationId xmlns:a16="http://schemas.microsoft.com/office/drawing/2014/main" xmlns="" id="{9D9434A9-A8C4-4ED4-ACE8-AEF9E1AAE213}"/>
            </a:ext>
          </a:extLst>
        </cdr:cNvPr>
        <cdr:cNvSpPr txBox="1"/>
      </cdr:nvSpPr>
      <cdr:spPr>
        <a:xfrm xmlns:a="http://schemas.openxmlformats.org/drawingml/2006/main">
          <a:off x="1038394" y="2892463"/>
          <a:ext cx="811554" cy="320682"/>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xmlns:a="http://schemas.openxmlformats.org/drawingml/2006/main">
          <a:r>
            <a:rPr lang="en-US" sz="1200" b="1" dirty="0">
              <a:latin typeface="Gill Sans MT" panose="020B0502020104020203" pitchFamily="34" charset="0"/>
            </a:rPr>
            <a:t>Avg: 4.6</a:t>
          </a:r>
        </a:p>
      </cdr:txBody>
    </cdr:sp>
  </cdr:relSizeAnchor>
</c:userShapes>
</file>

<file path=ppt/drawings/drawing6.xml><?xml version="1.0" encoding="utf-8"?>
<c:userShapes xmlns:c="http://schemas.openxmlformats.org/drawingml/2006/chart">
  <cdr:relSizeAnchor xmlns:cdr="http://schemas.openxmlformats.org/drawingml/2006/chartDrawing">
    <cdr:from>
      <cdr:x>0.12657</cdr:x>
      <cdr:y>0.31541</cdr:y>
    </cdr:from>
    <cdr:to>
      <cdr:x>0.20375</cdr:x>
      <cdr:y>0.40626</cdr:y>
    </cdr:to>
    <cdr:sp macro="" textlink="">
      <cdr:nvSpPr>
        <cdr:cNvPr id="2" name="TextBox 4">
          <a:extLst xmlns:a="http://schemas.openxmlformats.org/drawingml/2006/main">
            <a:ext uri="{FF2B5EF4-FFF2-40B4-BE49-F238E27FC236}">
              <a16:creationId xmlns:a16="http://schemas.microsoft.com/office/drawing/2014/main" xmlns="" id="{93FD6E6F-F654-4E67-A57D-645C5571E17E}"/>
            </a:ext>
          </a:extLst>
        </cdr:cNvPr>
        <cdr:cNvSpPr txBox="1"/>
      </cdr:nvSpPr>
      <cdr:spPr>
        <a:xfrm xmlns:a="http://schemas.openxmlformats.org/drawingml/2006/main">
          <a:off x="1330960" y="1113245"/>
          <a:ext cx="811554" cy="320682"/>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200" b="1" dirty="0">
              <a:latin typeface="Gill Sans MT" panose="020B0502020104020203" pitchFamily="34" charset="0"/>
            </a:rPr>
            <a:t>Avg: 4.1</a:t>
          </a:r>
        </a:p>
      </cdr:txBody>
    </cdr:sp>
  </cdr:relSizeAnchor>
  <cdr:relSizeAnchor xmlns:cdr="http://schemas.openxmlformats.org/drawingml/2006/chartDrawing">
    <cdr:from>
      <cdr:x>0.12905</cdr:x>
      <cdr:y>0.77926</cdr:y>
    </cdr:from>
    <cdr:to>
      <cdr:x>0.20623</cdr:x>
      <cdr:y>0.87012</cdr:y>
    </cdr:to>
    <cdr:sp macro="" textlink="">
      <cdr:nvSpPr>
        <cdr:cNvPr id="3" name="TextBox 4">
          <a:extLst xmlns:a="http://schemas.openxmlformats.org/drawingml/2006/main">
            <a:ext uri="{FF2B5EF4-FFF2-40B4-BE49-F238E27FC236}">
              <a16:creationId xmlns:a16="http://schemas.microsoft.com/office/drawing/2014/main" xmlns="" id="{93FD6E6F-F654-4E67-A57D-645C5571E17E}"/>
            </a:ext>
          </a:extLst>
        </cdr:cNvPr>
        <cdr:cNvSpPr txBox="1"/>
      </cdr:nvSpPr>
      <cdr:spPr>
        <a:xfrm xmlns:a="http://schemas.openxmlformats.org/drawingml/2006/main">
          <a:off x="1357086" y="2750457"/>
          <a:ext cx="811554" cy="320682"/>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1200" b="1" dirty="0">
              <a:latin typeface="Gill Sans MT" panose="020B0502020104020203" pitchFamily="34" charset="0"/>
            </a:rPr>
            <a:t>Avg: 4.1</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438" y="0"/>
            <a:ext cx="3067050" cy="469900"/>
          </a:xfrm>
          <a:prstGeom prst="rect">
            <a:avLst/>
          </a:prstGeom>
        </p:spPr>
        <p:txBody>
          <a:bodyPr vert="horz" lIns="91440" tIns="45720" rIns="91440" bIns="45720" rtlCol="0"/>
          <a:lstStyle>
            <a:lvl1pPr algn="r">
              <a:defRPr sz="1200"/>
            </a:lvl1pPr>
          </a:lstStyle>
          <a:p>
            <a:fld id="{1183499E-9588-4306-BDFE-0470547A6A02}" type="datetimeFigureOut">
              <a:rPr lang="en-US" smtClean="0"/>
              <a:t>12/11/2019</a:t>
            </a:fld>
            <a:endParaRPr lang="en-US"/>
          </a:p>
        </p:txBody>
      </p:sp>
      <p:sp>
        <p:nvSpPr>
          <p:cNvPr id="4" name="Slide Image Placeholder 3"/>
          <p:cNvSpPr>
            <a:spLocks noGrp="1" noRot="1" noChangeAspect="1"/>
          </p:cNvSpPr>
          <p:nvPr>
            <p:ph type="sldImg" idx="2"/>
          </p:nvPr>
        </p:nvSpPr>
        <p:spPr>
          <a:xfrm>
            <a:off x="728663" y="1169988"/>
            <a:ext cx="5619750" cy="31607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505325"/>
            <a:ext cx="5661025" cy="36877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175"/>
            <a:ext cx="3067050"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438" y="8893175"/>
            <a:ext cx="3067050" cy="469900"/>
          </a:xfrm>
          <a:prstGeom prst="rect">
            <a:avLst/>
          </a:prstGeom>
        </p:spPr>
        <p:txBody>
          <a:bodyPr vert="horz" lIns="91440" tIns="45720" rIns="91440" bIns="45720" rtlCol="0" anchor="b"/>
          <a:lstStyle>
            <a:lvl1pPr algn="r">
              <a:defRPr sz="1200"/>
            </a:lvl1pPr>
          </a:lstStyle>
          <a:p>
            <a:fld id="{4ED1A099-7A35-4036-85E8-D5500BD55979}" type="slidenum">
              <a:rPr lang="en-US" smtClean="0"/>
              <a:t>‹#›</a:t>
            </a:fld>
            <a:endParaRPr lang="en-US"/>
          </a:p>
        </p:txBody>
      </p:sp>
    </p:spTree>
    <p:extLst>
      <p:ext uri="{BB962C8B-B14F-4D97-AF65-F5344CB8AC3E}">
        <p14:creationId xmlns:p14="http://schemas.microsoft.com/office/powerpoint/2010/main" val="2547135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55% response rate based on 101 respondents yet the max N is 99. There were 101 responses to the survey, however two of those responses didn’t actually answer any questions.  But they did respond so included them in the calculations. We actually had 105 entries but deleted 4 of them as they were duplicative (had same IP addresses and partial).</a:t>
            </a:r>
          </a:p>
          <a:p>
            <a:endParaRPr lang="en-US" dirty="0"/>
          </a:p>
        </p:txBody>
      </p:sp>
      <p:sp>
        <p:nvSpPr>
          <p:cNvPr id="4" name="Slide Number Placeholder 3"/>
          <p:cNvSpPr>
            <a:spLocks noGrp="1"/>
          </p:cNvSpPr>
          <p:nvPr>
            <p:ph type="sldNum" sz="quarter" idx="10"/>
          </p:nvPr>
        </p:nvSpPr>
        <p:spPr/>
        <p:txBody>
          <a:bodyPr/>
          <a:lstStyle/>
          <a:p>
            <a:fld id="{4ED1A099-7A35-4036-85E8-D5500BD55979}" type="slidenum">
              <a:rPr lang="en-US" smtClean="0"/>
              <a:t>2</a:t>
            </a:fld>
            <a:endParaRPr lang="en-US"/>
          </a:p>
        </p:txBody>
      </p:sp>
    </p:spTree>
    <p:extLst>
      <p:ext uri="{BB962C8B-B14F-4D97-AF65-F5344CB8AC3E}">
        <p14:creationId xmlns:p14="http://schemas.microsoft.com/office/powerpoint/2010/main" val="719453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Due to the small population size, data in this presentation are </a:t>
            </a:r>
            <a:r>
              <a:rPr lang="en-US" b="1" dirty="0"/>
              <a:t>not</a:t>
            </a:r>
            <a:r>
              <a:rPr lang="en-US" dirty="0"/>
              <a:t> broken out by subgroups.  However, cursory analysis was done to identify whether there were differences between groups (e.g., those who work for the Dairy Industry or school district), but no differences were found. </a:t>
            </a:r>
          </a:p>
        </p:txBody>
      </p:sp>
      <p:sp>
        <p:nvSpPr>
          <p:cNvPr id="4" name="Slide Number Placeholder 3"/>
          <p:cNvSpPr>
            <a:spLocks noGrp="1"/>
          </p:cNvSpPr>
          <p:nvPr>
            <p:ph type="sldNum" sz="quarter" idx="5"/>
          </p:nvPr>
        </p:nvSpPr>
        <p:spPr/>
        <p:txBody>
          <a:bodyPr/>
          <a:lstStyle/>
          <a:p>
            <a:fld id="{4ED1A099-7A35-4036-85E8-D5500BD55979}" type="slidenum">
              <a:rPr lang="en-US" smtClean="0"/>
              <a:t>4</a:t>
            </a:fld>
            <a:endParaRPr lang="en-US"/>
          </a:p>
        </p:txBody>
      </p:sp>
    </p:spTree>
    <p:extLst>
      <p:ext uri="{BB962C8B-B14F-4D97-AF65-F5344CB8AC3E}">
        <p14:creationId xmlns:p14="http://schemas.microsoft.com/office/powerpoint/2010/main" val="4134413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 slide has N=99 while Slide 6 the is N=89. There were 88 </a:t>
            </a:r>
            <a:r>
              <a:rPr lang="en-US" sz="1200" i="1" kern="1200" dirty="0" smtClean="0">
                <a:solidFill>
                  <a:schemeClr val="tx1"/>
                </a:solidFill>
                <a:effectLst/>
                <a:latin typeface="+mn-lt"/>
                <a:ea typeface="+mn-ea"/>
                <a:cs typeface="+mn-cs"/>
              </a:rPr>
              <a:t>completed</a:t>
            </a:r>
            <a:r>
              <a:rPr lang="en-US" sz="1200" kern="1200" dirty="0" smtClean="0">
                <a:solidFill>
                  <a:schemeClr val="tx1"/>
                </a:solidFill>
                <a:effectLst/>
                <a:latin typeface="+mn-lt"/>
                <a:ea typeface="+mn-ea"/>
                <a:cs typeface="+mn-cs"/>
              </a:rPr>
              <a:t> surveys and 13 </a:t>
            </a:r>
            <a:r>
              <a:rPr lang="en-US" sz="1200" i="1" kern="1200" dirty="0" smtClean="0">
                <a:solidFill>
                  <a:schemeClr val="tx1"/>
                </a:solidFill>
                <a:effectLst/>
                <a:latin typeface="+mn-lt"/>
                <a:ea typeface="+mn-ea"/>
                <a:cs typeface="+mn-cs"/>
              </a:rPr>
              <a:t>partial</a:t>
            </a:r>
            <a:r>
              <a:rPr lang="en-US" sz="1200" kern="1200" dirty="0" smtClean="0">
                <a:solidFill>
                  <a:schemeClr val="tx1"/>
                </a:solidFill>
                <a:effectLst/>
                <a:latin typeface="+mn-lt"/>
                <a:ea typeface="+mn-ea"/>
                <a:cs typeface="+mn-cs"/>
              </a:rPr>
              <a:t> surveys. Of the 13 partial surveys, 11 of them answered this question and not much else and the other 2 partial respondents didn’t complete any of the questions.</a:t>
            </a:r>
          </a:p>
          <a:p>
            <a:endParaRPr lang="en-US" dirty="0"/>
          </a:p>
        </p:txBody>
      </p:sp>
      <p:sp>
        <p:nvSpPr>
          <p:cNvPr id="4" name="Slide Number Placeholder 3"/>
          <p:cNvSpPr>
            <a:spLocks noGrp="1"/>
          </p:cNvSpPr>
          <p:nvPr>
            <p:ph type="sldNum" sz="quarter" idx="10"/>
          </p:nvPr>
        </p:nvSpPr>
        <p:spPr/>
        <p:txBody>
          <a:bodyPr/>
          <a:lstStyle/>
          <a:p>
            <a:fld id="{4ED1A099-7A35-4036-85E8-D5500BD55979}" type="slidenum">
              <a:rPr lang="en-US" smtClean="0"/>
              <a:t>5</a:t>
            </a:fld>
            <a:endParaRPr lang="en-US"/>
          </a:p>
        </p:txBody>
      </p:sp>
    </p:spTree>
    <p:extLst>
      <p:ext uri="{BB962C8B-B14F-4D97-AF65-F5344CB8AC3E}">
        <p14:creationId xmlns:p14="http://schemas.microsoft.com/office/powerpoint/2010/main" val="6514994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1A099-7A35-4036-85E8-D5500BD55979}" type="slidenum">
              <a:rPr lang="en-US" smtClean="0"/>
              <a:t>22</a:t>
            </a:fld>
            <a:endParaRPr lang="en-US"/>
          </a:p>
        </p:txBody>
      </p:sp>
    </p:spTree>
    <p:extLst>
      <p:ext uri="{BB962C8B-B14F-4D97-AF65-F5344CB8AC3E}">
        <p14:creationId xmlns:p14="http://schemas.microsoft.com/office/powerpoint/2010/main" val="4084036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62AD2E-3558-4254-A580-75568658E86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7A46D0F4-9DA9-438F-869C-5F707B5AB1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0B91CB89-9028-4F5B-8011-223A29C0F965}"/>
              </a:ext>
            </a:extLst>
          </p:cNvPr>
          <p:cNvSpPr>
            <a:spLocks noGrp="1"/>
          </p:cNvSpPr>
          <p:nvPr>
            <p:ph type="dt" sz="half" idx="10"/>
          </p:nvPr>
        </p:nvSpPr>
        <p:spPr/>
        <p:txBody>
          <a:bodyPr/>
          <a:lstStyle/>
          <a:p>
            <a:fld id="{0C47D165-697C-4125-AA1E-349D3291104F}" type="datetime1">
              <a:rPr lang="en-US" smtClean="0"/>
              <a:t>12/11/2019</a:t>
            </a:fld>
            <a:endParaRPr lang="en-US"/>
          </a:p>
        </p:txBody>
      </p:sp>
      <p:sp>
        <p:nvSpPr>
          <p:cNvPr id="5" name="Footer Placeholder 4">
            <a:extLst>
              <a:ext uri="{FF2B5EF4-FFF2-40B4-BE49-F238E27FC236}">
                <a16:creationId xmlns:a16="http://schemas.microsoft.com/office/drawing/2014/main" xmlns="" id="{5BFC7A95-2E62-472D-8B4C-D2E8B58504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D2E5C0A-30D4-4F71-BDF6-2C7CE23BC950}"/>
              </a:ext>
            </a:extLst>
          </p:cNvPr>
          <p:cNvSpPr>
            <a:spLocks noGrp="1"/>
          </p:cNvSpPr>
          <p:nvPr>
            <p:ph type="sldNum" sz="quarter" idx="12"/>
          </p:nvPr>
        </p:nvSpPr>
        <p:spPr/>
        <p:txBody>
          <a:bodyPr/>
          <a:lstStyle/>
          <a:p>
            <a:fld id="{C13EAEFE-0FD5-4CB5-A396-954C9164C09A}" type="slidenum">
              <a:rPr lang="en-US" smtClean="0"/>
              <a:t>‹#›</a:t>
            </a:fld>
            <a:endParaRPr lang="en-US"/>
          </a:p>
        </p:txBody>
      </p:sp>
    </p:spTree>
    <p:extLst>
      <p:ext uri="{BB962C8B-B14F-4D97-AF65-F5344CB8AC3E}">
        <p14:creationId xmlns:p14="http://schemas.microsoft.com/office/powerpoint/2010/main" val="3653182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232FE6-31C5-4FA7-AC2D-1BC84F5D2CE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DFB902FC-EF90-4E3E-BA93-51D0FFCA24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6DBC49C-C4FF-46C5-9EBE-21131591CD72}"/>
              </a:ext>
            </a:extLst>
          </p:cNvPr>
          <p:cNvSpPr>
            <a:spLocks noGrp="1"/>
          </p:cNvSpPr>
          <p:nvPr>
            <p:ph type="dt" sz="half" idx="10"/>
          </p:nvPr>
        </p:nvSpPr>
        <p:spPr/>
        <p:txBody>
          <a:bodyPr/>
          <a:lstStyle/>
          <a:p>
            <a:fld id="{50A9959E-3B04-4F16-9590-EB6688D4F5FD}" type="datetime1">
              <a:rPr lang="en-US" smtClean="0"/>
              <a:t>12/11/2019</a:t>
            </a:fld>
            <a:endParaRPr lang="en-US"/>
          </a:p>
        </p:txBody>
      </p:sp>
      <p:sp>
        <p:nvSpPr>
          <p:cNvPr id="5" name="Footer Placeholder 4">
            <a:extLst>
              <a:ext uri="{FF2B5EF4-FFF2-40B4-BE49-F238E27FC236}">
                <a16:creationId xmlns:a16="http://schemas.microsoft.com/office/drawing/2014/main" xmlns="" id="{8757BB03-4B8A-41CC-B92A-F93D530E5B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7A7731A-446D-4AA8-B25B-298DA919F6EA}"/>
              </a:ext>
            </a:extLst>
          </p:cNvPr>
          <p:cNvSpPr>
            <a:spLocks noGrp="1"/>
          </p:cNvSpPr>
          <p:nvPr>
            <p:ph type="sldNum" sz="quarter" idx="12"/>
          </p:nvPr>
        </p:nvSpPr>
        <p:spPr/>
        <p:txBody>
          <a:bodyPr/>
          <a:lstStyle/>
          <a:p>
            <a:fld id="{C13EAEFE-0FD5-4CB5-A396-954C9164C09A}" type="slidenum">
              <a:rPr lang="en-US" smtClean="0"/>
              <a:t>‹#›</a:t>
            </a:fld>
            <a:endParaRPr lang="en-US"/>
          </a:p>
        </p:txBody>
      </p:sp>
    </p:spTree>
    <p:extLst>
      <p:ext uri="{BB962C8B-B14F-4D97-AF65-F5344CB8AC3E}">
        <p14:creationId xmlns:p14="http://schemas.microsoft.com/office/powerpoint/2010/main" val="1334964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817E767-04F0-42CA-96F4-03D66D18022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29CB4F66-F1B0-4B1A-8E5C-B52BBC6E5E2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839DA64-A90F-4532-B501-4F7E728495AF}"/>
              </a:ext>
            </a:extLst>
          </p:cNvPr>
          <p:cNvSpPr>
            <a:spLocks noGrp="1"/>
          </p:cNvSpPr>
          <p:nvPr>
            <p:ph type="dt" sz="half" idx="10"/>
          </p:nvPr>
        </p:nvSpPr>
        <p:spPr/>
        <p:txBody>
          <a:bodyPr/>
          <a:lstStyle/>
          <a:p>
            <a:fld id="{C1434409-19EA-4A75-BB12-3BDCF28A8762}" type="datetime1">
              <a:rPr lang="en-US" smtClean="0"/>
              <a:t>12/11/2019</a:t>
            </a:fld>
            <a:endParaRPr lang="en-US"/>
          </a:p>
        </p:txBody>
      </p:sp>
      <p:sp>
        <p:nvSpPr>
          <p:cNvPr id="5" name="Footer Placeholder 4">
            <a:extLst>
              <a:ext uri="{FF2B5EF4-FFF2-40B4-BE49-F238E27FC236}">
                <a16:creationId xmlns:a16="http://schemas.microsoft.com/office/drawing/2014/main" xmlns="" id="{33FF9635-0E35-48B8-AA3A-BCEC6C3453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5ADCAB3-C555-418D-810F-F5C800772439}"/>
              </a:ext>
            </a:extLst>
          </p:cNvPr>
          <p:cNvSpPr>
            <a:spLocks noGrp="1"/>
          </p:cNvSpPr>
          <p:nvPr>
            <p:ph type="sldNum" sz="quarter" idx="12"/>
          </p:nvPr>
        </p:nvSpPr>
        <p:spPr/>
        <p:txBody>
          <a:bodyPr/>
          <a:lstStyle/>
          <a:p>
            <a:fld id="{C13EAEFE-0FD5-4CB5-A396-954C9164C09A}" type="slidenum">
              <a:rPr lang="en-US" smtClean="0"/>
              <a:t>‹#›</a:t>
            </a:fld>
            <a:endParaRPr lang="en-US"/>
          </a:p>
        </p:txBody>
      </p:sp>
    </p:spTree>
    <p:extLst>
      <p:ext uri="{BB962C8B-B14F-4D97-AF65-F5344CB8AC3E}">
        <p14:creationId xmlns:p14="http://schemas.microsoft.com/office/powerpoint/2010/main" val="2481068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C8DC6C-21A5-4E58-9952-B12CB33C0F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E4379800-7B32-4F02-B1A8-7A1C6108215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0ECBF3D-E437-45A8-B807-F406C0673112}"/>
              </a:ext>
            </a:extLst>
          </p:cNvPr>
          <p:cNvSpPr>
            <a:spLocks noGrp="1"/>
          </p:cNvSpPr>
          <p:nvPr>
            <p:ph type="dt" sz="half" idx="10"/>
          </p:nvPr>
        </p:nvSpPr>
        <p:spPr/>
        <p:txBody>
          <a:bodyPr/>
          <a:lstStyle/>
          <a:p>
            <a:fld id="{416550A6-F902-40AA-B298-6396D526826D}" type="datetime1">
              <a:rPr lang="en-US" smtClean="0"/>
              <a:t>12/11/2019</a:t>
            </a:fld>
            <a:endParaRPr lang="en-US"/>
          </a:p>
        </p:txBody>
      </p:sp>
      <p:sp>
        <p:nvSpPr>
          <p:cNvPr id="5" name="Footer Placeholder 4">
            <a:extLst>
              <a:ext uri="{FF2B5EF4-FFF2-40B4-BE49-F238E27FC236}">
                <a16:creationId xmlns:a16="http://schemas.microsoft.com/office/drawing/2014/main" xmlns="" id="{490546E5-CDAC-416D-96B7-BF9BD55BA7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866F31D-DFA2-4617-8B53-A4D349975EE3}"/>
              </a:ext>
            </a:extLst>
          </p:cNvPr>
          <p:cNvSpPr>
            <a:spLocks noGrp="1"/>
          </p:cNvSpPr>
          <p:nvPr>
            <p:ph type="sldNum" sz="quarter" idx="12"/>
          </p:nvPr>
        </p:nvSpPr>
        <p:spPr/>
        <p:txBody>
          <a:bodyPr/>
          <a:lstStyle/>
          <a:p>
            <a:fld id="{C13EAEFE-0FD5-4CB5-A396-954C9164C09A}" type="slidenum">
              <a:rPr lang="en-US" smtClean="0"/>
              <a:t>‹#›</a:t>
            </a:fld>
            <a:endParaRPr lang="en-US"/>
          </a:p>
        </p:txBody>
      </p:sp>
    </p:spTree>
    <p:extLst>
      <p:ext uri="{BB962C8B-B14F-4D97-AF65-F5344CB8AC3E}">
        <p14:creationId xmlns:p14="http://schemas.microsoft.com/office/powerpoint/2010/main" val="4149156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2D0DAF-0960-40C8-B8E5-3BCF4E2C8B3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F25BFF25-55B6-4544-92D6-BCAD3A355F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E8628045-09B1-4DD6-A282-B78B455C4042}"/>
              </a:ext>
            </a:extLst>
          </p:cNvPr>
          <p:cNvSpPr>
            <a:spLocks noGrp="1"/>
          </p:cNvSpPr>
          <p:nvPr>
            <p:ph type="dt" sz="half" idx="10"/>
          </p:nvPr>
        </p:nvSpPr>
        <p:spPr/>
        <p:txBody>
          <a:bodyPr/>
          <a:lstStyle/>
          <a:p>
            <a:fld id="{2B217710-1F72-4B9E-8DF5-E1C877FD6C15}" type="datetime1">
              <a:rPr lang="en-US" smtClean="0"/>
              <a:t>12/11/2019</a:t>
            </a:fld>
            <a:endParaRPr lang="en-US"/>
          </a:p>
        </p:txBody>
      </p:sp>
      <p:sp>
        <p:nvSpPr>
          <p:cNvPr id="5" name="Footer Placeholder 4">
            <a:extLst>
              <a:ext uri="{FF2B5EF4-FFF2-40B4-BE49-F238E27FC236}">
                <a16:creationId xmlns:a16="http://schemas.microsoft.com/office/drawing/2014/main" xmlns="" id="{E242FAD5-AA20-4185-B453-B5CF05EC80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25D35CF-23AD-4236-BF48-ADC76C1A07C3}"/>
              </a:ext>
            </a:extLst>
          </p:cNvPr>
          <p:cNvSpPr>
            <a:spLocks noGrp="1"/>
          </p:cNvSpPr>
          <p:nvPr>
            <p:ph type="sldNum" sz="quarter" idx="12"/>
          </p:nvPr>
        </p:nvSpPr>
        <p:spPr/>
        <p:txBody>
          <a:bodyPr/>
          <a:lstStyle/>
          <a:p>
            <a:fld id="{C13EAEFE-0FD5-4CB5-A396-954C9164C09A}" type="slidenum">
              <a:rPr lang="en-US" smtClean="0"/>
              <a:t>‹#›</a:t>
            </a:fld>
            <a:endParaRPr lang="en-US"/>
          </a:p>
        </p:txBody>
      </p:sp>
    </p:spTree>
    <p:extLst>
      <p:ext uri="{BB962C8B-B14F-4D97-AF65-F5344CB8AC3E}">
        <p14:creationId xmlns:p14="http://schemas.microsoft.com/office/powerpoint/2010/main" val="3566386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B38C24-6773-4BD9-80B1-287921151B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71082540-4C50-4054-8828-CABC68C0083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775FCED2-4C73-4EFB-BBE0-E3E25EE131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CABBBF71-BFEE-40D0-941B-DB437CDA0065}"/>
              </a:ext>
            </a:extLst>
          </p:cNvPr>
          <p:cNvSpPr>
            <a:spLocks noGrp="1"/>
          </p:cNvSpPr>
          <p:nvPr>
            <p:ph type="dt" sz="half" idx="10"/>
          </p:nvPr>
        </p:nvSpPr>
        <p:spPr/>
        <p:txBody>
          <a:bodyPr/>
          <a:lstStyle/>
          <a:p>
            <a:fld id="{D9E7E95F-AEF5-4197-ADA9-F746AB9D4998}" type="datetime1">
              <a:rPr lang="en-US" smtClean="0"/>
              <a:t>12/11/2019</a:t>
            </a:fld>
            <a:endParaRPr lang="en-US"/>
          </a:p>
        </p:txBody>
      </p:sp>
      <p:sp>
        <p:nvSpPr>
          <p:cNvPr id="6" name="Footer Placeholder 5">
            <a:extLst>
              <a:ext uri="{FF2B5EF4-FFF2-40B4-BE49-F238E27FC236}">
                <a16:creationId xmlns:a16="http://schemas.microsoft.com/office/drawing/2014/main" xmlns="" id="{2C9049F4-6492-4380-9225-81536894E4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A9FD1DC-676B-4C75-A499-2AE42218B408}"/>
              </a:ext>
            </a:extLst>
          </p:cNvPr>
          <p:cNvSpPr>
            <a:spLocks noGrp="1"/>
          </p:cNvSpPr>
          <p:nvPr>
            <p:ph type="sldNum" sz="quarter" idx="12"/>
          </p:nvPr>
        </p:nvSpPr>
        <p:spPr/>
        <p:txBody>
          <a:bodyPr/>
          <a:lstStyle/>
          <a:p>
            <a:fld id="{C13EAEFE-0FD5-4CB5-A396-954C9164C09A}" type="slidenum">
              <a:rPr lang="en-US" smtClean="0"/>
              <a:t>‹#›</a:t>
            </a:fld>
            <a:endParaRPr lang="en-US"/>
          </a:p>
        </p:txBody>
      </p:sp>
    </p:spTree>
    <p:extLst>
      <p:ext uri="{BB962C8B-B14F-4D97-AF65-F5344CB8AC3E}">
        <p14:creationId xmlns:p14="http://schemas.microsoft.com/office/powerpoint/2010/main" val="3215940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D65A1A-D4C2-4971-9539-A689CF12F1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0D8C70E7-CD93-4480-B36C-74C2A0BC36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CEB579EF-45D5-4196-9D2B-8A02C84842F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91193D20-BC73-46F9-A234-6E3D9674C2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2A32F858-EFCF-440C-81C1-1B9BB0FCAD9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B31A5449-14DA-44A9-9C6E-682A0B81AE52}"/>
              </a:ext>
            </a:extLst>
          </p:cNvPr>
          <p:cNvSpPr>
            <a:spLocks noGrp="1"/>
          </p:cNvSpPr>
          <p:nvPr>
            <p:ph type="dt" sz="half" idx="10"/>
          </p:nvPr>
        </p:nvSpPr>
        <p:spPr/>
        <p:txBody>
          <a:bodyPr/>
          <a:lstStyle/>
          <a:p>
            <a:fld id="{0C8E4F12-8E0D-4AF3-BA2A-28CE2A0FDE25}" type="datetime1">
              <a:rPr lang="en-US" smtClean="0"/>
              <a:t>12/11/2019</a:t>
            </a:fld>
            <a:endParaRPr lang="en-US"/>
          </a:p>
        </p:txBody>
      </p:sp>
      <p:sp>
        <p:nvSpPr>
          <p:cNvPr id="8" name="Footer Placeholder 7">
            <a:extLst>
              <a:ext uri="{FF2B5EF4-FFF2-40B4-BE49-F238E27FC236}">
                <a16:creationId xmlns:a16="http://schemas.microsoft.com/office/drawing/2014/main" xmlns="" id="{3ECE072B-9463-4138-AA05-3517F4B47F2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80F6B8B2-06EE-4C3B-9D43-379D1F42505E}"/>
              </a:ext>
            </a:extLst>
          </p:cNvPr>
          <p:cNvSpPr>
            <a:spLocks noGrp="1"/>
          </p:cNvSpPr>
          <p:nvPr>
            <p:ph type="sldNum" sz="quarter" idx="12"/>
          </p:nvPr>
        </p:nvSpPr>
        <p:spPr/>
        <p:txBody>
          <a:bodyPr/>
          <a:lstStyle/>
          <a:p>
            <a:fld id="{C13EAEFE-0FD5-4CB5-A396-954C9164C09A}" type="slidenum">
              <a:rPr lang="en-US" smtClean="0"/>
              <a:t>‹#›</a:t>
            </a:fld>
            <a:endParaRPr lang="en-US"/>
          </a:p>
        </p:txBody>
      </p:sp>
    </p:spTree>
    <p:extLst>
      <p:ext uri="{BB962C8B-B14F-4D97-AF65-F5344CB8AC3E}">
        <p14:creationId xmlns:p14="http://schemas.microsoft.com/office/powerpoint/2010/main" val="3183395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2D8DDB-3DD3-4B48-A0BD-67AC46CB8F7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0A635A87-6FCD-45AC-A37D-C8A9CF2CE62B}"/>
              </a:ext>
            </a:extLst>
          </p:cNvPr>
          <p:cNvSpPr>
            <a:spLocks noGrp="1"/>
          </p:cNvSpPr>
          <p:nvPr>
            <p:ph type="dt" sz="half" idx="10"/>
          </p:nvPr>
        </p:nvSpPr>
        <p:spPr/>
        <p:txBody>
          <a:bodyPr/>
          <a:lstStyle/>
          <a:p>
            <a:fld id="{182C7AC4-85A3-42DE-965C-33FF5C6F66B7}" type="datetime1">
              <a:rPr lang="en-US" smtClean="0"/>
              <a:t>12/11/2019</a:t>
            </a:fld>
            <a:endParaRPr lang="en-US"/>
          </a:p>
        </p:txBody>
      </p:sp>
      <p:sp>
        <p:nvSpPr>
          <p:cNvPr id="4" name="Footer Placeholder 3">
            <a:extLst>
              <a:ext uri="{FF2B5EF4-FFF2-40B4-BE49-F238E27FC236}">
                <a16:creationId xmlns:a16="http://schemas.microsoft.com/office/drawing/2014/main" xmlns="" id="{E1D18303-5770-4018-9510-19497EC66B7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10AF3D84-5332-4448-B7FD-E9E2AB9FD01A}"/>
              </a:ext>
            </a:extLst>
          </p:cNvPr>
          <p:cNvSpPr>
            <a:spLocks noGrp="1"/>
          </p:cNvSpPr>
          <p:nvPr>
            <p:ph type="sldNum" sz="quarter" idx="12"/>
          </p:nvPr>
        </p:nvSpPr>
        <p:spPr/>
        <p:txBody>
          <a:bodyPr/>
          <a:lstStyle/>
          <a:p>
            <a:fld id="{C13EAEFE-0FD5-4CB5-A396-954C9164C09A}" type="slidenum">
              <a:rPr lang="en-US" smtClean="0"/>
              <a:t>‹#›</a:t>
            </a:fld>
            <a:endParaRPr lang="en-US"/>
          </a:p>
        </p:txBody>
      </p:sp>
    </p:spTree>
    <p:extLst>
      <p:ext uri="{BB962C8B-B14F-4D97-AF65-F5344CB8AC3E}">
        <p14:creationId xmlns:p14="http://schemas.microsoft.com/office/powerpoint/2010/main" val="1013057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CEE1392E-3A55-4B2C-B4AE-8D415A6EE8E7}"/>
              </a:ext>
            </a:extLst>
          </p:cNvPr>
          <p:cNvSpPr>
            <a:spLocks noGrp="1"/>
          </p:cNvSpPr>
          <p:nvPr>
            <p:ph type="dt" sz="half" idx="10"/>
          </p:nvPr>
        </p:nvSpPr>
        <p:spPr/>
        <p:txBody>
          <a:bodyPr/>
          <a:lstStyle/>
          <a:p>
            <a:fld id="{403011F9-300E-4356-8A49-C934B81C131B}" type="datetime1">
              <a:rPr lang="en-US" smtClean="0"/>
              <a:t>12/11/2019</a:t>
            </a:fld>
            <a:endParaRPr lang="en-US"/>
          </a:p>
        </p:txBody>
      </p:sp>
      <p:sp>
        <p:nvSpPr>
          <p:cNvPr id="3" name="Footer Placeholder 2">
            <a:extLst>
              <a:ext uri="{FF2B5EF4-FFF2-40B4-BE49-F238E27FC236}">
                <a16:creationId xmlns:a16="http://schemas.microsoft.com/office/drawing/2014/main" xmlns="" id="{C671A980-503F-40B5-9433-8D5207CD2E4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6182A6D3-5DFC-4ABC-AA2E-27D38B249F76}"/>
              </a:ext>
            </a:extLst>
          </p:cNvPr>
          <p:cNvSpPr>
            <a:spLocks noGrp="1"/>
          </p:cNvSpPr>
          <p:nvPr>
            <p:ph type="sldNum" sz="quarter" idx="12"/>
          </p:nvPr>
        </p:nvSpPr>
        <p:spPr/>
        <p:txBody>
          <a:bodyPr/>
          <a:lstStyle/>
          <a:p>
            <a:fld id="{C13EAEFE-0FD5-4CB5-A396-954C9164C09A}" type="slidenum">
              <a:rPr lang="en-US" smtClean="0"/>
              <a:t>‹#›</a:t>
            </a:fld>
            <a:endParaRPr lang="en-US"/>
          </a:p>
        </p:txBody>
      </p:sp>
    </p:spTree>
    <p:extLst>
      <p:ext uri="{BB962C8B-B14F-4D97-AF65-F5344CB8AC3E}">
        <p14:creationId xmlns:p14="http://schemas.microsoft.com/office/powerpoint/2010/main" val="3208073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C8F639-702A-43DB-9F74-1A57EBE130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574CE0DE-34A2-42D1-84B1-124FEFE8A4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64C6B79E-25F3-4911-9D45-F47DCF5341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137D6365-606A-43E9-8E10-27A543C75C3C}"/>
              </a:ext>
            </a:extLst>
          </p:cNvPr>
          <p:cNvSpPr>
            <a:spLocks noGrp="1"/>
          </p:cNvSpPr>
          <p:nvPr>
            <p:ph type="dt" sz="half" idx="10"/>
          </p:nvPr>
        </p:nvSpPr>
        <p:spPr/>
        <p:txBody>
          <a:bodyPr/>
          <a:lstStyle/>
          <a:p>
            <a:fld id="{53935A82-B0B7-4385-BE83-8C8FE19B0A75}" type="datetime1">
              <a:rPr lang="en-US" smtClean="0"/>
              <a:t>12/11/2019</a:t>
            </a:fld>
            <a:endParaRPr lang="en-US"/>
          </a:p>
        </p:txBody>
      </p:sp>
      <p:sp>
        <p:nvSpPr>
          <p:cNvPr id="6" name="Footer Placeholder 5">
            <a:extLst>
              <a:ext uri="{FF2B5EF4-FFF2-40B4-BE49-F238E27FC236}">
                <a16:creationId xmlns:a16="http://schemas.microsoft.com/office/drawing/2014/main" xmlns="" id="{F76B1852-3235-4461-8F01-ABB98C72A3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0539861-44C3-4B12-A53C-55091914CC80}"/>
              </a:ext>
            </a:extLst>
          </p:cNvPr>
          <p:cNvSpPr>
            <a:spLocks noGrp="1"/>
          </p:cNvSpPr>
          <p:nvPr>
            <p:ph type="sldNum" sz="quarter" idx="12"/>
          </p:nvPr>
        </p:nvSpPr>
        <p:spPr/>
        <p:txBody>
          <a:bodyPr/>
          <a:lstStyle/>
          <a:p>
            <a:fld id="{C13EAEFE-0FD5-4CB5-A396-954C9164C09A}" type="slidenum">
              <a:rPr lang="en-US" smtClean="0"/>
              <a:t>‹#›</a:t>
            </a:fld>
            <a:endParaRPr lang="en-US"/>
          </a:p>
        </p:txBody>
      </p:sp>
    </p:spTree>
    <p:extLst>
      <p:ext uri="{BB962C8B-B14F-4D97-AF65-F5344CB8AC3E}">
        <p14:creationId xmlns:p14="http://schemas.microsoft.com/office/powerpoint/2010/main" val="3343838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119870-1DEC-4CFF-8B43-8783C19030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4215285F-1B79-4EBC-9428-F83C0B0133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2F3041F6-D8A1-4F92-993F-A6F70B89FE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7B2578D-6E66-4F90-AEBD-6B4AF1CD35E4}"/>
              </a:ext>
            </a:extLst>
          </p:cNvPr>
          <p:cNvSpPr>
            <a:spLocks noGrp="1"/>
          </p:cNvSpPr>
          <p:nvPr>
            <p:ph type="dt" sz="half" idx="10"/>
          </p:nvPr>
        </p:nvSpPr>
        <p:spPr/>
        <p:txBody>
          <a:bodyPr/>
          <a:lstStyle/>
          <a:p>
            <a:fld id="{90E02D17-B0A8-43FE-B253-72B072F3BEB8}" type="datetime1">
              <a:rPr lang="en-US" smtClean="0"/>
              <a:t>12/11/2019</a:t>
            </a:fld>
            <a:endParaRPr lang="en-US"/>
          </a:p>
        </p:txBody>
      </p:sp>
      <p:sp>
        <p:nvSpPr>
          <p:cNvPr id="6" name="Footer Placeholder 5">
            <a:extLst>
              <a:ext uri="{FF2B5EF4-FFF2-40B4-BE49-F238E27FC236}">
                <a16:creationId xmlns:a16="http://schemas.microsoft.com/office/drawing/2014/main" xmlns="" id="{F71C6747-7632-4CD4-BD32-108D922A06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E7AFD00-6405-47B9-B59E-F374DB6D19A4}"/>
              </a:ext>
            </a:extLst>
          </p:cNvPr>
          <p:cNvSpPr>
            <a:spLocks noGrp="1"/>
          </p:cNvSpPr>
          <p:nvPr>
            <p:ph type="sldNum" sz="quarter" idx="12"/>
          </p:nvPr>
        </p:nvSpPr>
        <p:spPr/>
        <p:txBody>
          <a:bodyPr/>
          <a:lstStyle/>
          <a:p>
            <a:fld id="{C13EAEFE-0FD5-4CB5-A396-954C9164C09A}" type="slidenum">
              <a:rPr lang="en-US" smtClean="0"/>
              <a:t>‹#›</a:t>
            </a:fld>
            <a:endParaRPr lang="en-US"/>
          </a:p>
        </p:txBody>
      </p:sp>
    </p:spTree>
    <p:extLst>
      <p:ext uri="{BB962C8B-B14F-4D97-AF65-F5344CB8AC3E}">
        <p14:creationId xmlns:p14="http://schemas.microsoft.com/office/powerpoint/2010/main" val="4265099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51DC067-E593-4195-80FA-D2EB44ACEC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B50C290C-7F1B-4FC0-B585-294BE2812E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0223148-46D5-4E1D-BBFE-F9A96AD19E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EEA7C7-2CDC-428D-A7D8-03388BA2FCB2}" type="datetime1">
              <a:rPr lang="en-US" smtClean="0"/>
              <a:t>12/11/2019</a:t>
            </a:fld>
            <a:endParaRPr lang="en-US"/>
          </a:p>
        </p:txBody>
      </p:sp>
      <p:sp>
        <p:nvSpPr>
          <p:cNvPr id="5" name="Footer Placeholder 4">
            <a:extLst>
              <a:ext uri="{FF2B5EF4-FFF2-40B4-BE49-F238E27FC236}">
                <a16:creationId xmlns:a16="http://schemas.microsoft.com/office/drawing/2014/main" xmlns="" id="{FF89DBC6-16DF-41BF-BDAB-5BEA1ABA20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5B2C23EE-D85C-447F-986C-C4D70BE74D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3EAEFE-0FD5-4CB5-A396-954C9164C09A}" type="slidenum">
              <a:rPr lang="en-US" smtClean="0"/>
              <a:t>‹#›</a:t>
            </a:fld>
            <a:endParaRPr lang="en-US"/>
          </a:p>
        </p:txBody>
      </p:sp>
    </p:spTree>
    <p:extLst>
      <p:ext uri="{BB962C8B-B14F-4D97-AF65-F5344CB8AC3E}">
        <p14:creationId xmlns:p14="http://schemas.microsoft.com/office/powerpoint/2010/main" val="33022243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32822D-B630-4846-8ED6-22EA920CC420}"/>
              </a:ext>
            </a:extLst>
          </p:cNvPr>
          <p:cNvSpPr>
            <a:spLocks noGrp="1"/>
          </p:cNvSpPr>
          <p:nvPr>
            <p:ph type="ctrTitle"/>
          </p:nvPr>
        </p:nvSpPr>
        <p:spPr/>
        <p:txBody>
          <a:bodyPr/>
          <a:lstStyle/>
          <a:p>
            <a:r>
              <a:rPr lang="en-US" dirty="0">
                <a:solidFill>
                  <a:srgbClr val="0076C0"/>
                </a:solidFill>
                <a:latin typeface="Gill Sans MT" panose="020B0502020104020203" pitchFamily="34" charset="0"/>
              </a:rPr>
              <a:t>2019 Partner Survey Results </a:t>
            </a:r>
          </a:p>
        </p:txBody>
      </p:sp>
      <p:pic>
        <p:nvPicPr>
          <p:cNvPr id="5" name="Picture 4" descr="A picture containing table&#10;&#10;Description automatically generated">
            <a:extLst>
              <a:ext uri="{FF2B5EF4-FFF2-40B4-BE49-F238E27FC236}">
                <a16:creationId xmlns:a16="http://schemas.microsoft.com/office/drawing/2014/main" xmlns="" id="{8D5953BA-F30C-4574-8D6B-BC5D1A16B5E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92476" y="5477153"/>
            <a:ext cx="1785224" cy="1380847"/>
          </a:xfrm>
          <a:prstGeom prst="rect">
            <a:avLst/>
          </a:prstGeom>
        </p:spPr>
      </p:pic>
    </p:spTree>
    <p:extLst>
      <p:ext uri="{BB962C8B-B14F-4D97-AF65-F5344CB8AC3E}">
        <p14:creationId xmlns:p14="http://schemas.microsoft.com/office/powerpoint/2010/main" val="3377405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xmlns="" id="{19D54AE3-CC77-4622-B922-06B98E618FFA}"/>
              </a:ext>
            </a:extLst>
          </p:cNvPr>
          <p:cNvSpPr>
            <a:spLocks noGrp="1"/>
          </p:cNvSpPr>
          <p:nvPr>
            <p:ph type="title"/>
          </p:nvPr>
        </p:nvSpPr>
        <p:spPr>
          <a:xfrm>
            <a:off x="698862" y="260622"/>
            <a:ext cx="11223171" cy="1325563"/>
          </a:xfrm>
        </p:spPr>
        <p:txBody>
          <a:bodyPr>
            <a:normAutofit fontScale="90000"/>
          </a:bodyPr>
          <a:lstStyle/>
          <a:p>
            <a:r>
              <a:rPr lang="en-US" sz="2400" b="1" dirty="0">
                <a:latin typeface="Gill Sans MT" panose="020B0502020104020203" pitchFamily="34" charset="0"/>
              </a:rPr>
              <a:t>Agreement with statements about how Dairy Council of California works towards its cause of elevating the health of California children and families through the pursuit of lifelong healthy eating habits. </a:t>
            </a:r>
            <a:br>
              <a:rPr lang="en-US" sz="2400" b="1" dirty="0">
                <a:latin typeface="Gill Sans MT" panose="020B0502020104020203" pitchFamily="34" charset="0"/>
              </a:rPr>
            </a:br>
            <a:r>
              <a:rPr lang="en-US" sz="2400" b="1" dirty="0">
                <a:latin typeface="Gill Sans MT" panose="020B0502020104020203" pitchFamily="34" charset="0"/>
              </a:rPr>
              <a:t/>
            </a:r>
            <a:br>
              <a:rPr lang="en-US" sz="2400" b="1" dirty="0">
                <a:latin typeface="Gill Sans MT" panose="020B0502020104020203" pitchFamily="34" charset="0"/>
              </a:rPr>
            </a:br>
            <a:r>
              <a:rPr lang="en-US" sz="3100" b="1" dirty="0">
                <a:latin typeface="Gill Sans MT" panose="020B0502020104020203" pitchFamily="34" charset="0"/>
              </a:rPr>
              <a:t>The Dairy  Council of California... </a:t>
            </a:r>
            <a:endParaRPr lang="en-US" sz="2400" b="1" dirty="0">
              <a:latin typeface="Gill Sans MT" panose="020B0502020104020203" pitchFamily="34" charset="0"/>
            </a:endParaRPr>
          </a:p>
        </p:txBody>
      </p:sp>
      <p:graphicFrame>
        <p:nvGraphicFramePr>
          <p:cNvPr id="17" name="Content Placeholder 16">
            <a:extLst>
              <a:ext uri="{FF2B5EF4-FFF2-40B4-BE49-F238E27FC236}">
                <a16:creationId xmlns:a16="http://schemas.microsoft.com/office/drawing/2014/main" xmlns="" id="{D4CFD41A-CE02-41E6-B0DE-A6555EC6BAD2}"/>
              </a:ext>
            </a:extLst>
          </p:cNvPr>
          <p:cNvGraphicFramePr>
            <a:graphicFrameLocks noGrp="1"/>
          </p:cNvGraphicFramePr>
          <p:nvPr>
            <p:ph idx="1"/>
            <p:extLst>
              <p:ext uri="{D42A27DB-BD31-4B8C-83A1-F6EECF244321}">
                <p14:modId xmlns:p14="http://schemas.microsoft.com/office/powerpoint/2010/main" val="2659596607"/>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22423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301168-144C-4826-86AC-478C49985B2C}"/>
              </a:ext>
            </a:extLst>
          </p:cNvPr>
          <p:cNvSpPr>
            <a:spLocks noGrp="1"/>
          </p:cNvSpPr>
          <p:nvPr>
            <p:ph type="title"/>
          </p:nvPr>
        </p:nvSpPr>
        <p:spPr>
          <a:xfrm>
            <a:off x="391885" y="219483"/>
            <a:ext cx="10953206" cy="2160361"/>
          </a:xfrm>
        </p:spPr>
        <p:txBody>
          <a:bodyPr>
            <a:noAutofit/>
          </a:bodyPr>
          <a:lstStyle/>
          <a:p>
            <a:r>
              <a:rPr lang="en-US" sz="2800" u="sng" dirty="0">
                <a:latin typeface="Gill Sans MT" panose="020B0502020104020203" pitchFamily="34" charset="0"/>
              </a:rPr>
              <a:t>Statement Evaluation 1</a:t>
            </a:r>
            <a:r>
              <a:rPr lang="en-US" sz="2800" dirty="0">
                <a:latin typeface="Gill Sans MT" panose="020B0502020104020203" pitchFamily="34" charset="0"/>
              </a:rPr>
              <a:t>: Dairy Council of California redirected from being a mission driven to a </a:t>
            </a:r>
            <a:r>
              <a:rPr lang="en-US" sz="2800" b="1" i="1" dirty="0">
                <a:latin typeface="Gill Sans MT" panose="020B0502020104020203" pitchFamily="34" charset="0"/>
              </a:rPr>
              <a:t>cause</a:t>
            </a:r>
            <a:r>
              <a:rPr lang="en-US" sz="2800" dirty="0">
                <a:latin typeface="Gill Sans MT" panose="020B0502020104020203" pitchFamily="34" charset="0"/>
              </a:rPr>
              <a:t> driven organization. It’s really the cause that has been central to the organization since its beginning. The cause is to elevate the health of California children and families through the lifelong pursuit of healthy eating habits.</a:t>
            </a:r>
          </a:p>
        </p:txBody>
      </p:sp>
      <p:graphicFrame>
        <p:nvGraphicFramePr>
          <p:cNvPr id="7" name="Content Placeholder 6">
            <a:extLst>
              <a:ext uri="{FF2B5EF4-FFF2-40B4-BE49-F238E27FC236}">
                <a16:creationId xmlns:a16="http://schemas.microsoft.com/office/drawing/2014/main" xmlns="" id="{21C4DD6A-DE51-42DB-B894-1952E7834B02}"/>
              </a:ext>
            </a:extLst>
          </p:cNvPr>
          <p:cNvGraphicFramePr>
            <a:graphicFrameLocks noGrp="1"/>
          </p:cNvGraphicFramePr>
          <p:nvPr>
            <p:ph idx="1"/>
            <p:extLst>
              <p:ext uri="{D42A27DB-BD31-4B8C-83A1-F6EECF244321}">
                <p14:modId xmlns:p14="http://schemas.microsoft.com/office/powerpoint/2010/main" val="3823643723"/>
              </p:ext>
            </p:extLst>
          </p:nvPr>
        </p:nvGraphicFramePr>
        <p:xfrm>
          <a:off x="610688" y="2774543"/>
          <a:ext cx="10515600" cy="3657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25325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08743A-F02E-4485-A8B6-6694A903FA2B}"/>
              </a:ext>
            </a:extLst>
          </p:cNvPr>
          <p:cNvSpPr>
            <a:spLocks noGrp="1"/>
          </p:cNvSpPr>
          <p:nvPr>
            <p:ph type="title"/>
          </p:nvPr>
        </p:nvSpPr>
        <p:spPr>
          <a:xfrm>
            <a:off x="287383" y="791845"/>
            <a:ext cx="11301549" cy="1325563"/>
          </a:xfrm>
        </p:spPr>
        <p:txBody>
          <a:bodyPr vert="horz" lIns="91440" tIns="45720" rIns="91440" bIns="45720" rtlCol="0" anchor="ctr">
            <a:noAutofit/>
          </a:bodyPr>
          <a:lstStyle/>
          <a:p>
            <a:r>
              <a:rPr lang="en-US" sz="2800" u="sng" dirty="0">
                <a:latin typeface="Gill Sans MT" panose="020B0502020104020203" pitchFamily="34" charset="0"/>
              </a:rPr>
              <a:t>Statement Evaluation 2</a:t>
            </a:r>
            <a:r>
              <a:rPr lang="en-US" sz="2800" dirty="0">
                <a:latin typeface="Gill Sans MT" panose="020B0502020104020203" pitchFamily="34" charset="0"/>
              </a:rPr>
              <a:t>: Dairy Council recognizes that it takes more than one group to elevate the health of California children and families through the lifelong pursuit of healthy eating habits. It increasingly views its purpose as taking a leadership role in bringing organizations, groups, and individuals together to work on the cause.</a:t>
            </a:r>
            <a:br>
              <a:rPr lang="en-US" sz="2800" dirty="0">
                <a:latin typeface="Gill Sans MT" panose="020B0502020104020203" pitchFamily="34" charset="0"/>
              </a:rPr>
            </a:br>
            <a:endParaRPr lang="en-US" sz="2800" dirty="0">
              <a:latin typeface="Gill Sans MT" panose="020B0502020104020203" pitchFamily="34" charset="0"/>
            </a:endParaRPr>
          </a:p>
        </p:txBody>
      </p:sp>
      <p:graphicFrame>
        <p:nvGraphicFramePr>
          <p:cNvPr id="8" name="Content Placeholder 7">
            <a:extLst>
              <a:ext uri="{FF2B5EF4-FFF2-40B4-BE49-F238E27FC236}">
                <a16:creationId xmlns:a16="http://schemas.microsoft.com/office/drawing/2014/main" xmlns="" id="{7291D4E5-D601-43FC-8F2B-8C19171BE3E2}"/>
              </a:ext>
            </a:extLst>
          </p:cNvPr>
          <p:cNvGraphicFramePr>
            <a:graphicFrameLocks noGrp="1"/>
          </p:cNvGraphicFramePr>
          <p:nvPr>
            <p:ph idx="1"/>
            <p:extLst>
              <p:ext uri="{D42A27DB-BD31-4B8C-83A1-F6EECF244321}">
                <p14:modId xmlns:p14="http://schemas.microsoft.com/office/powerpoint/2010/main" val="4185080378"/>
              </p:ext>
            </p:extLst>
          </p:nvPr>
        </p:nvGraphicFramePr>
        <p:xfrm>
          <a:off x="680357" y="2853010"/>
          <a:ext cx="10515600" cy="3657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29396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9FBB50-61FC-4DC7-84D6-444E6B00A262}"/>
              </a:ext>
            </a:extLst>
          </p:cNvPr>
          <p:cNvSpPr>
            <a:spLocks noGrp="1"/>
          </p:cNvSpPr>
          <p:nvPr>
            <p:ph type="title"/>
          </p:nvPr>
        </p:nvSpPr>
        <p:spPr>
          <a:xfrm>
            <a:off x="339634" y="505190"/>
            <a:ext cx="11179628" cy="1325563"/>
          </a:xfrm>
        </p:spPr>
        <p:txBody>
          <a:bodyPr vert="horz" lIns="91440" tIns="45720" rIns="91440" bIns="45720" rtlCol="0" anchor="ctr">
            <a:noAutofit/>
          </a:bodyPr>
          <a:lstStyle/>
          <a:p>
            <a:r>
              <a:rPr lang="en-US" sz="2800" u="sng" dirty="0">
                <a:latin typeface="Gill Sans MT" panose="020B0502020104020203" pitchFamily="34" charset="0"/>
              </a:rPr>
              <a:t>Statement Evaluation 3</a:t>
            </a:r>
            <a:r>
              <a:rPr lang="en-US" sz="2800" dirty="0">
                <a:latin typeface="Gill Sans MT" panose="020B0502020104020203" pitchFamily="34" charset="0"/>
              </a:rPr>
              <a:t>: Dairy Council of California’s work is community health oriented and the priority areas central to their cause focuses on nutrition education; including learning opportunities to make healthy eating easier, and support for food systems, food access, and healthy environments.</a:t>
            </a:r>
          </a:p>
        </p:txBody>
      </p:sp>
      <p:graphicFrame>
        <p:nvGraphicFramePr>
          <p:cNvPr id="4" name="Content Placeholder 3">
            <a:extLst>
              <a:ext uri="{FF2B5EF4-FFF2-40B4-BE49-F238E27FC236}">
                <a16:creationId xmlns:a16="http://schemas.microsoft.com/office/drawing/2014/main" xmlns="" id="{45005FB1-CDCA-42A4-9165-5E7159D458B2}"/>
              </a:ext>
            </a:extLst>
          </p:cNvPr>
          <p:cNvGraphicFramePr>
            <a:graphicFrameLocks noGrp="1"/>
          </p:cNvGraphicFramePr>
          <p:nvPr>
            <p:ph idx="1"/>
            <p:extLst>
              <p:ext uri="{D42A27DB-BD31-4B8C-83A1-F6EECF244321}">
                <p14:modId xmlns:p14="http://schemas.microsoft.com/office/powerpoint/2010/main" val="904410730"/>
              </p:ext>
            </p:extLst>
          </p:nvPr>
        </p:nvGraphicFramePr>
        <p:xfrm>
          <a:off x="838200" y="3030583"/>
          <a:ext cx="10515600" cy="314638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xmlns="" id="{9D9434A9-A8C4-4ED4-ACE8-AEF9E1AAE213}"/>
              </a:ext>
            </a:extLst>
          </p:cNvPr>
          <p:cNvSpPr txBox="1"/>
          <p:nvPr/>
        </p:nvSpPr>
        <p:spPr>
          <a:xfrm>
            <a:off x="1875869" y="4104681"/>
            <a:ext cx="811554" cy="32068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b="1" dirty="0">
                <a:latin typeface="Gill Sans MT" panose="020B0502020104020203" pitchFamily="34" charset="0"/>
              </a:rPr>
              <a:t>Avg: 4.4</a:t>
            </a:r>
          </a:p>
        </p:txBody>
      </p:sp>
      <p:sp>
        <p:nvSpPr>
          <p:cNvPr id="6" name="TextBox 4">
            <a:extLst>
              <a:ext uri="{FF2B5EF4-FFF2-40B4-BE49-F238E27FC236}">
                <a16:creationId xmlns:a16="http://schemas.microsoft.com/office/drawing/2014/main" xmlns="" id="{9D9434A9-A8C4-4ED4-ACE8-AEF9E1AAE213}"/>
              </a:ext>
            </a:extLst>
          </p:cNvPr>
          <p:cNvSpPr txBox="1"/>
          <p:nvPr/>
        </p:nvSpPr>
        <p:spPr>
          <a:xfrm>
            <a:off x="1875869" y="5611265"/>
            <a:ext cx="811554" cy="32068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b="1" dirty="0">
                <a:latin typeface="Gill Sans MT" panose="020B0502020104020203" pitchFamily="34" charset="0"/>
              </a:rPr>
              <a:t>Avg: 4.6</a:t>
            </a:r>
          </a:p>
        </p:txBody>
      </p:sp>
    </p:spTree>
    <p:extLst>
      <p:ext uri="{BB962C8B-B14F-4D97-AF65-F5344CB8AC3E}">
        <p14:creationId xmlns:p14="http://schemas.microsoft.com/office/powerpoint/2010/main" val="8409436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95095D-3E2B-4B72-96DA-06C9D21BA692}"/>
              </a:ext>
            </a:extLst>
          </p:cNvPr>
          <p:cNvSpPr>
            <a:spLocks noGrp="1"/>
          </p:cNvSpPr>
          <p:nvPr>
            <p:ph type="title"/>
          </p:nvPr>
        </p:nvSpPr>
        <p:spPr>
          <a:xfrm>
            <a:off x="278674" y="391251"/>
            <a:ext cx="11075126" cy="1325563"/>
          </a:xfrm>
        </p:spPr>
        <p:txBody>
          <a:bodyPr vert="horz" lIns="91440" tIns="45720" rIns="91440" bIns="45720" rtlCol="0" anchor="ctr">
            <a:noAutofit/>
          </a:bodyPr>
          <a:lstStyle/>
          <a:p>
            <a:r>
              <a:rPr lang="en-US" sz="2800" u="sng" dirty="0">
                <a:latin typeface="Gill Sans MT" panose="020B0502020104020203" pitchFamily="34" charset="0"/>
              </a:rPr>
              <a:t>Statement Evaluation 4</a:t>
            </a:r>
            <a:r>
              <a:rPr lang="en-US" sz="2800" dirty="0">
                <a:latin typeface="Gill Sans MT" panose="020B0502020104020203" pitchFamily="34" charset="0"/>
              </a:rPr>
              <a:t>: Dairy Council of California is the dairy farm families and local milk processors contribution to community health.  As part of the cause, nutrition education efforts focus on children and families making lifelong balanced food choices, with consuming milk and dairy.</a:t>
            </a:r>
          </a:p>
        </p:txBody>
      </p:sp>
      <p:graphicFrame>
        <p:nvGraphicFramePr>
          <p:cNvPr id="4" name="Content Placeholder 3">
            <a:extLst>
              <a:ext uri="{FF2B5EF4-FFF2-40B4-BE49-F238E27FC236}">
                <a16:creationId xmlns:a16="http://schemas.microsoft.com/office/drawing/2014/main" xmlns="" id="{2A5AEB2F-B5A2-4784-B019-932EA1F4A55F}"/>
              </a:ext>
            </a:extLst>
          </p:cNvPr>
          <p:cNvGraphicFramePr>
            <a:graphicFrameLocks noGrp="1"/>
          </p:cNvGraphicFramePr>
          <p:nvPr>
            <p:ph idx="1"/>
            <p:extLst>
              <p:ext uri="{D42A27DB-BD31-4B8C-83A1-F6EECF244321}">
                <p14:modId xmlns:p14="http://schemas.microsoft.com/office/powerpoint/2010/main" val="1086446259"/>
              </p:ext>
            </p:extLst>
          </p:nvPr>
        </p:nvGraphicFramePr>
        <p:xfrm>
          <a:off x="428897" y="2826792"/>
          <a:ext cx="10515600" cy="3657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56492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19FE58F3-4FF3-46BC-8931-C797D4CF9B02}"/>
              </a:ext>
            </a:extLst>
          </p:cNvPr>
          <p:cNvSpPr>
            <a:spLocks noGrp="1"/>
          </p:cNvSpPr>
          <p:nvPr>
            <p:ph type="ctrTitle"/>
          </p:nvPr>
        </p:nvSpPr>
        <p:spPr/>
        <p:txBody>
          <a:bodyPr/>
          <a:lstStyle/>
          <a:p>
            <a:r>
              <a:rPr lang="en-US" dirty="0">
                <a:solidFill>
                  <a:srgbClr val="0076C0"/>
                </a:solidFill>
                <a:latin typeface="Gill Sans MT" panose="020B0502020104020203" pitchFamily="34" charset="0"/>
              </a:rPr>
              <a:t>2018 Benchmark and 2019 Partner Survey Comparisons</a:t>
            </a:r>
          </a:p>
        </p:txBody>
      </p:sp>
      <p:sp>
        <p:nvSpPr>
          <p:cNvPr id="5" name="Subtitle 4">
            <a:extLst>
              <a:ext uri="{FF2B5EF4-FFF2-40B4-BE49-F238E27FC236}">
                <a16:creationId xmlns:a16="http://schemas.microsoft.com/office/drawing/2014/main" xmlns="" id="{39B0F942-2B10-454C-981E-E51D3DDA11A9}"/>
              </a:ext>
            </a:extLst>
          </p:cNvPr>
          <p:cNvSpPr>
            <a:spLocks noGrp="1"/>
          </p:cNvSpPr>
          <p:nvPr>
            <p:ph type="subTitle" idx="1"/>
          </p:nvPr>
        </p:nvSpPr>
        <p:spPr>
          <a:xfrm>
            <a:off x="1524000" y="3602038"/>
            <a:ext cx="9144000" cy="1655762"/>
          </a:xfrm>
        </p:spPr>
        <p:txBody>
          <a:bodyPr/>
          <a:lstStyle/>
          <a:p>
            <a:r>
              <a:rPr lang="en-US" dirty="0">
                <a:latin typeface="Gill Sans MT" panose="020B0502020104020203" pitchFamily="34" charset="0"/>
              </a:rPr>
              <a:t>Part 2</a:t>
            </a:r>
          </a:p>
        </p:txBody>
      </p:sp>
    </p:spTree>
    <p:extLst>
      <p:ext uri="{BB962C8B-B14F-4D97-AF65-F5344CB8AC3E}">
        <p14:creationId xmlns:p14="http://schemas.microsoft.com/office/powerpoint/2010/main" val="2535983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B64176-AFB1-4D86-A0CC-1DAFEFC28F4C}"/>
              </a:ext>
            </a:extLst>
          </p:cNvPr>
          <p:cNvSpPr>
            <a:spLocks noGrp="1"/>
          </p:cNvSpPr>
          <p:nvPr>
            <p:ph type="title"/>
          </p:nvPr>
        </p:nvSpPr>
        <p:spPr/>
        <p:txBody>
          <a:bodyPr>
            <a:normAutofit fontScale="90000"/>
          </a:bodyPr>
          <a:lstStyle/>
          <a:p>
            <a:r>
              <a:rPr lang="en-US" dirty="0">
                <a:latin typeface="Gill Sans MT" panose="020B0502020104020203" pitchFamily="34" charset="0"/>
              </a:rPr>
              <a:t>Type of organizations where respondents work</a:t>
            </a:r>
            <a:br>
              <a:rPr lang="en-US" dirty="0">
                <a:latin typeface="Gill Sans MT" panose="020B0502020104020203" pitchFamily="34" charset="0"/>
              </a:rPr>
            </a:br>
            <a:r>
              <a:rPr lang="en-US" dirty="0">
                <a:latin typeface="Gill Sans MT" panose="020B0502020104020203" pitchFamily="34" charset="0"/>
              </a:rPr>
              <a:t>                   </a:t>
            </a:r>
            <a:r>
              <a:rPr lang="en-US" sz="3200" dirty="0">
                <a:latin typeface="Gill Sans MT" panose="020B0502020104020203" pitchFamily="34" charset="0"/>
              </a:rPr>
              <a:t>2018 and 2019 Comparison</a:t>
            </a:r>
          </a:p>
        </p:txBody>
      </p:sp>
      <p:graphicFrame>
        <p:nvGraphicFramePr>
          <p:cNvPr id="4" name="Content Placeholder 3">
            <a:extLst>
              <a:ext uri="{FF2B5EF4-FFF2-40B4-BE49-F238E27FC236}">
                <a16:creationId xmlns:a16="http://schemas.microsoft.com/office/drawing/2014/main" xmlns="" id="{8776C20F-062C-43F1-A801-E32B0FECD974}"/>
              </a:ext>
            </a:extLst>
          </p:cNvPr>
          <p:cNvGraphicFramePr>
            <a:graphicFrameLocks noGrp="1"/>
          </p:cNvGraphicFramePr>
          <p:nvPr>
            <p:ph idx="1"/>
            <p:extLst>
              <p:ext uri="{D42A27DB-BD31-4B8C-83A1-F6EECF244321}">
                <p14:modId xmlns:p14="http://schemas.microsoft.com/office/powerpoint/2010/main" val="3089366455"/>
              </p:ext>
            </p:extLst>
          </p:nvPr>
        </p:nvGraphicFramePr>
        <p:xfrm>
          <a:off x="2579370" y="1811382"/>
          <a:ext cx="6277246" cy="2917370"/>
        </p:xfrm>
        <a:graphic>
          <a:graphicData uri="http://schemas.openxmlformats.org/drawingml/2006/table">
            <a:tbl>
              <a:tblPr>
                <a:tableStyleId>{5C22544A-7EE6-4342-B048-85BDC9FD1C3A}</a:tableStyleId>
              </a:tblPr>
              <a:tblGrid>
                <a:gridCol w="4526824">
                  <a:extLst>
                    <a:ext uri="{9D8B030D-6E8A-4147-A177-3AD203B41FA5}">
                      <a16:colId xmlns:a16="http://schemas.microsoft.com/office/drawing/2014/main" xmlns="" val="1801170591"/>
                    </a:ext>
                  </a:extLst>
                </a:gridCol>
                <a:gridCol w="783772">
                  <a:extLst>
                    <a:ext uri="{9D8B030D-6E8A-4147-A177-3AD203B41FA5}">
                      <a16:colId xmlns:a16="http://schemas.microsoft.com/office/drawing/2014/main" xmlns="" val="148419553"/>
                    </a:ext>
                  </a:extLst>
                </a:gridCol>
                <a:gridCol w="966650">
                  <a:extLst>
                    <a:ext uri="{9D8B030D-6E8A-4147-A177-3AD203B41FA5}">
                      <a16:colId xmlns:a16="http://schemas.microsoft.com/office/drawing/2014/main" xmlns="" val="1812744416"/>
                    </a:ext>
                  </a:extLst>
                </a:gridCol>
              </a:tblGrid>
              <a:tr h="291737">
                <a:tc>
                  <a:txBody>
                    <a:bodyPr/>
                    <a:lstStyle/>
                    <a:p>
                      <a:pPr algn="ctr" fontAlgn="b"/>
                      <a:r>
                        <a:rPr lang="en-US" sz="1800" u="none" strike="noStrike" dirty="0">
                          <a:solidFill>
                            <a:schemeClr val="bg1"/>
                          </a:solidFill>
                          <a:effectLst/>
                          <a:latin typeface="Gill Sans MT" panose="020B0502020104020203" pitchFamily="34" charset="0"/>
                        </a:rPr>
                        <a:t> </a:t>
                      </a:r>
                      <a:endParaRPr lang="en-US" sz="1800" b="0" i="0" u="none" strike="noStrike" dirty="0">
                        <a:solidFill>
                          <a:schemeClr val="bg1"/>
                        </a:solidFill>
                        <a:effectLst/>
                        <a:latin typeface="Gill Sans MT" panose="020B0502020104020203"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6C0"/>
                    </a:solidFill>
                  </a:tcPr>
                </a:tc>
                <a:tc>
                  <a:txBody>
                    <a:bodyPr/>
                    <a:lstStyle/>
                    <a:p>
                      <a:pPr algn="ctr" fontAlgn="b"/>
                      <a:r>
                        <a:rPr lang="en-US" sz="1800" u="none" strike="noStrike" dirty="0">
                          <a:solidFill>
                            <a:schemeClr val="bg1"/>
                          </a:solidFill>
                          <a:effectLst/>
                          <a:latin typeface="Gill Sans MT" panose="020B0502020104020203" pitchFamily="34" charset="0"/>
                        </a:rPr>
                        <a:t>2018</a:t>
                      </a:r>
                      <a:endParaRPr lang="en-US" sz="1800" b="0" i="0" u="none" strike="noStrike" dirty="0">
                        <a:solidFill>
                          <a:schemeClr val="bg1"/>
                        </a:solidFill>
                        <a:effectLst/>
                        <a:latin typeface="Gill Sans MT" panose="020B0502020104020203"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6C0"/>
                    </a:solidFill>
                  </a:tcPr>
                </a:tc>
                <a:tc>
                  <a:txBody>
                    <a:bodyPr/>
                    <a:lstStyle/>
                    <a:p>
                      <a:pPr algn="ctr" fontAlgn="b"/>
                      <a:r>
                        <a:rPr lang="en-US" sz="1800" u="none" strike="noStrike" dirty="0">
                          <a:solidFill>
                            <a:schemeClr val="bg1"/>
                          </a:solidFill>
                          <a:effectLst/>
                          <a:latin typeface="Gill Sans MT" panose="020B0502020104020203" pitchFamily="34" charset="0"/>
                        </a:rPr>
                        <a:t>2019</a:t>
                      </a:r>
                      <a:endParaRPr lang="en-US" sz="1800" b="0" i="0" u="none" strike="noStrike" dirty="0">
                        <a:solidFill>
                          <a:schemeClr val="bg1"/>
                        </a:solidFill>
                        <a:effectLst/>
                        <a:latin typeface="Gill Sans MT" panose="020B0502020104020203"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6C0"/>
                    </a:solidFill>
                  </a:tcPr>
                </a:tc>
                <a:extLst>
                  <a:ext uri="{0D108BD9-81ED-4DB2-BD59-A6C34878D82A}">
                    <a16:rowId xmlns:a16="http://schemas.microsoft.com/office/drawing/2014/main" xmlns="" val="2157678328"/>
                  </a:ext>
                </a:extLst>
              </a:tr>
              <a:tr h="291737">
                <a:tc>
                  <a:txBody>
                    <a:bodyPr/>
                    <a:lstStyle/>
                    <a:p>
                      <a:pPr marL="227013" indent="0" algn="l" fontAlgn="b"/>
                      <a:r>
                        <a:rPr lang="en-US" sz="1800" u="none" strike="noStrike" dirty="0">
                          <a:effectLst/>
                          <a:latin typeface="Gill Sans MT" panose="020B0502020104020203" pitchFamily="34" charset="0"/>
                        </a:rPr>
                        <a:t>Education- District, County or State level</a:t>
                      </a:r>
                      <a:endParaRPr lang="en-US" sz="1800" b="0" i="0" u="none" strike="noStrike" dirty="0">
                        <a:solidFill>
                          <a:srgbClr val="000000"/>
                        </a:solidFill>
                        <a:effectLst/>
                        <a:latin typeface="Gill Sans MT" panose="020B0502020104020203"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latin typeface="Gill Sans MT" panose="020B0502020104020203" pitchFamily="34" charset="0"/>
                        </a:rPr>
                        <a:t>19%</a:t>
                      </a:r>
                      <a:endParaRPr lang="en-US" sz="1800" b="0" i="0" u="none" strike="noStrike" dirty="0">
                        <a:solidFill>
                          <a:srgbClr val="000000"/>
                        </a:solidFill>
                        <a:effectLst/>
                        <a:latin typeface="Gill Sans MT" panose="020B0502020104020203"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a:effectLst/>
                          <a:latin typeface="Gill Sans MT" panose="020B0502020104020203" pitchFamily="34" charset="0"/>
                        </a:rPr>
                        <a:t>27%</a:t>
                      </a:r>
                      <a:endParaRPr lang="en-US" sz="1800" b="0" i="0" u="none" strike="noStrike">
                        <a:solidFill>
                          <a:srgbClr val="000000"/>
                        </a:solidFill>
                        <a:effectLst/>
                        <a:latin typeface="Gill Sans MT" panose="020B0502020104020203"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904138406"/>
                  </a:ext>
                </a:extLst>
              </a:tr>
              <a:tr h="291737">
                <a:tc>
                  <a:txBody>
                    <a:bodyPr/>
                    <a:lstStyle/>
                    <a:p>
                      <a:pPr marL="227013" indent="0" algn="l" fontAlgn="b"/>
                      <a:r>
                        <a:rPr lang="en-US" sz="1800" u="none" strike="noStrike" dirty="0">
                          <a:effectLst/>
                          <a:latin typeface="Gill Sans MT" panose="020B0502020104020203" pitchFamily="34" charset="0"/>
                        </a:rPr>
                        <a:t>Health and Wellness professionals</a:t>
                      </a:r>
                      <a:endParaRPr lang="en-US" sz="1800" b="0" i="0" u="none" strike="noStrike" dirty="0">
                        <a:solidFill>
                          <a:srgbClr val="000000"/>
                        </a:solidFill>
                        <a:effectLst/>
                        <a:latin typeface="Gill Sans MT" panose="020B0502020104020203"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latin typeface="Gill Sans MT" panose="020B0502020104020203" pitchFamily="34" charset="0"/>
                        </a:rPr>
                        <a:t>19%</a:t>
                      </a:r>
                      <a:endParaRPr lang="en-US" sz="1800" b="0" i="0" u="none" strike="noStrike" dirty="0">
                        <a:solidFill>
                          <a:srgbClr val="000000"/>
                        </a:solidFill>
                        <a:effectLst/>
                        <a:latin typeface="Gill Sans MT" panose="020B0502020104020203"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a:effectLst/>
                          <a:latin typeface="Gill Sans MT" panose="020B0502020104020203" pitchFamily="34" charset="0"/>
                        </a:rPr>
                        <a:t>22%</a:t>
                      </a:r>
                      <a:endParaRPr lang="en-US" sz="1800" b="0" i="0" u="none" strike="noStrike">
                        <a:solidFill>
                          <a:srgbClr val="000000"/>
                        </a:solidFill>
                        <a:effectLst/>
                        <a:latin typeface="Gill Sans MT" panose="020B0502020104020203"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066885848"/>
                  </a:ext>
                </a:extLst>
              </a:tr>
              <a:tr h="291737">
                <a:tc>
                  <a:txBody>
                    <a:bodyPr/>
                    <a:lstStyle/>
                    <a:p>
                      <a:pPr marL="227013" indent="0" algn="l" fontAlgn="b"/>
                      <a:r>
                        <a:rPr lang="en-US" sz="1800" u="none" strike="noStrike" dirty="0">
                          <a:effectLst/>
                          <a:latin typeface="Gill Sans MT" panose="020B0502020104020203" pitchFamily="34" charset="0"/>
                        </a:rPr>
                        <a:t>School food service</a:t>
                      </a:r>
                      <a:endParaRPr lang="en-US" sz="1800" b="0" i="0" u="none" strike="noStrike" dirty="0">
                        <a:solidFill>
                          <a:srgbClr val="000000"/>
                        </a:solidFill>
                        <a:effectLst/>
                        <a:latin typeface="Gill Sans MT" panose="020B0502020104020203"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latin typeface="Gill Sans MT" panose="020B0502020104020203" pitchFamily="34" charset="0"/>
                        </a:rPr>
                        <a:t>12%</a:t>
                      </a:r>
                      <a:endParaRPr lang="en-US" sz="1800" b="0" i="0" u="none" strike="noStrike" dirty="0">
                        <a:solidFill>
                          <a:srgbClr val="000000"/>
                        </a:solidFill>
                        <a:effectLst/>
                        <a:latin typeface="Gill Sans MT" panose="020B0502020104020203"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latin typeface="Gill Sans MT" panose="020B0502020104020203" pitchFamily="34" charset="0"/>
                        </a:rPr>
                        <a:t>20%</a:t>
                      </a:r>
                      <a:endParaRPr lang="en-US" sz="1800" b="0" i="0" u="none" strike="noStrike" dirty="0">
                        <a:solidFill>
                          <a:srgbClr val="000000"/>
                        </a:solidFill>
                        <a:effectLst/>
                        <a:latin typeface="Gill Sans MT" panose="020B0502020104020203"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198391271"/>
                  </a:ext>
                </a:extLst>
              </a:tr>
              <a:tr h="291737">
                <a:tc>
                  <a:txBody>
                    <a:bodyPr/>
                    <a:lstStyle/>
                    <a:p>
                      <a:pPr marL="227013" indent="0" algn="l" fontAlgn="b"/>
                      <a:r>
                        <a:rPr lang="en-US" sz="1800" u="none" strike="noStrike" dirty="0">
                          <a:effectLst/>
                          <a:latin typeface="Gill Sans MT" panose="020B0502020104020203" pitchFamily="34" charset="0"/>
                        </a:rPr>
                        <a:t>Dairy industry</a:t>
                      </a:r>
                      <a:endParaRPr lang="en-US" sz="1800" b="0" i="0" u="none" strike="noStrike" dirty="0">
                        <a:solidFill>
                          <a:srgbClr val="000000"/>
                        </a:solidFill>
                        <a:effectLst/>
                        <a:latin typeface="Gill Sans MT" panose="020B0502020104020203"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latin typeface="Gill Sans MT" panose="020B0502020104020203" pitchFamily="34" charset="0"/>
                        </a:rPr>
                        <a:t>9%</a:t>
                      </a:r>
                      <a:endParaRPr lang="en-US" sz="1800" b="0" i="0" u="none" strike="noStrike" dirty="0">
                        <a:solidFill>
                          <a:srgbClr val="000000"/>
                        </a:solidFill>
                        <a:effectLst/>
                        <a:latin typeface="Gill Sans MT" panose="020B0502020104020203"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latin typeface="Gill Sans MT" panose="020B0502020104020203" pitchFamily="34" charset="0"/>
                        </a:rPr>
                        <a:t>13%</a:t>
                      </a:r>
                      <a:endParaRPr lang="en-US" sz="1800" b="0" i="0" u="none" strike="noStrike" dirty="0">
                        <a:solidFill>
                          <a:srgbClr val="000000"/>
                        </a:solidFill>
                        <a:effectLst/>
                        <a:latin typeface="Gill Sans MT" panose="020B0502020104020203"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869617496"/>
                  </a:ext>
                </a:extLst>
              </a:tr>
              <a:tr h="291737">
                <a:tc>
                  <a:txBody>
                    <a:bodyPr/>
                    <a:lstStyle/>
                    <a:p>
                      <a:pPr marL="227013" indent="0" algn="l" fontAlgn="b"/>
                      <a:r>
                        <a:rPr lang="en-US" sz="1800" u="none" strike="noStrike" dirty="0">
                          <a:effectLst/>
                          <a:latin typeface="Gill Sans MT" panose="020B0502020104020203" pitchFamily="34" charset="0"/>
                        </a:rPr>
                        <a:t>Community-based organization</a:t>
                      </a:r>
                      <a:endParaRPr lang="en-US" sz="1800" b="0" i="0" u="none" strike="noStrike" dirty="0">
                        <a:solidFill>
                          <a:srgbClr val="000000"/>
                        </a:solidFill>
                        <a:effectLst/>
                        <a:latin typeface="Gill Sans MT" panose="020B0502020104020203"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latin typeface="Gill Sans MT" panose="020B0502020104020203" pitchFamily="34" charset="0"/>
                        </a:rPr>
                        <a:t>11%</a:t>
                      </a:r>
                      <a:endParaRPr lang="en-US" sz="1800" b="0" i="0" u="none" strike="noStrike" dirty="0">
                        <a:solidFill>
                          <a:srgbClr val="000000"/>
                        </a:solidFill>
                        <a:effectLst/>
                        <a:latin typeface="Gill Sans MT" panose="020B0502020104020203"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latin typeface="Gill Sans MT" panose="020B0502020104020203" pitchFamily="34" charset="0"/>
                        </a:rPr>
                        <a:t>7%</a:t>
                      </a:r>
                      <a:endParaRPr lang="en-US" sz="1800" b="0" i="0" u="none" strike="noStrike" dirty="0">
                        <a:solidFill>
                          <a:srgbClr val="000000"/>
                        </a:solidFill>
                        <a:effectLst/>
                        <a:latin typeface="Gill Sans MT" panose="020B0502020104020203"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670108731"/>
                  </a:ext>
                </a:extLst>
              </a:tr>
              <a:tr h="291737">
                <a:tc>
                  <a:txBody>
                    <a:bodyPr/>
                    <a:lstStyle/>
                    <a:p>
                      <a:pPr marL="227013" indent="0" algn="l" fontAlgn="b"/>
                      <a:r>
                        <a:rPr lang="en-US" sz="1800" u="none" strike="noStrike" dirty="0">
                          <a:effectLst/>
                          <a:latin typeface="Gill Sans MT" panose="020B0502020104020203" pitchFamily="34" charset="0"/>
                        </a:rPr>
                        <a:t>Education- Teacher</a:t>
                      </a:r>
                      <a:endParaRPr lang="en-US" sz="1800" b="0" i="0" u="none" strike="noStrike" dirty="0">
                        <a:solidFill>
                          <a:srgbClr val="000000"/>
                        </a:solidFill>
                        <a:effectLst/>
                        <a:latin typeface="Gill Sans MT" panose="020B0502020104020203"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latin typeface="Gill Sans MT" panose="020B0502020104020203" pitchFamily="34" charset="0"/>
                        </a:rPr>
                        <a:t>9%</a:t>
                      </a:r>
                      <a:endParaRPr lang="en-US" sz="1800" b="0" i="0" u="none" strike="noStrike" dirty="0">
                        <a:solidFill>
                          <a:srgbClr val="000000"/>
                        </a:solidFill>
                        <a:effectLst/>
                        <a:latin typeface="Gill Sans MT" panose="020B0502020104020203"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latin typeface="Gill Sans MT" panose="020B0502020104020203" pitchFamily="34" charset="0"/>
                        </a:rPr>
                        <a:t>6%</a:t>
                      </a:r>
                      <a:endParaRPr lang="en-US" sz="1800" b="0" i="0" u="none" strike="noStrike" dirty="0">
                        <a:solidFill>
                          <a:srgbClr val="000000"/>
                        </a:solidFill>
                        <a:effectLst/>
                        <a:latin typeface="Gill Sans MT" panose="020B0502020104020203"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556531415"/>
                  </a:ext>
                </a:extLst>
              </a:tr>
              <a:tr h="291737">
                <a:tc>
                  <a:txBody>
                    <a:bodyPr/>
                    <a:lstStyle/>
                    <a:p>
                      <a:pPr marL="227013" indent="0" algn="l" fontAlgn="b"/>
                      <a:r>
                        <a:rPr lang="en-US" sz="1800" u="none" strike="noStrike" dirty="0">
                          <a:effectLst/>
                          <a:latin typeface="Gill Sans MT" panose="020B0502020104020203" pitchFamily="34" charset="0"/>
                        </a:rPr>
                        <a:t>Food access</a:t>
                      </a:r>
                      <a:endParaRPr lang="en-US" sz="1800" b="0" i="0" u="none" strike="noStrike" dirty="0">
                        <a:solidFill>
                          <a:srgbClr val="000000"/>
                        </a:solidFill>
                        <a:effectLst/>
                        <a:latin typeface="Gill Sans MT" panose="020B0502020104020203"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latin typeface="Gill Sans MT" panose="020B0502020104020203" pitchFamily="34" charset="0"/>
                        </a:rPr>
                        <a:t>4%</a:t>
                      </a:r>
                      <a:endParaRPr lang="en-US" sz="1800" b="0" i="0" u="none" strike="noStrike" dirty="0">
                        <a:solidFill>
                          <a:srgbClr val="000000"/>
                        </a:solidFill>
                        <a:effectLst/>
                        <a:latin typeface="Gill Sans MT" panose="020B0502020104020203"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latin typeface="Gill Sans MT" panose="020B0502020104020203" pitchFamily="34" charset="0"/>
                        </a:rPr>
                        <a:t>3%</a:t>
                      </a:r>
                      <a:endParaRPr lang="en-US" sz="1800" b="0" i="0" u="none" strike="noStrike" dirty="0">
                        <a:solidFill>
                          <a:srgbClr val="000000"/>
                        </a:solidFill>
                        <a:effectLst/>
                        <a:latin typeface="Gill Sans MT" panose="020B0502020104020203"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995496137"/>
                  </a:ext>
                </a:extLst>
              </a:tr>
              <a:tr h="291737">
                <a:tc>
                  <a:txBody>
                    <a:bodyPr/>
                    <a:lstStyle/>
                    <a:p>
                      <a:pPr marL="227013" indent="0" algn="l" fontAlgn="b"/>
                      <a:r>
                        <a:rPr lang="en-US" sz="1800" u="none" strike="noStrike" dirty="0">
                          <a:effectLst/>
                          <a:latin typeface="Gill Sans MT" panose="020B0502020104020203" pitchFamily="34" charset="0"/>
                        </a:rPr>
                        <a:t>Ag/Commodity board</a:t>
                      </a:r>
                      <a:endParaRPr lang="en-US" sz="1800" b="0" i="0" u="none" strike="noStrike" dirty="0">
                        <a:solidFill>
                          <a:srgbClr val="000000"/>
                        </a:solidFill>
                        <a:effectLst/>
                        <a:latin typeface="Gill Sans MT" panose="020B0502020104020203"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latin typeface="Gill Sans MT" panose="020B0502020104020203" pitchFamily="34" charset="0"/>
                        </a:rPr>
                        <a:t>3%</a:t>
                      </a:r>
                      <a:endParaRPr lang="en-US" sz="1800" b="0" i="0" u="none" strike="noStrike" dirty="0">
                        <a:solidFill>
                          <a:srgbClr val="000000"/>
                        </a:solidFill>
                        <a:effectLst/>
                        <a:latin typeface="Gill Sans MT" panose="020B0502020104020203"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latin typeface="Gill Sans MT" panose="020B0502020104020203" pitchFamily="34" charset="0"/>
                        </a:rPr>
                        <a:t>2%</a:t>
                      </a:r>
                      <a:endParaRPr lang="en-US" sz="1800" b="0" i="0" u="none" strike="noStrike" dirty="0">
                        <a:solidFill>
                          <a:srgbClr val="000000"/>
                        </a:solidFill>
                        <a:effectLst/>
                        <a:latin typeface="Gill Sans MT" panose="020B0502020104020203"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1345294"/>
                  </a:ext>
                </a:extLst>
              </a:tr>
              <a:tr h="291737">
                <a:tc>
                  <a:txBody>
                    <a:bodyPr/>
                    <a:lstStyle/>
                    <a:p>
                      <a:pPr marL="227013" indent="0" algn="l" fontAlgn="b"/>
                      <a:r>
                        <a:rPr lang="en-US" sz="1800" u="none" strike="noStrike" dirty="0">
                          <a:effectLst/>
                          <a:latin typeface="Gill Sans MT" panose="020B0502020104020203" pitchFamily="34" charset="0"/>
                        </a:rPr>
                        <a:t>Partners</a:t>
                      </a:r>
                      <a:endParaRPr lang="en-US" sz="1800" b="0" i="0" u="none" strike="noStrike" dirty="0">
                        <a:solidFill>
                          <a:srgbClr val="000000"/>
                        </a:solidFill>
                        <a:effectLst/>
                        <a:latin typeface="Gill Sans MT" panose="020B0502020104020203"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a:effectLst/>
                          <a:latin typeface="Gill Sans MT" panose="020B0502020104020203" pitchFamily="34" charset="0"/>
                        </a:rPr>
                        <a:t>13%</a:t>
                      </a:r>
                      <a:endParaRPr lang="en-US" sz="1800" b="0" i="0" u="none" strike="noStrike">
                        <a:solidFill>
                          <a:srgbClr val="000000"/>
                        </a:solidFill>
                        <a:effectLst/>
                        <a:latin typeface="Gill Sans MT" panose="020B0502020104020203"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latin typeface="Gill Sans MT" panose="020B0502020104020203" pitchFamily="34" charset="0"/>
                        </a:rPr>
                        <a:t>*</a:t>
                      </a:r>
                      <a:endParaRPr lang="en-US" sz="1800" b="0" i="0" u="none" strike="noStrike" dirty="0">
                        <a:solidFill>
                          <a:srgbClr val="000000"/>
                        </a:solidFill>
                        <a:effectLst/>
                        <a:latin typeface="Gill Sans MT" panose="020B0502020104020203" pitchFamily="34" charset="0"/>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517160743"/>
                  </a:ext>
                </a:extLst>
              </a:tr>
            </a:tbl>
          </a:graphicData>
        </a:graphic>
      </p:graphicFrame>
      <p:sp>
        <p:nvSpPr>
          <p:cNvPr id="5" name="TextBox 4">
            <a:extLst>
              <a:ext uri="{FF2B5EF4-FFF2-40B4-BE49-F238E27FC236}">
                <a16:creationId xmlns:a16="http://schemas.microsoft.com/office/drawing/2014/main" xmlns="" id="{4BDA4FA3-221E-4963-901E-B143511D7CA8}"/>
              </a:ext>
            </a:extLst>
          </p:cNvPr>
          <p:cNvSpPr txBox="1"/>
          <p:nvPr/>
        </p:nvSpPr>
        <p:spPr>
          <a:xfrm>
            <a:off x="461554" y="6392092"/>
            <a:ext cx="4702628" cy="369332"/>
          </a:xfrm>
          <a:prstGeom prst="rect">
            <a:avLst/>
          </a:prstGeom>
          <a:noFill/>
        </p:spPr>
        <p:txBody>
          <a:bodyPr wrap="square" rtlCol="0">
            <a:spAutoFit/>
          </a:bodyPr>
          <a:lstStyle/>
          <a:p>
            <a:r>
              <a:rPr lang="en-US" dirty="0"/>
              <a:t>* response option not offered in 2019</a:t>
            </a:r>
          </a:p>
        </p:txBody>
      </p:sp>
    </p:spTree>
    <p:extLst>
      <p:ext uri="{BB962C8B-B14F-4D97-AF65-F5344CB8AC3E}">
        <p14:creationId xmlns:p14="http://schemas.microsoft.com/office/powerpoint/2010/main" val="5131506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18F4E8-9EED-4816-BEF0-17A2DD9CA491}"/>
              </a:ext>
            </a:extLst>
          </p:cNvPr>
          <p:cNvSpPr>
            <a:spLocks noGrp="1"/>
          </p:cNvSpPr>
          <p:nvPr>
            <p:ph type="title"/>
          </p:nvPr>
        </p:nvSpPr>
        <p:spPr>
          <a:xfrm>
            <a:off x="621438" y="173809"/>
            <a:ext cx="11335431" cy="1325563"/>
          </a:xfrm>
        </p:spPr>
        <p:txBody>
          <a:bodyPr>
            <a:normAutofit fontScale="90000"/>
          </a:bodyPr>
          <a:lstStyle/>
          <a:p>
            <a:r>
              <a:rPr lang="en-US" sz="3600" dirty="0">
                <a:latin typeface="Gill Sans MT" panose="020B0502020104020203" pitchFamily="34" charset="0"/>
              </a:rPr>
              <a:t>In the past one year </a:t>
            </a:r>
            <a:r>
              <a:rPr lang="en-US" sz="3600" u="sng" dirty="0">
                <a:latin typeface="Gill Sans MT" panose="020B0502020104020203" pitchFamily="34" charset="0"/>
              </a:rPr>
              <a:t>has</a:t>
            </a:r>
            <a:r>
              <a:rPr lang="en-US" sz="3600" dirty="0">
                <a:latin typeface="Gill Sans MT" panose="020B0502020104020203" pitchFamily="34" charset="0"/>
              </a:rPr>
              <a:t>... with / from Dairy Council of California... </a:t>
            </a:r>
            <a:r>
              <a:rPr lang="en-US" sz="4000" dirty="0">
                <a:latin typeface="Gill Sans MT" panose="020B0502020104020203" pitchFamily="34" charset="0"/>
              </a:rPr>
              <a:t/>
            </a:r>
            <a:br>
              <a:rPr lang="en-US" sz="4000" dirty="0">
                <a:latin typeface="Gill Sans MT" panose="020B0502020104020203" pitchFamily="34" charset="0"/>
              </a:rPr>
            </a:br>
            <a:r>
              <a:rPr lang="en-US" sz="3200" dirty="0">
                <a:latin typeface="Gill Sans MT" panose="020B0502020104020203" pitchFamily="34" charset="0"/>
              </a:rPr>
              <a:t>Comparison between 2018 and 2019 Surveys</a:t>
            </a:r>
            <a:endParaRPr lang="en-US" sz="3600" dirty="0"/>
          </a:p>
        </p:txBody>
      </p:sp>
      <p:graphicFrame>
        <p:nvGraphicFramePr>
          <p:cNvPr id="7" name="Content Placeholder 6">
            <a:extLst>
              <a:ext uri="{FF2B5EF4-FFF2-40B4-BE49-F238E27FC236}">
                <a16:creationId xmlns:a16="http://schemas.microsoft.com/office/drawing/2014/main" xmlns="" id="{AA4CEBA2-BE65-41C2-AB62-3613FE1EE4FA}"/>
              </a:ext>
            </a:extLst>
          </p:cNvPr>
          <p:cNvGraphicFramePr>
            <a:graphicFrameLocks noGrp="1"/>
          </p:cNvGraphicFramePr>
          <p:nvPr>
            <p:ph idx="1"/>
            <p:extLst>
              <p:ext uri="{D42A27DB-BD31-4B8C-83A1-F6EECF244321}">
                <p14:modId xmlns:p14="http://schemas.microsoft.com/office/powerpoint/2010/main" val="4077587905"/>
              </p:ext>
            </p:extLst>
          </p:nvPr>
        </p:nvGraphicFramePr>
        <p:xfrm>
          <a:off x="263434" y="1790791"/>
          <a:ext cx="11191875" cy="462742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91197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06174F-67ED-4CB8-930B-642582954383}"/>
              </a:ext>
            </a:extLst>
          </p:cNvPr>
          <p:cNvSpPr>
            <a:spLocks noGrp="1"/>
          </p:cNvSpPr>
          <p:nvPr>
            <p:ph type="title"/>
          </p:nvPr>
        </p:nvSpPr>
        <p:spPr>
          <a:xfrm>
            <a:off x="542109" y="0"/>
            <a:ext cx="10515600" cy="1325563"/>
          </a:xfrm>
        </p:spPr>
        <p:txBody>
          <a:bodyPr/>
          <a:lstStyle/>
          <a:p>
            <a:r>
              <a:rPr lang="en-US" b="1" dirty="0">
                <a:solidFill>
                  <a:srgbClr val="0076C0"/>
                </a:solidFill>
                <a:latin typeface="Gill Sans MT" panose="020B0502020104020203" pitchFamily="34" charset="0"/>
                <a:cs typeface="Arial Bold" charset="0"/>
              </a:rPr>
              <a:t>Attitudinal Evaluation</a:t>
            </a:r>
            <a:endParaRPr lang="en-US" dirty="0">
              <a:solidFill>
                <a:srgbClr val="0076C0"/>
              </a:solidFill>
              <a:latin typeface="Gill Sans MT" panose="020B0502020104020203" pitchFamily="34" charset="0"/>
            </a:endParaRPr>
          </a:p>
        </p:txBody>
      </p:sp>
      <p:graphicFrame>
        <p:nvGraphicFramePr>
          <p:cNvPr id="5" name="Content Placeholder 4">
            <a:extLst>
              <a:ext uri="{FF2B5EF4-FFF2-40B4-BE49-F238E27FC236}">
                <a16:creationId xmlns:a16="http://schemas.microsoft.com/office/drawing/2014/main" xmlns="" id="{A772F941-A782-47C6-AEDE-9091F1A2D582}"/>
              </a:ext>
            </a:extLst>
          </p:cNvPr>
          <p:cNvGraphicFramePr>
            <a:graphicFrameLocks noGrp="1"/>
          </p:cNvGraphicFramePr>
          <p:nvPr>
            <p:ph idx="1"/>
            <p:extLst>
              <p:ext uri="{D42A27DB-BD31-4B8C-83A1-F6EECF244321}">
                <p14:modId xmlns:p14="http://schemas.microsoft.com/office/powerpoint/2010/main" val="2956671865"/>
              </p:ext>
            </p:extLst>
          </p:nvPr>
        </p:nvGraphicFramePr>
        <p:xfrm>
          <a:off x="609599" y="1956911"/>
          <a:ext cx="10972801" cy="3824376"/>
        </p:xfrm>
        <a:graphic>
          <a:graphicData uri="http://schemas.openxmlformats.org/drawingml/2006/table">
            <a:tbl>
              <a:tblPr/>
              <a:tblGrid>
                <a:gridCol w="8150349">
                  <a:extLst>
                    <a:ext uri="{9D8B030D-6E8A-4147-A177-3AD203B41FA5}">
                      <a16:colId xmlns:a16="http://schemas.microsoft.com/office/drawing/2014/main" xmlns="" val="1784609483"/>
                    </a:ext>
                  </a:extLst>
                </a:gridCol>
                <a:gridCol w="682111">
                  <a:extLst>
                    <a:ext uri="{9D8B030D-6E8A-4147-A177-3AD203B41FA5}">
                      <a16:colId xmlns:a16="http://schemas.microsoft.com/office/drawing/2014/main" xmlns="" val="4135417549"/>
                    </a:ext>
                  </a:extLst>
                </a:gridCol>
                <a:gridCol w="581364">
                  <a:extLst>
                    <a:ext uri="{9D8B030D-6E8A-4147-A177-3AD203B41FA5}">
                      <a16:colId xmlns:a16="http://schemas.microsoft.com/office/drawing/2014/main" xmlns="" val="2846589697"/>
                    </a:ext>
                  </a:extLst>
                </a:gridCol>
                <a:gridCol w="753791">
                  <a:extLst>
                    <a:ext uri="{9D8B030D-6E8A-4147-A177-3AD203B41FA5}">
                      <a16:colId xmlns:a16="http://schemas.microsoft.com/office/drawing/2014/main" xmlns="" val="714786780"/>
                    </a:ext>
                  </a:extLst>
                </a:gridCol>
                <a:gridCol w="805186">
                  <a:extLst>
                    <a:ext uri="{9D8B030D-6E8A-4147-A177-3AD203B41FA5}">
                      <a16:colId xmlns:a16="http://schemas.microsoft.com/office/drawing/2014/main" xmlns="" val="2256975688"/>
                    </a:ext>
                  </a:extLst>
                </a:gridCol>
              </a:tblGrid>
              <a:tr h="608736">
                <a:tc>
                  <a:txBody>
                    <a:bodyPr/>
                    <a:lstStyle/>
                    <a:p>
                      <a:pPr marL="112713" indent="0" algn="l" fontAlgn="b"/>
                      <a:r>
                        <a:rPr lang="en-US" sz="1400" b="1" dirty="0">
                          <a:solidFill>
                            <a:schemeClr val="bg1"/>
                          </a:solidFill>
                          <a:latin typeface="Gill Sans MT" panose="020B0502020104020203" pitchFamily="34" charset="0"/>
                          <a:cs typeface="Arial Bold" charset="0"/>
                        </a:rPr>
                        <a:t>5-point scale, where </a:t>
                      </a:r>
                      <a:r>
                        <a:rPr lang="de-DE" sz="1400" b="1" dirty="0">
                          <a:solidFill>
                            <a:schemeClr val="bg1"/>
                          </a:solidFill>
                          <a:latin typeface="Gill Sans MT" panose="020B0502020104020203" pitchFamily="34" charset="0"/>
                          <a:cs typeface="Arial Bold" charset="0"/>
                        </a:rPr>
                        <a:t>“</a:t>
                      </a:r>
                      <a:r>
                        <a:rPr lang="en-US" sz="1400" b="1" dirty="0">
                          <a:solidFill>
                            <a:schemeClr val="bg1"/>
                          </a:solidFill>
                          <a:latin typeface="Gill Sans MT" panose="020B0502020104020203" pitchFamily="34" charset="0"/>
                          <a:cs typeface="Arial Bold" charset="0"/>
                        </a:rPr>
                        <a:t>5” is agree strongly, </a:t>
                      </a:r>
                      <a:r>
                        <a:rPr lang="de-DE" sz="1400" b="1" dirty="0">
                          <a:solidFill>
                            <a:schemeClr val="bg1"/>
                          </a:solidFill>
                          <a:latin typeface="Gill Sans MT" panose="020B0502020104020203" pitchFamily="34" charset="0"/>
                          <a:cs typeface="Arial Bold" charset="0"/>
                        </a:rPr>
                        <a:t>“</a:t>
                      </a:r>
                      <a:r>
                        <a:rPr lang="en-US" sz="1400" b="1" dirty="0">
                          <a:solidFill>
                            <a:schemeClr val="bg1"/>
                          </a:solidFill>
                          <a:latin typeface="Gill Sans MT" panose="020B0502020104020203" pitchFamily="34" charset="0"/>
                          <a:cs typeface="Arial Bold" charset="0"/>
                        </a:rPr>
                        <a:t>3” is neutral, and </a:t>
                      </a:r>
                      <a:r>
                        <a:rPr lang="de-DE" sz="1400" b="1" dirty="0">
                          <a:solidFill>
                            <a:schemeClr val="bg1"/>
                          </a:solidFill>
                          <a:latin typeface="Gill Sans MT" panose="020B0502020104020203" pitchFamily="34" charset="0"/>
                          <a:cs typeface="Arial Bold" charset="0"/>
                        </a:rPr>
                        <a:t>“</a:t>
                      </a:r>
                      <a:r>
                        <a:rPr lang="en-US" sz="1400" b="1" dirty="0">
                          <a:solidFill>
                            <a:schemeClr val="bg1"/>
                          </a:solidFill>
                          <a:latin typeface="Gill Sans MT" panose="020B0502020104020203" pitchFamily="34" charset="0"/>
                          <a:cs typeface="Arial Bold" charset="0"/>
                        </a:rPr>
                        <a:t>1” is do not at all agree</a:t>
                      </a:r>
                      <a:r>
                        <a:rPr lang="en-US" sz="1400" b="1" i="0" u="none" strike="noStrike" dirty="0">
                          <a:solidFill>
                            <a:schemeClr val="bg1"/>
                          </a:solidFill>
                          <a:effectLst/>
                          <a:latin typeface="Gill Sans MT" panose="020B0502020104020203"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65000"/>
                      </a:schemeClr>
                    </a:solidFill>
                  </a:tcPr>
                </a:tc>
                <a:tc>
                  <a:txBody>
                    <a:bodyPr/>
                    <a:lstStyle/>
                    <a:p>
                      <a:pPr algn="ctr" rtl="0" fontAlgn="ctr"/>
                      <a:r>
                        <a:rPr lang="en-US" sz="1600" b="1" i="0" u="none" strike="noStrike" dirty="0">
                          <a:solidFill>
                            <a:srgbClr val="FFFFFF"/>
                          </a:solidFill>
                          <a:effectLst/>
                          <a:latin typeface="Gill Sans MT" panose="020B0502020104020203" pitchFamily="34" charset="0"/>
                        </a:rPr>
                        <a:t>2018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24F"/>
                    </a:solidFill>
                  </a:tcPr>
                </a:tc>
                <a:tc>
                  <a:txBody>
                    <a:bodyPr/>
                    <a:lstStyle/>
                    <a:p>
                      <a:pPr algn="ctr" rtl="0" fontAlgn="ctr"/>
                      <a:r>
                        <a:rPr lang="en-US" sz="1600" b="1" i="0" u="none" strike="noStrike" dirty="0">
                          <a:solidFill>
                            <a:srgbClr val="FFFFFF"/>
                          </a:solidFill>
                          <a:effectLst/>
                          <a:latin typeface="Gill Sans MT" panose="020B0502020104020203" pitchFamily="34" charset="0"/>
                        </a:rPr>
                        <a:t>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6C0"/>
                    </a:solidFill>
                  </a:tcPr>
                </a:tc>
                <a:tc>
                  <a:txBody>
                    <a:bodyPr/>
                    <a:lstStyle/>
                    <a:p>
                      <a:pPr algn="ctr" rtl="0" fontAlgn="ctr"/>
                      <a:r>
                        <a:rPr lang="en-US" sz="1600" b="1" i="0" u="none" strike="noStrike" dirty="0">
                          <a:solidFill>
                            <a:srgbClr val="FFFFFF"/>
                          </a:solidFill>
                          <a:effectLst/>
                          <a:latin typeface="Gill Sans MT" panose="020B0502020104020203" pitchFamily="34" charset="0"/>
                        </a:rPr>
                        <a:t>Change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65000"/>
                      </a:schemeClr>
                    </a:solidFill>
                  </a:tcPr>
                </a:tc>
                <a:tc>
                  <a:txBody>
                    <a:bodyPr/>
                    <a:lstStyle/>
                    <a:p>
                      <a:pPr algn="ctr" rtl="0" fontAlgn="ctr"/>
                      <a:r>
                        <a:rPr lang="en-US" sz="1600" b="1" i="0" u="none" strike="noStrike" dirty="0">
                          <a:solidFill>
                            <a:srgbClr val="FFFFFF"/>
                          </a:solidFill>
                          <a:effectLst/>
                          <a:latin typeface="Gill Sans MT" panose="020B0502020104020203" pitchFamily="34" charset="0"/>
                        </a:rPr>
                        <a:t>Change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xmlns="" val="3223365463"/>
                  </a:ext>
                </a:extLst>
              </a:tr>
              <a:tr h="876300">
                <a:tc>
                  <a:txBody>
                    <a:bodyPr/>
                    <a:lstStyle/>
                    <a:p>
                      <a:pPr marL="60325" indent="0" algn="l" fontAlgn="ctr"/>
                      <a:r>
                        <a:rPr lang="en-US" sz="1600" b="0" i="0" u="none" strike="noStrike" dirty="0">
                          <a:solidFill>
                            <a:srgbClr val="000000"/>
                          </a:solidFill>
                          <a:effectLst/>
                          <a:latin typeface="Gill Sans MT" panose="020B0502020104020203" pitchFamily="34" charset="0"/>
                        </a:rPr>
                        <a:t>In the last year, I've seen evidence that Dairy Council of California is taking a leadership role in bringing organizations, groups, and individuals together to work on the cause of elevating the health of California children and families through the lifelong pursuit of healthy eating habit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Gill Sans MT" panose="020B0502020104020203" pitchFamily="34" charset="0"/>
                        </a:rPr>
                        <a:t>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Gill Sans MT" panose="020B0502020104020203" pitchFamily="34" charset="0"/>
                        </a:rPr>
                        <a:t>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Gill Sans MT" panose="020B0502020104020203" pitchFamily="34" charset="0"/>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Gill Sans MT" panose="020B0502020104020203" pitchFamily="34" charset="0"/>
                        </a:rPr>
                        <a:t>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63376564"/>
                  </a:ext>
                </a:extLst>
              </a:tr>
              <a:tr h="876300">
                <a:tc>
                  <a:txBody>
                    <a:bodyPr/>
                    <a:lstStyle/>
                    <a:p>
                      <a:pPr marL="60325" indent="0" algn="l" fontAlgn="ctr"/>
                      <a:r>
                        <a:rPr lang="en-US" sz="1600" b="0" i="0" u="none" strike="noStrike" dirty="0">
                          <a:solidFill>
                            <a:srgbClr val="000000"/>
                          </a:solidFill>
                          <a:effectLst/>
                          <a:latin typeface="Gill Sans MT" panose="020B0502020104020203" pitchFamily="34" charset="0"/>
                        </a:rPr>
                        <a:t>Is leading collective action (which is many working together on different projects with one end result)  including three primary areas: nutrition education, empowering community stakeholders and access to nutritious foods to achieve the cause of the lifelong pursuit of healthy eating habits for California children and families.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Gill Sans MT" panose="020B0502020104020203" pitchFamily="34" charset="0"/>
                        </a:rPr>
                        <a:t>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Gill Sans MT" panose="020B0502020104020203" pitchFamily="34" charset="0"/>
                        </a:rPr>
                        <a:t>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Gill Sans MT" panose="020B0502020104020203" pitchFamily="34" charset="0"/>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Gill Sans MT" panose="020B0502020104020203" pitchFamily="34" charset="0"/>
                        </a:rPr>
                        <a:t>58%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637698543"/>
                  </a:ext>
                </a:extLst>
              </a:tr>
              <a:tr h="876300">
                <a:tc>
                  <a:txBody>
                    <a:bodyPr/>
                    <a:lstStyle/>
                    <a:p>
                      <a:pPr marL="60325" indent="0" algn="l" fontAlgn="ctr"/>
                      <a:r>
                        <a:rPr lang="en-US" sz="1600" b="0" i="0" u="none" strike="noStrike" dirty="0">
                          <a:solidFill>
                            <a:srgbClr val="000000"/>
                          </a:solidFill>
                          <a:effectLst/>
                          <a:latin typeface="Gill Sans MT" panose="020B0502020104020203" pitchFamily="34" charset="0"/>
                        </a:rPr>
                        <a:t>Has moved from a role of primarily delivering nutrition education resources and solutions to being a leader in providing a science-based and balanced approach to the cause of elevating health through the life-long pursuit of healthy eating habits for California children and families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Gill Sans MT" panose="020B0502020104020203" pitchFamily="34" charset="0"/>
                        </a:rPr>
                        <a:t>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Gill Sans MT" panose="020B0502020104020203" pitchFamily="34" charset="0"/>
                        </a:rPr>
                        <a:t>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Gill Sans MT" panose="020B0502020104020203" pitchFamily="34" charset="0"/>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a:solidFill>
                            <a:srgbClr val="000000"/>
                          </a:solidFill>
                          <a:effectLst/>
                          <a:latin typeface="Gill Sans MT" panose="020B0502020104020203" pitchFamily="34" charset="0"/>
                        </a:rPr>
                        <a:t>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32997278"/>
                  </a:ext>
                </a:extLst>
              </a:tr>
              <a:tr h="438150">
                <a:tc>
                  <a:txBody>
                    <a:bodyPr/>
                    <a:lstStyle/>
                    <a:p>
                      <a:pPr marL="60325" indent="0" algn="l" fontAlgn="ctr"/>
                      <a:r>
                        <a:rPr lang="en-US" sz="1600" b="0" i="0" u="none" strike="noStrike" dirty="0">
                          <a:solidFill>
                            <a:srgbClr val="000000"/>
                          </a:solidFill>
                          <a:effectLst/>
                          <a:latin typeface="Gill Sans MT" panose="020B0502020104020203" pitchFamily="34" charset="0"/>
                        </a:rPr>
                        <a:t>Believes that collaboration is central to the cause of improving the health of California children and families through the lifelong pursuit of healthy eating habits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Gill Sans MT" panose="020B0502020104020203" pitchFamily="34" charset="0"/>
                        </a:rPr>
                        <a:t>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Gill Sans MT" panose="020B0502020104020203" pitchFamily="34" charset="0"/>
                        </a:rPr>
                        <a:t>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Gill Sans MT" panose="020B0502020104020203" pitchFamily="34" charset="0"/>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Gill Sans MT" panose="020B0502020104020203" pitchFamily="34" charset="0"/>
                        </a:rPr>
                        <a:t>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87092942"/>
                  </a:ext>
                </a:extLst>
              </a:tr>
            </a:tbl>
          </a:graphicData>
        </a:graphic>
      </p:graphicFrame>
    </p:spTree>
    <p:extLst>
      <p:ext uri="{BB962C8B-B14F-4D97-AF65-F5344CB8AC3E}">
        <p14:creationId xmlns:p14="http://schemas.microsoft.com/office/powerpoint/2010/main" val="13926856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55091F-2C31-4DA8-AA77-7C3E7EA6C8F8}"/>
              </a:ext>
            </a:extLst>
          </p:cNvPr>
          <p:cNvSpPr>
            <a:spLocks noGrp="1"/>
          </p:cNvSpPr>
          <p:nvPr>
            <p:ph type="title"/>
          </p:nvPr>
        </p:nvSpPr>
        <p:spPr>
          <a:xfrm>
            <a:off x="428897" y="0"/>
            <a:ext cx="10515600" cy="1325563"/>
          </a:xfrm>
        </p:spPr>
        <p:txBody>
          <a:bodyPr/>
          <a:lstStyle/>
          <a:p>
            <a:r>
              <a:rPr lang="en-US" b="1" dirty="0">
                <a:solidFill>
                  <a:srgbClr val="0076C0"/>
                </a:solidFill>
                <a:latin typeface="Gill Sans MT" panose="020B0502020104020203" pitchFamily="34" charset="0"/>
                <a:cs typeface="Arial Bold" charset="0"/>
              </a:rPr>
              <a:t>Attitudinal Evaluation (continued)</a:t>
            </a:r>
            <a:endParaRPr lang="en-US" dirty="0"/>
          </a:p>
        </p:txBody>
      </p:sp>
      <p:graphicFrame>
        <p:nvGraphicFramePr>
          <p:cNvPr id="4" name="Content Placeholder 3">
            <a:extLst>
              <a:ext uri="{FF2B5EF4-FFF2-40B4-BE49-F238E27FC236}">
                <a16:creationId xmlns:a16="http://schemas.microsoft.com/office/drawing/2014/main" xmlns="" id="{29B8D12C-7C24-444F-A14E-B4BFED424DBB}"/>
              </a:ext>
            </a:extLst>
          </p:cNvPr>
          <p:cNvGraphicFramePr>
            <a:graphicFrameLocks noGrp="1"/>
          </p:cNvGraphicFramePr>
          <p:nvPr>
            <p:ph idx="1"/>
            <p:extLst>
              <p:ext uri="{D42A27DB-BD31-4B8C-83A1-F6EECF244321}">
                <p14:modId xmlns:p14="http://schemas.microsoft.com/office/powerpoint/2010/main" val="3346868835"/>
              </p:ext>
            </p:extLst>
          </p:nvPr>
        </p:nvGraphicFramePr>
        <p:xfrm>
          <a:off x="609600" y="1945056"/>
          <a:ext cx="10972800" cy="3791800"/>
        </p:xfrm>
        <a:graphic>
          <a:graphicData uri="http://schemas.openxmlformats.org/drawingml/2006/table">
            <a:tbl>
              <a:tblPr/>
              <a:tblGrid>
                <a:gridCol w="7797731">
                  <a:extLst>
                    <a:ext uri="{9D8B030D-6E8A-4147-A177-3AD203B41FA5}">
                      <a16:colId xmlns:a16="http://schemas.microsoft.com/office/drawing/2014/main" xmlns="" val="2530440355"/>
                    </a:ext>
                  </a:extLst>
                </a:gridCol>
                <a:gridCol w="761649">
                  <a:extLst>
                    <a:ext uri="{9D8B030D-6E8A-4147-A177-3AD203B41FA5}">
                      <a16:colId xmlns:a16="http://schemas.microsoft.com/office/drawing/2014/main" xmlns="" val="1221700875"/>
                    </a:ext>
                  </a:extLst>
                </a:gridCol>
                <a:gridCol w="734120">
                  <a:extLst>
                    <a:ext uri="{9D8B030D-6E8A-4147-A177-3AD203B41FA5}">
                      <a16:colId xmlns:a16="http://schemas.microsoft.com/office/drawing/2014/main" xmlns="" val="2053252034"/>
                    </a:ext>
                  </a:extLst>
                </a:gridCol>
                <a:gridCol w="880944">
                  <a:extLst>
                    <a:ext uri="{9D8B030D-6E8A-4147-A177-3AD203B41FA5}">
                      <a16:colId xmlns:a16="http://schemas.microsoft.com/office/drawing/2014/main" xmlns="" val="1548531616"/>
                    </a:ext>
                  </a:extLst>
                </a:gridCol>
                <a:gridCol w="798356">
                  <a:extLst>
                    <a:ext uri="{9D8B030D-6E8A-4147-A177-3AD203B41FA5}">
                      <a16:colId xmlns:a16="http://schemas.microsoft.com/office/drawing/2014/main" xmlns="" val="368988242"/>
                    </a:ext>
                  </a:extLst>
                </a:gridCol>
              </a:tblGrid>
              <a:tr h="621880">
                <a:tc>
                  <a:txBody>
                    <a:bodyPr/>
                    <a:lstStyle/>
                    <a:p>
                      <a:pPr marL="112713" indent="0" algn="l" fontAlgn="b"/>
                      <a:r>
                        <a:rPr lang="en-US" sz="1400" b="1" dirty="0">
                          <a:solidFill>
                            <a:schemeClr val="bg1"/>
                          </a:solidFill>
                          <a:latin typeface="Gill Sans MT" panose="020B0502020104020203" pitchFamily="34" charset="0"/>
                          <a:cs typeface="Arial Bold" charset="0"/>
                        </a:rPr>
                        <a:t>5-point scale, where </a:t>
                      </a:r>
                      <a:r>
                        <a:rPr lang="de-DE" sz="1400" b="1" dirty="0">
                          <a:solidFill>
                            <a:schemeClr val="bg1"/>
                          </a:solidFill>
                          <a:latin typeface="Gill Sans MT" panose="020B0502020104020203" pitchFamily="34" charset="0"/>
                          <a:cs typeface="Arial Bold" charset="0"/>
                        </a:rPr>
                        <a:t>“</a:t>
                      </a:r>
                      <a:r>
                        <a:rPr lang="en-US" sz="1400" b="1" dirty="0">
                          <a:solidFill>
                            <a:schemeClr val="bg1"/>
                          </a:solidFill>
                          <a:latin typeface="Gill Sans MT" panose="020B0502020104020203" pitchFamily="34" charset="0"/>
                          <a:cs typeface="Arial Bold" charset="0"/>
                        </a:rPr>
                        <a:t>5” is agree strongly, </a:t>
                      </a:r>
                      <a:r>
                        <a:rPr lang="de-DE" sz="1400" b="1" dirty="0">
                          <a:solidFill>
                            <a:schemeClr val="bg1"/>
                          </a:solidFill>
                          <a:latin typeface="Gill Sans MT" panose="020B0502020104020203" pitchFamily="34" charset="0"/>
                          <a:cs typeface="Arial Bold" charset="0"/>
                        </a:rPr>
                        <a:t>“</a:t>
                      </a:r>
                      <a:r>
                        <a:rPr lang="en-US" sz="1400" b="1" dirty="0">
                          <a:solidFill>
                            <a:schemeClr val="bg1"/>
                          </a:solidFill>
                          <a:latin typeface="Gill Sans MT" panose="020B0502020104020203" pitchFamily="34" charset="0"/>
                          <a:cs typeface="Arial Bold" charset="0"/>
                        </a:rPr>
                        <a:t>3” is neutral, and </a:t>
                      </a:r>
                      <a:r>
                        <a:rPr lang="de-DE" sz="1400" b="1" dirty="0">
                          <a:solidFill>
                            <a:schemeClr val="bg1"/>
                          </a:solidFill>
                          <a:latin typeface="Gill Sans MT" panose="020B0502020104020203" pitchFamily="34" charset="0"/>
                          <a:cs typeface="Arial Bold" charset="0"/>
                        </a:rPr>
                        <a:t>“</a:t>
                      </a:r>
                      <a:r>
                        <a:rPr lang="en-US" sz="1400" b="1" dirty="0">
                          <a:solidFill>
                            <a:schemeClr val="bg1"/>
                          </a:solidFill>
                          <a:latin typeface="Gill Sans MT" panose="020B0502020104020203" pitchFamily="34" charset="0"/>
                          <a:cs typeface="Arial Bold" charset="0"/>
                        </a:rPr>
                        <a:t>1” is do not at all agree</a:t>
                      </a:r>
                      <a:endParaRPr lang="en-US" sz="1400" b="1" i="0" u="none" strike="noStrike" dirty="0">
                        <a:solidFill>
                          <a:schemeClr val="bg1"/>
                        </a:solidFill>
                        <a:effectLst/>
                        <a:latin typeface="Gill Sans MT" panose="020B0502020104020203"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65000"/>
                      </a:schemeClr>
                    </a:solidFill>
                  </a:tcPr>
                </a:tc>
                <a:tc>
                  <a:txBody>
                    <a:bodyPr/>
                    <a:lstStyle/>
                    <a:p>
                      <a:pPr marL="0" algn="ctr" defTabSz="914400" rtl="0" eaLnBrk="1" fontAlgn="b" latinLnBrk="0" hangingPunct="1"/>
                      <a:r>
                        <a:rPr lang="en-US" sz="1600" b="1" i="0" u="none" strike="noStrike" kern="1200" dirty="0">
                          <a:solidFill>
                            <a:schemeClr val="bg1"/>
                          </a:solidFill>
                          <a:effectLst/>
                          <a:latin typeface="Gill Sans MT" panose="020B0502020104020203" pitchFamily="34" charset="0"/>
                          <a:ea typeface="+mn-ea"/>
                          <a:cs typeface="+mn-cs"/>
                        </a:rPr>
                        <a:t>2018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24F"/>
                    </a:solidFill>
                  </a:tcPr>
                </a:tc>
                <a:tc>
                  <a:txBody>
                    <a:bodyPr/>
                    <a:lstStyle/>
                    <a:p>
                      <a:pPr marL="0" algn="ctr" defTabSz="914400" rtl="0" eaLnBrk="1" fontAlgn="b" latinLnBrk="0" hangingPunct="1"/>
                      <a:r>
                        <a:rPr lang="en-US" sz="1600" b="1" i="0" u="none" strike="noStrike" kern="1200" dirty="0">
                          <a:solidFill>
                            <a:schemeClr val="bg1"/>
                          </a:solidFill>
                          <a:effectLst/>
                          <a:latin typeface="Gill Sans MT" panose="020B0502020104020203" pitchFamily="34" charset="0"/>
                          <a:ea typeface="+mn-ea"/>
                          <a:cs typeface="+mn-cs"/>
                        </a:rPr>
                        <a:t>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6C0"/>
                    </a:solidFill>
                  </a:tcPr>
                </a:tc>
                <a:tc>
                  <a:txBody>
                    <a:bodyPr/>
                    <a:lstStyle/>
                    <a:p>
                      <a:pPr marL="0" algn="ctr" defTabSz="914400" rtl="0" eaLnBrk="1" fontAlgn="b" latinLnBrk="0" hangingPunct="1"/>
                      <a:r>
                        <a:rPr lang="en-US" sz="1600" b="1" i="0" u="none" strike="noStrike" kern="1200" dirty="0">
                          <a:solidFill>
                            <a:schemeClr val="bg1"/>
                          </a:solidFill>
                          <a:effectLst/>
                          <a:latin typeface="Gill Sans MT" panose="020B0502020104020203" pitchFamily="34" charset="0"/>
                          <a:ea typeface="+mn-ea"/>
                          <a:cs typeface="+mn-cs"/>
                        </a:rPr>
                        <a:t>Change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65000"/>
                      </a:schemeClr>
                    </a:solidFill>
                  </a:tcPr>
                </a:tc>
                <a:tc>
                  <a:txBody>
                    <a:bodyPr/>
                    <a:lstStyle/>
                    <a:p>
                      <a:pPr marL="0" algn="ctr" defTabSz="914400" rtl="0" eaLnBrk="1" fontAlgn="b" latinLnBrk="0" hangingPunct="1"/>
                      <a:r>
                        <a:rPr lang="en-US" sz="1600" b="1" i="0" u="none" strike="noStrike" kern="1200" dirty="0">
                          <a:solidFill>
                            <a:schemeClr val="bg1"/>
                          </a:solidFill>
                          <a:effectLst/>
                          <a:latin typeface="Gill Sans MT" panose="020B0502020104020203" pitchFamily="34" charset="0"/>
                          <a:ea typeface="+mn-ea"/>
                          <a:cs typeface="+mn-cs"/>
                        </a:rPr>
                        <a:t>Change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xmlns="" val="216197654"/>
                  </a:ext>
                </a:extLst>
              </a:tr>
              <a:tr h="294789">
                <a:tc>
                  <a:txBody>
                    <a:bodyPr/>
                    <a:lstStyle/>
                    <a:p>
                      <a:pPr marL="60325" indent="0" algn="l" defTabSz="914400" rtl="0" eaLnBrk="1" fontAlgn="b" latinLnBrk="0" hangingPunct="1"/>
                      <a:r>
                        <a:rPr lang="en-US" sz="1600" b="0" i="0" u="none" strike="noStrike" kern="1200" dirty="0">
                          <a:solidFill>
                            <a:srgbClr val="000000"/>
                          </a:solidFill>
                          <a:effectLst/>
                          <a:latin typeface="Gill Sans MT" panose="020B0502020104020203" pitchFamily="34" charset="0"/>
                          <a:ea typeface="+mn-ea"/>
                          <a:cs typeface="+mn-cs"/>
                        </a:rPr>
                        <a:t>Strives to be effective in its efforts to improve health through healthy eating habits for children and families in California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b" latinLnBrk="0" hangingPunct="1"/>
                      <a:r>
                        <a:rPr lang="en-US" sz="1600" b="1" i="0" u="none" strike="noStrike" kern="1200" dirty="0">
                          <a:solidFill>
                            <a:srgbClr val="000000"/>
                          </a:solidFill>
                          <a:effectLst/>
                          <a:latin typeface="Gill Sans MT" panose="020B0502020104020203" pitchFamily="34" charset="0"/>
                          <a:ea typeface="+mn-ea"/>
                          <a:cs typeface="+mn-cs"/>
                        </a:rPr>
                        <a:t>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b" latinLnBrk="0" hangingPunct="1"/>
                      <a:r>
                        <a:rPr lang="en-US" sz="1600" b="1" i="0" u="none" strike="noStrike" kern="1200" dirty="0">
                          <a:solidFill>
                            <a:srgbClr val="000000"/>
                          </a:solidFill>
                          <a:effectLst/>
                          <a:latin typeface="Gill Sans MT" panose="020B0502020104020203" pitchFamily="34" charset="0"/>
                          <a:ea typeface="+mn-ea"/>
                          <a:cs typeface="+mn-cs"/>
                        </a:rPr>
                        <a:t>4.7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b" latinLnBrk="0" hangingPunct="1"/>
                      <a:r>
                        <a:rPr lang="en-US" sz="1600" b="1" i="0" u="none" strike="noStrike" kern="1200">
                          <a:solidFill>
                            <a:srgbClr val="000000"/>
                          </a:solidFill>
                          <a:effectLst/>
                          <a:latin typeface="Gill Sans MT" panose="020B0502020104020203" pitchFamily="34" charset="0"/>
                          <a:ea typeface="+mn-ea"/>
                          <a:cs typeface="+mn-cs"/>
                        </a:rPr>
                        <a:t>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b" latinLnBrk="0" hangingPunct="1"/>
                      <a:r>
                        <a:rPr lang="en-US" sz="1600" b="1" i="0" u="none" strike="noStrike" kern="1200">
                          <a:solidFill>
                            <a:srgbClr val="000000"/>
                          </a:solidFill>
                          <a:effectLst/>
                          <a:latin typeface="Gill Sans MT" panose="020B0502020104020203" pitchFamily="34" charset="0"/>
                          <a:ea typeface="+mn-ea"/>
                          <a:cs typeface="+mn-cs"/>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595097451"/>
                  </a:ext>
                </a:extLst>
              </a:tr>
              <a:tr h="442183">
                <a:tc>
                  <a:txBody>
                    <a:bodyPr/>
                    <a:lstStyle/>
                    <a:p>
                      <a:pPr marL="60325" indent="0" algn="l" defTabSz="914400" rtl="0" eaLnBrk="1" fontAlgn="b" latinLnBrk="0" hangingPunct="1"/>
                      <a:r>
                        <a:rPr lang="en-US" sz="1600" b="0" i="0" u="none" strike="noStrike" kern="1200" dirty="0">
                          <a:solidFill>
                            <a:srgbClr val="000000"/>
                          </a:solidFill>
                          <a:effectLst/>
                          <a:latin typeface="Gill Sans MT" panose="020B0502020104020203" pitchFamily="34" charset="0"/>
                          <a:ea typeface="+mn-ea"/>
                          <a:cs typeface="+mn-cs"/>
                        </a:rPr>
                        <a:t>Has the leadership, expertise, and credibility to lead a wide range of like-minded individuals and organizations in the cause of getting California children and families to improve health through healthy eating habits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b" latinLnBrk="0" hangingPunct="1"/>
                      <a:r>
                        <a:rPr lang="en-US" sz="1600" b="1" i="0" u="none" strike="noStrike" kern="1200" dirty="0">
                          <a:solidFill>
                            <a:srgbClr val="000000"/>
                          </a:solidFill>
                          <a:effectLst/>
                          <a:latin typeface="Gill Sans MT" panose="020B0502020104020203" pitchFamily="34" charset="0"/>
                          <a:ea typeface="+mn-ea"/>
                          <a:cs typeface="+mn-cs"/>
                        </a:rPr>
                        <a:t>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b" latinLnBrk="0" hangingPunct="1"/>
                      <a:r>
                        <a:rPr lang="en-US" sz="1600" b="1" i="0" u="none" strike="noStrike" kern="1200" dirty="0">
                          <a:solidFill>
                            <a:srgbClr val="000000"/>
                          </a:solidFill>
                          <a:effectLst/>
                          <a:latin typeface="Gill Sans MT" panose="020B0502020104020203" pitchFamily="34" charset="0"/>
                          <a:ea typeface="+mn-ea"/>
                          <a:cs typeface="+mn-cs"/>
                        </a:rPr>
                        <a:t>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b" latinLnBrk="0" hangingPunct="1"/>
                      <a:r>
                        <a:rPr lang="en-US" sz="1600" b="1" i="0" u="none" strike="noStrike" kern="1200">
                          <a:solidFill>
                            <a:srgbClr val="000000"/>
                          </a:solidFill>
                          <a:effectLst/>
                          <a:latin typeface="Gill Sans MT" panose="020B0502020104020203" pitchFamily="34" charset="0"/>
                          <a:ea typeface="+mn-ea"/>
                          <a:cs typeface="+mn-cs"/>
                        </a:rPr>
                        <a:t>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b" latinLnBrk="0" hangingPunct="1"/>
                      <a:r>
                        <a:rPr lang="en-US" sz="1600" b="1" i="0" u="none" strike="noStrike" kern="1200">
                          <a:solidFill>
                            <a:srgbClr val="000000"/>
                          </a:solidFill>
                          <a:effectLst/>
                          <a:latin typeface="Gill Sans MT" panose="020B0502020104020203" pitchFamily="34" charset="0"/>
                          <a:ea typeface="+mn-ea"/>
                          <a:cs typeface="+mn-cs"/>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209157221"/>
                  </a:ext>
                </a:extLst>
              </a:tr>
              <a:tr h="442183">
                <a:tc>
                  <a:txBody>
                    <a:bodyPr/>
                    <a:lstStyle/>
                    <a:p>
                      <a:pPr marL="60325" indent="0" algn="l" defTabSz="914400" rtl="0" eaLnBrk="1" fontAlgn="b" latinLnBrk="0" hangingPunct="1"/>
                      <a:r>
                        <a:rPr lang="en-US" sz="1600" b="0" i="0" u="none" strike="noStrike" kern="1200" dirty="0">
                          <a:solidFill>
                            <a:srgbClr val="000000"/>
                          </a:solidFill>
                          <a:effectLst/>
                          <a:latin typeface="Gill Sans MT" panose="020B0502020104020203" pitchFamily="34" charset="0"/>
                          <a:ea typeface="+mn-ea"/>
                          <a:cs typeface="+mn-cs"/>
                        </a:rPr>
                        <a:t>Is the dairy farm families' and local milk processors' contribution to community health, including helping California children and families achieve the lifelong pursuit of healthy eating habits.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b" latinLnBrk="0" hangingPunct="1"/>
                      <a:r>
                        <a:rPr lang="en-US" sz="1600" b="1" i="0" u="none" strike="noStrike" kern="1200" dirty="0">
                          <a:solidFill>
                            <a:srgbClr val="000000"/>
                          </a:solidFill>
                          <a:effectLst/>
                          <a:latin typeface="Gill Sans MT" panose="020B0502020104020203" pitchFamily="34" charset="0"/>
                          <a:ea typeface="+mn-ea"/>
                          <a:cs typeface="+mn-cs"/>
                        </a:rPr>
                        <a:t>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b" latinLnBrk="0" hangingPunct="1"/>
                      <a:r>
                        <a:rPr lang="en-US" sz="1600" b="1" i="0" u="none" strike="noStrike" kern="1200" dirty="0">
                          <a:solidFill>
                            <a:srgbClr val="000000"/>
                          </a:solidFill>
                          <a:effectLst/>
                          <a:latin typeface="Gill Sans MT" panose="020B0502020104020203" pitchFamily="34" charset="0"/>
                          <a:ea typeface="+mn-ea"/>
                          <a:cs typeface="+mn-cs"/>
                        </a:rPr>
                        <a:t>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b" latinLnBrk="0" hangingPunct="1"/>
                      <a:r>
                        <a:rPr lang="en-US" sz="1600" b="1" i="0" u="none" strike="noStrike" kern="1200" dirty="0">
                          <a:solidFill>
                            <a:srgbClr val="000000"/>
                          </a:solidFill>
                          <a:effectLst/>
                          <a:latin typeface="Gill Sans MT" panose="020B0502020104020203" pitchFamily="34" charset="0"/>
                          <a:ea typeface="+mn-ea"/>
                          <a:cs typeface="+mn-cs"/>
                        </a:rPr>
                        <a:t>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b" latinLnBrk="0" hangingPunct="1"/>
                      <a:r>
                        <a:rPr lang="en-US" sz="1600" b="1" i="0" u="none" strike="noStrike" kern="1200">
                          <a:solidFill>
                            <a:srgbClr val="000000"/>
                          </a:solidFill>
                          <a:effectLst/>
                          <a:latin typeface="Gill Sans MT" panose="020B0502020104020203" pitchFamily="34" charset="0"/>
                          <a:ea typeface="+mn-ea"/>
                          <a:cs typeface="+mn-cs"/>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237824834"/>
                  </a:ext>
                </a:extLst>
              </a:tr>
              <a:tr h="442183">
                <a:tc>
                  <a:txBody>
                    <a:bodyPr/>
                    <a:lstStyle/>
                    <a:p>
                      <a:pPr marL="60325" indent="0" algn="l" defTabSz="914400" rtl="0" eaLnBrk="1" fontAlgn="b" latinLnBrk="0" hangingPunct="1"/>
                      <a:r>
                        <a:rPr lang="en-US" sz="1600" b="0" i="0" u="none" strike="noStrike" kern="1200" dirty="0">
                          <a:solidFill>
                            <a:srgbClr val="000000"/>
                          </a:solidFill>
                          <a:effectLst/>
                          <a:latin typeface="Gill Sans MT" panose="020B0502020104020203" pitchFamily="34" charset="0"/>
                          <a:ea typeface="+mn-ea"/>
                          <a:cs typeface="+mn-cs"/>
                        </a:rPr>
                        <a:t>Is a "quasi state government" nutrition education organization staffed by nutrition education experts, funded by dairy farm families and local milk processors, which is overseen by the California Department of Food and Agriculture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b" latinLnBrk="0" hangingPunct="1"/>
                      <a:r>
                        <a:rPr lang="en-US" sz="1600" b="1" i="0" u="none" strike="noStrike" kern="1200">
                          <a:solidFill>
                            <a:srgbClr val="000000"/>
                          </a:solidFill>
                          <a:effectLst/>
                          <a:latin typeface="Gill Sans MT" panose="020B0502020104020203" pitchFamily="34" charset="0"/>
                          <a:ea typeface="+mn-ea"/>
                          <a:cs typeface="+mn-cs"/>
                        </a:rPr>
                        <a:t>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b" latinLnBrk="0" hangingPunct="1"/>
                      <a:r>
                        <a:rPr lang="en-US" sz="1600" b="1" i="0" u="none" strike="noStrike" kern="1200" dirty="0">
                          <a:solidFill>
                            <a:srgbClr val="000000"/>
                          </a:solidFill>
                          <a:effectLst/>
                          <a:latin typeface="Gill Sans MT" panose="020B0502020104020203" pitchFamily="34" charset="0"/>
                          <a:ea typeface="+mn-ea"/>
                          <a:cs typeface="+mn-cs"/>
                        </a:rPr>
                        <a:t>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b" latinLnBrk="0" hangingPunct="1"/>
                      <a:r>
                        <a:rPr lang="en-US" sz="1600" b="1" i="0" u="none" strike="noStrike" kern="1200" dirty="0">
                          <a:solidFill>
                            <a:srgbClr val="000000"/>
                          </a:solidFill>
                          <a:effectLst/>
                          <a:latin typeface="Gill Sans MT" panose="020B0502020104020203" pitchFamily="34" charset="0"/>
                          <a:ea typeface="+mn-ea"/>
                          <a:cs typeface="+mn-cs"/>
                        </a:rPr>
                        <a:t>-0.1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b" latinLnBrk="0" hangingPunct="1"/>
                      <a:r>
                        <a:rPr lang="en-US" sz="1600" b="1" i="0" u="none" strike="noStrike" kern="1200" dirty="0">
                          <a:solidFill>
                            <a:srgbClr val="000000"/>
                          </a:solidFill>
                          <a:effectLst/>
                          <a:latin typeface="Gill Sans MT" panose="020B0502020104020203" pitchFamily="34" charset="0"/>
                          <a:ea typeface="+mn-ea"/>
                          <a:cs typeface="+mn-cs"/>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323433597"/>
                  </a:ext>
                </a:extLst>
              </a:tr>
              <a:tr h="294789">
                <a:tc>
                  <a:txBody>
                    <a:bodyPr/>
                    <a:lstStyle/>
                    <a:p>
                      <a:pPr marL="60325" indent="0" algn="l" defTabSz="914400" rtl="0" eaLnBrk="1" fontAlgn="b" latinLnBrk="0" hangingPunct="1"/>
                      <a:r>
                        <a:rPr lang="en-US" sz="1600" b="0" i="0" u="none" strike="noStrike" kern="1200" dirty="0">
                          <a:solidFill>
                            <a:srgbClr val="000000"/>
                          </a:solidFill>
                          <a:effectLst/>
                          <a:latin typeface="Gill Sans MT" panose="020B0502020104020203" pitchFamily="34" charset="0"/>
                          <a:ea typeface="+mn-ea"/>
                          <a:cs typeface="+mn-cs"/>
                        </a:rPr>
                        <a:t>Collects, uses and shares data to drive its decisions and to help stakeholders identify opportunities to improve the health of California children and families.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b" latinLnBrk="0" hangingPunct="1"/>
                      <a:r>
                        <a:rPr lang="en-US" sz="1600" b="1" i="0" u="none" strike="noStrike" kern="1200" dirty="0">
                          <a:solidFill>
                            <a:srgbClr val="000000"/>
                          </a:solidFill>
                          <a:effectLst/>
                          <a:latin typeface="Gill Sans MT" panose="020B0502020104020203" pitchFamily="34" charset="0"/>
                          <a:ea typeface="+mn-ea"/>
                          <a:cs typeface="+mn-cs"/>
                        </a:rPr>
                        <a:t>Not asked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b" latinLnBrk="0" hangingPunct="1"/>
                      <a:r>
                        <a:rPr lang="en-US" sz="1600" b="1" i="0" u="none" strike="noStrike" kern="1200" dirty="0">
                          <a:solidFill>
                            <a:srgbClr val="000000"/>
                          </a:solidFill>
                          <a:effectLst/>
                          <a:latin typeface="Gill Sans MT" panose="020B0502020104020203" pitchFamily="34" charset="0"/>
                          <a:ea typeface="+mn-ea"/>
                          <a:cs typeface="+mn-cs"/>
                        </a:rPr>
                        <a:t>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Gill Sans MT" panose="020B0502020104020203" pitchFamily="34" charset="0"/>
                          <a:ea typeface="+mn-ea"/>
                          <a:cs typeface="+mn-cs"/>
                        </a:rPr>
                        <a:t> N/A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Gill Sans MT" panose="020B0502020104020203" pitchFamily="34" charset="0"/>
                          <a:ea typeface="+mn-ea"/>
                          <a:cs typeface="+mn-cs"/>
                        </a:rPr>
                        <a:t> N/A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720024140"/>
                  </a:ext>
                </a:extLst>
              </a:tr>
            </a:tbl>
          </a:graphicData>
        </a:graphic>
      </p:graphicFrame>
    </p:spTree>
    <p:extLst>
      <p:ext uri="{BB962C8B-B14F-4D97-AF65-F5344CB8AC3E}">
        <p14:creationId xmlns:p14="http://schemas.microsoft.com/office/powerpoint/2010/main" val="2537242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63684C-3F83-4E6D-85ED-CDAEAD541644}"/>
              </a:ext>
            </a:extLst>
          </p:cNvPr>
          <p:cNvSpPr>
            <a:spLocks noGrp="1"/>
          </p:cNvSpPr>
          <p:nvPr>
            <p:ph type="title"/>
          </p:nvPr>
        </p:nvSpPr>
        <p:spPr>
          <a:xfrm>
            <a:off x="341811" y="34199"/>
            <a:ext cx="10515600" cy="1325563"/>
          </a:xfrm>
        </p:spPr>
        <p:txBody>
          <a:bodyPr/>
          <a:lstStyle/>
          <a:p>
            <a:r>
              <a:rPr lang="en-US" b="1" dirty="0">
                <a:solidFill>
                  <a:srgbClr val="0076C0"/>
                </a:solidFill>
                <a:latin typeface="Gill Sans MT" panose="020B0502020104020203" pitchFamily="34" charset="0"/>
              </a:rPr>
              <a:t>Background:</a:t>
            </a:r>
            <a:endParaRPr lang="en-US" dirty="0">
              <a:solidFill>
                <a:srgbClr val="0076C0"/>
              </a:solidFill>
              <a:latin typeface="Gill Sans MT" panose="020B0502020104020203" pitchFamily="34" charset="0"/>
            </a:endParaRPr>
          </a:p>
        </p:txBody>
      </p:sp>
      <p:sp>
        <p:nvSpPr>
          <p:cNvPr id="3" name="Content Placeholder 2">
            <a:extLst>
              <a:ext uri="{FF2B5EF4-FFF2-40B4-BE49-F238E27FC236}">
                <a16:creationId xmlns:a16="http://schemas.microsoft.com/office/drawing/2014/main" xmlns="" id="{B3F53F91-F9A5-49AD-8E0C-9F0C5CCF8A5A}"/>
              </a:ext>
            </a:extLst>
          </p:cNvPr>
          <p:cNvSpPr>
            <a:spLocks noGrp="1"/>
          </p:cNvSpPr>
          <p:nvPr>
            <p:ph idx="1"/>
          </p:nvPr>
        </p:nvSpPr>
        <p:spPr>
          <a:xfrm>
            <a:off x="341810" y="1221651"/>
            <a:ext cx="11508379" cy="5205276"/>
          </a:xfrm>
        </p:spPr>
        <p:txBody>
          <a:bodyPr>
            <a:normAutofit fontScale="92500" lnSpcReduction="10000"/>
          </a:bodyPr>
          <a:lstStyle/>
          <a:p>
            <a:r>
              <a:rPr lang="en-US" dirty="0">
                <a:latin typeface="Gill Sans MT" panose="020B0502020104020203" pitchFamily="34" charset="0"/>
              </a:rPr>
              <a:t>Dairy Council of California contracted with Datalink Partners to help them understand how their stakeholders view their efforts to elevate the health of children and their families through lifelong healthy eating habits.  </a:t>
            </a:r>
          </a:p>
          <a:p>
            <a:r>
              <a:rPr lang="en-US" dirty="0">
                <a:latin typeface="Gill Sans MT" panose="020B0502020104020203" pitchFamily="34" charset="0"/>
              </a:rPr>
              <a:t>Datalink Partners implemented a survey with Dairy Council of California stakeholders.</a:t>
            </a:r>
          </a:p>
          <a:p>
            <a:r>
              <a:rPr lang="en-US" dirty="0">
                <a:latin typeface="Gill Sans MT" panose="020B0502020104020203" pitchFamily="34" charset="0"/>
              </a:rPr>
              <a:t>This is the second of such surveys and builds on the </a:t>
            </a:r>
            <a:r>
              <a:rPr lang="en-US" dirty="0" smtClean="0">
                <a:latin typeface="Gill Sans MT" panose="020B0502020104020203" pitchFamily="34" charset="0"/>
              </a:rPr>
              <a:t>January </a:t>
            </a:r>
            <a:r>
              <a:rPr lang="en-US" i="1" dirty="0" smtClean="0">
                <a:latin typeface="Gill Sans MT" panose="020B0502020104020203" pitchFamily="34" charset="0"/>
              </a:rPr>
              <a:t>2018 </a:t>
            </a:r>
            <a:r>
              <a:rPr lang="en-US" i="1" dirty="0">
                <a:latin typeface="Gill Sans MT" panose="020B0502020104020203" pitchFamily="34" charset="0"/>
              </a:rPr>
              <a:t>Benchmark Study of Stakeholders Perceptions</a:t>
            </a:r>
            <a:r>
              <a:rPr lang="en-US" dirty="0">
                <a:latin typeface="Gill Sans MT" panose="020B0502020104020203" pitchFamily="34" charset="0"/>
              </a:rPr>
              <a:t>. </a:t>
            </a:r>
          </a:p>
          <a:p>
            <a:r>
              <a:rPr lang="en-US" dirty="0">
                <a:latin typeface="Gill Sans MT" panose="020B0502020104020203" pitchFamily="34" charset="0"/>
              </a:rPr>
              <a:t>Many of the questions on the </a:t>
            </a:r>
            <a:r>
              <a:rPr lang="en-US" dirty="0" smtClean="0">
                <a:latin typeface="Gill Sans MT" panose="020B0502020104020203" pitchFamily="34" charset="0"/>
              </a:rPr>
              <a:t>November 2019 </a:t>
            </a:r>
            <a:r>
              <a:rPr lang="en-US" dirty="0">
                <a:latin typeface="Gill Sans MT" panose="020B0502020104020203" pitchFamily="34" charset="0"/>
              </a:rPr>
              <a:t>survey were similar to those from the 2018 Benchmark Study in order to allow for comparison between the two time periods. </a:t>
            </a:r>
          </a:p>
          <a:p>
            <a:r>
              <a:rPr lang="en-US" dirty="0">
                <a:latin typeface="Gill Sans MT" panose="020B0502020104020203" pitchFamily="34" charset="0"/>
              </a:rPr>
              <a:t>Survey requests were sent out to 188 contacts in October and November 2019:</a:t>
            </a:r>
          </a:p>
          <a:p>
            <a:pPr lvl="1"/>
            <a:r>
              <a:rPr lang="en-US" dirty="0">
                <a:latin typeface="Gill Sans MT" panose="020B0502020104020203" pitchFamily="34" charset="0"/>
              </a:rPr>
              <a:t>Five addresses were returned due to maternity leaves or bad email addresses.</a:t>
            </a:r>
          </a:p>
          <a:p>
            <a:pPr lvl="1"/>
            <a:r>
              <a:rPr lang="en-US" dirty="0">
                <a:latin typeface="Gill Sans MT" panose="020B0502020104020203" pitchFamily="34" charset="0"/>
              </a:rPr>
              <a:t>101 responses to the survey–  </a:t>
            </a:r>
            <a:r>
              <a:rPr lang="en-US" sz="3000" dirty="0">
                <a:solidFill>
                  <a:srgbClr val="0076C0"/>
                </a:solidFill>
                <a:latin typeface="Gill Sans MT" panose="020B0502020104020203" pitchFamily="34" charset="0"/>
              </a:rPr>
              <a:t>55% </a:t>
            </a:r>
            <a:r>
              <a:rPr lang="en-US" dirty="0">
                <a:latin typeface="Gill Sans MT" panose="020B0502020104020203" pitchFamily="34" charset="0"/>
              </a:rPr>
              <a:t>response rate.</a:t>
            </a:r>
          </a:p>
          <a:p>
            <a:endParaRPr lang="en-US" dirty="0">
              <a:latin typeface="Gill Sans MT" panose="020B0502020104020203" pitchFamily="34" charset="0"/>
            </a:endParaRPr>
          </a:p>
        </p:txBody>
      </p:sp>
    </p:spTree>
    <p:extLst>
      <p:ext uri="{BB962C8B-B14F-4D97-AF65-F5344CB8AC3E}">
        <p14:creationId xmlns:p14="http://schemas.microsoft.com/office/powerpoint/2010/main" val="15469864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BF1B94-87DE-456D-A8B0-E6A06BE932FC}"/>
              </a:ext>
            </a:extLst>
          </p:cNvPr>
          <p:cNvSpPr>
            <a:spLocks noGrp="1"/>
          </p:cNvSpPr>
          <p:nvPr>
            <p:ph type="title"/>
          </p:nvPr>
        </p:nvSpPr>
        <p:spPr>
          <a:xfrm>
            <a:off x="838200" y="0"/>
            <a:ext cx="10515600" cy="1325563"/>
          </a:xfrm>
        </p:spPr>
        <p:txBody>
          <a:bodyPr/>
          <a:lstStyle/>
          <a:p>
            <a:r>
              <a:rPr lang="en-US" b="1" dirty="0">
                <a:solidFill>
                  <a:srgbClr val="0076C0"/>
                </a:solidFill>
                <a:latin typeface="Gill Sans MT" panose="020B0502020104020203" pitchFamily="34" charset="0"/>
                <a:cs typeface="Arial Bold" charset="0"/>
              </a:rPr>
              <a:t>Statement Evaluation: </a:t>
            </a:r>
            <a:r>
              <a:rPr lang="en-US" b="1" u="sng" dirty="0">
                <a:solidFill>
                  <a:srgbClr val="0076C0"/>
                </a:solidFill>
                <a:latin typeface="Gill Sans MT" panose="020B0502020104020203" pitchFamily="34" charset="0"/>
                <a:cs typeface="Arial Bold" charset="0"/>
              </a:rPr>
              <a:t>Importance</a:t>
            </a:r>
          </a:p>
        </p:txBody>
      </p:sp>
      <p:graphicFrame>
        <p:nvGraphicFramePr>
          <p:cNvPr id="5" name="Content Placeholder 4">
            <a:extLst>
              <a:ext uri="{FF2B5EF4-FFF2-40B4-BE49-F238E27FC236}">
                <a16:creationId xmlns:a16="http://schemas.microsoft.com/office/drawing/2014/main" xmlns="" id="{C0280CCC-038A-498E-9E8E-916F6F30AF3F}"/>
              </a:ext>
            </a:extLst>
          </p:cNvPr>
          <p:cNvGraphicFramePr>
            <a:graphicFrameLocks noGrp="1"/>
          </p:cNvGraphicFramePr>
          <p:nvPr>
            <p:ph idx="1"/>
            <p:extLst>
              <p:ext uri="{D42A27DB-BD31-4B8C-83A1-F6EECF244321}">
                <p14:modId xmlns:p14="http://schemas.microsoft.com/office/powerpoint/2010/main" val="1354564911"/>
              </p:ext>
            </p:extLst>
          </p:nvPr>
        </p:nvGraphicFramePr>
        <p:xfrm>
          <a:off x="609600" y="1799045"/>
          <a:ext cx="10972799" cy="4433648"/>
        </p:xfrm>
        <a:graphic>
          <a:graphicData uri="http://schemas.openxmlformats.org/drawingml/2006/table">
            <a:tbl>
              <a:tblPr/>
              <a:tblGrid>
                <a:gridCol w="7429638">
                  <a:extLst>
                    <a:ext uri="{9D8B030D-6E8A-4147-A177-3AD203B41FA5}">
                      <a16:colId xmlns:a16="http://schemas.microsoft.com/office/drawing/2014/main" xmlns="" val="2080808045"/>
                    </a:ext>
                  </a:extLst>
                </a:gridCol>
                <a:gridCol w="884689">
                  <a:extLst>
                    <a:ext uri="{9D8B030D-6E8A-4147-A177-3AD203B41FA5}">
                      <a16:colId xmlns:a16="http://schemas.microsoft.com/office/drawing/2014/main" xmlns="" val="98675614"/>
                    </a:ext>
                  </a:extLst>
                </a:gridCol>
                <a:gridCol w="845077">
                  <a:extLst>
                    <a:ext uri="{9D8B030D-6E8A-4147-A177-3AD203B41FA5}">
                      <a16:colId xmlns:a16="http://schemas.microsoft.com/office/drawing/2014/main" xmlns="" val="792163608"/>
                    </a:ext>
                  </a:extLst>
                </a:gridCol>
                <a:gridCol w="845077">
                  <a:extLst>
                    <a:ext uri="{9D8B030D-6E8A-4147-A177-3AD203B41FA5}">
                      <a16:colId xmlns:a16="http://schemas.microsoft.com/office/drawing/2014/main" xmlns="" val="4111291186"/>
                    </a:ext>
                  </a:extLst>
                </a:gridCol>
                <a:gridCol w="968318">
                  <a:extLst>
                    <a:ext uri="{9D8B030D-6E8A-4147-A177-3AD203B41FA5}">
                      <a16:colId xmlns:a16="http://schemas.microsoft.com/office/drawing/2014/main" xmlns="" val="1216418082"/>
                    </a:ext>
                  </a:extLst>
                </a:gridCol>
              </a:tblGrid>
              <a:tr h="443151">
                <a:tc>
                  <a:txBody>
                    <a:bodyPr/>
                    <a:lstStyle/>
                    <a:p>
                      <a:pPr algn="ctr" fontAlgn="ctr"/>
                      <a:r>
                        <a:rPr lang="en-US" sz="1400" b="1" dirty="0">
                          <a:solidFill>
                            <a:schemeClr val="bg1"/>
                          </a:solidFill>
                          <a:latin typeface="Gill Sans MT" panose="020B0502020104020203" pitchFamily="34" charset="0"/>
                          <a:cs typeface="Arial Bold" charset="0"/>
                        </a:rPr>
                        <a:t>5-point scale, where </a:t>
                      </a:r>
                      <a:r>
                        <a:rPr lang="en-US" sz="1400" b="1" i="0" u="none" strike="noStrike" dirty="0">
                          <a:solidFill>
                            <a:srgbClr val="FFFFFF"/>
                          </a:solidFill>
                          <a:effectLst/>
                          <a:latin typeface="Gill Sans MT" panose="020B0502020104020203" pitchFamily="34" charset="0"/>
                        </a:rPr>
                        <a:t>“5” is very important, “3” is no opinion, “1” is not at all important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65000"/>
                      </a:schemeClr>
                    </a:solidFill>
                  </a:tcPr>
                </a:tc>
                <a:tc>
                  <a:txBody>
                    <a:bodyPr/>
                    <a:lstStyle/>
                    <a:p>
                      <a:pPr algn="ctr" fontAlgn="ctr"/>
                      <a:r>
                        <a:rPr lang="en-US" sz="1600" b="1" i="0" u="none" strike="noStrike" dirty="0">
                          <a:solidFill>
                            <a:srgbClr val="FFFFFF"/>
                          </a:solidFill>
                          <a:effectLst/>
                          <a:latin typeface="Gill Sans MT" panose="020B0502020104020203" pitchFamily="34" charset="0"/>
                        </a:rPr>
                        <a:t>2018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24F"/>
                    </a:solidFill>
                  </a:tcPr>
                </a:tc>
                <a:tc>
                  <a:txBody>
                    <a:bodyPr/>
                    <a:lstStyle/>
                    <a:p>
                      <a:pPr algn="ctr" fontAlgn="ctr"/>
                      <a:r>
                        <a:rPr lang="en-US" sz="1600" b="1" i="0" u="none" strike="noStrike" dirty="0">
                          <a:solidFill>
                            <a:srgbClr val="FFFFFF"/>
                          </a:solidFill>
                          <a:effectLst/>
                          <a:latin typeface="Gill Sans MT" panose="020B0502020104020203" pitchFamily="34" charset="0"/>
                        </a:rPr>
                        <a:t>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6C0"/>
                    </a:solidFill>
                  </a:tcPr>
                </a:tc>
                <a:tc>
                  <a:txBody>
                    <a:bodyPr/>
                    <a:lstStyle/>
                    <a:p>
                      <a:pPr algn="ctr" fontAlgn="ctr"/>
                      <a:r>
                        <a:rPr lang="en-US" sz="1600" b="1" i="0" u="none" strike="noStrike" dirty="0">
                          <a:solidFill>
                            <a:srgbClr val="FFFFFF"/>
                          </a:solidFill>
                          <a:effectLst/>
                          <a:latin typeface="Gill Sans MT" panose="020B0502020104020203" pitchFamily="34" charset="0"/>
                        </a:rPr>
                        <a:t>Change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65000"/>
                      </a:schemeClr>
                    </a:solidFill>
                  </a:tcPr>
                </a:tc>
                <a:tc>
                  <a:txBody>
                    <a:bodyPr/>
                    <a:lstStyle/>
                    <a:p>
                      <a:pPr algn="ctr" fontAlgn="ctr"/>
                      <a:r>
                        <a:rPr lang="en-US" sz="1600" b="1" i="0" u="none" strike="noStrike" dirty="0">
                          <a:solidFill>
                            <a:srgbClr val="FFFFFF"/>
                          </a:solidFill>
                          <a:effectLst/>
                          <a:latin typeface="Gill Sans MT" panose="020B0502020104020203" pitchFamily="34" charset="0"/>
                        </a:rPr>
                        <a:t>Change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xmlns="" val="1255182892"/>
                  </a:ext>
                </a:extLst>
              </a:tr>
              <a:tr h="986492">
                <a:tc>
                  <a:txBody>
                    <a:bodyPr/>
                    <a:lstStyle/>
                    <a:p>
                      <a:pPr marL="112713" indent="0" algn="l" fontAlgn="ctr"/>
                      <a:r>
                        <a:rPr lang="en-US" sz="1600" b="0" i="1" u="none" strike="noStrike" dirty="0">
                          <a:solidFill>
                            <a:schemeClr val="tx1"/>
                          </a:solidFill>
                          <a:effectLst/>
                          <a:latin typeface="Gill Sans MT" panose="020B0502020104020203" pitchFamily="34" charset="0"/>
                        </a:rPr>
                        <a:t>Statement 1: </a:t>
                      </a:r>
                      <a:r>
                        <a:rPr lang="en-US" sz="1600" b="0" i="0" u="none" strike="noStrike" dirty="0">
                          <a:solidFill>
                            <a:schemeClr val="tx1"/>
                          </a:solidFill>
                          <a:effectLst/>
                          <a:latin typeface="Gill Sans MT" panose="020B0502020104020203" pitchFamily="34" charset="0"/>
                        </a:rPr>
                        <a:t>Recently the Dairy Council redirected from being a mission driven to a cause driven organization. It’s really the cause that has been central to the organization since its beginning. The cause is to elevate the health of California children and parents through the lifelong pursuit of healthy eating habits.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1" i="0" u="none" strike="noStrike" dirty="0">
                          <a:solidFill>
                            <a:srgbClr val="000000"/>
                          </a:solidFill>
                          <a:effectLst/>
                          <a:latin typeface="Gill Sans MT" panose="020B0502020104020203" pitchFamily="34" charset="0"/>
                        </a:rPr>
                        <a:t>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1" i="0" u="none" strike="noStrike" dirty="0">
                          <a:solidFill>
                            <a:srgbClr val="000000"/>
                          </a:solidFill>
                          <a:effectLst/>
                          <a:latin typeface="Gill Sans MT" panose="020B0502020104020203" pitchFamily="34" charset="0"/>
                        </a:rPr>
                        <a:t>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1" i="0" u="none" strike="noStrike">
                          <a:solidFill>
                            <a:srgbClr val="000000"/>
                          </a:solidFill>
                          <a:effectLst/>
                          <a:latin typeface="Gill Sans MT" panose="020B0502020104020203" pitchFamily="34" charset="0"/>
                        </a:rPr>
                        <a:t>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1" i="0" u="none" strike="noStrike" dirty="0">
                          <a:solidFill>
                            <a:srgbClr val="000000"/>
                          </a:solidFill>
                          <a:effectLst/>
                          <a:latin typeface="Gill Sans MT" panose="020B0502020104020203"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432541739"/>
                  </a:ext>
                </a:extLst>
              </a:tr>
              <a:tr h="986492">
                <a:tc>
                  <a:txBody>
                    <a:bodyPr/>
                    <a:lstStyle/>
                    <a:p>
                      <a:pPr marL="112713" indent="0" algn="l" fontAlgn="ctr"/>
                      <a:r>
                        <a:rPr lang="en-US" sz="1600" b="0" i="1" u="none" strike="noStrike" dirty="0">
                          <a:solidFill>
                            <a:schemeClr val="tx1"/>
                          </a:solidFill>
                          <a:effectLst/>
                          <a:latin typeface="Gill Sans MT" panose="020B0502020104020203" pitchFamily="34" charset="0"/>
                        </a:rPr>
                        <a:t>Statement 2:</a:t>
                      </a:r>
                      <a:r>
                        <a:rPr lang="en-US" sz="1600" b="0" i="0" u="none" strike="noStrike" dirty="0">
                          <a:solidFill>
                            <a:schemeClr val="tx1"/>
                          </a:solidFill>
                          <a:effectLst/>
                          <a:latin typeface="Gill Sans MT" panose="020B0502020104020203" pitchFamily="34" charset="0"/>
                        </a:rPr>
                        <a:t> The Dairy Council recognizes that it takes more than one group to elevate the health of California children and parents through the lifelong pursuit of healthy eating habits. It increasingly views its purpose as taking a leadership role in bringing organizations, groups, and individuals together to work on the cause.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1" i="0" u="none" strike="noStrike" dirty="0">
                          <a:solidFill>
                            <a:srgbClr val="000000"/>
                          </a:solidFill>
                          <a:effectLst/>
                          <a:latin typeface="Gill Sans MT" panose="020B0502020104020203" pitchFamily="34" charset="0"/>
                        </a:rPr>
                        <a:t>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1" i="0" u="none" strike="noStrike" dirty="0">
                          <a:solidFill>
                            <a:srgbClr val="000000"/>
                          </a:solidFill>
                          <a:effectLst/>
                          <a:latin typeface="Gill Sans MT" panose="020B0502020104020203" pitchFamily="34" charset="0"/>
                        </a:rPr>
                        <a:t>4.6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1" i="0" u="none" strike="noStrike" dirty="0">
                          <a:solidFill>
                            <a:srgbClr val="000000"/>
                          </a:solidFill>
                          <a:effectLst/>
                          <a:latin typeface="Gill Sans MT" panose="020B0502020104020203" pitchFamily="34" charset="0"/>
                        </a:rPr>
                        <a:t>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1" i="0" u="none" strike="noStrike" dirty="0">
                          <a:solidFill>
                            <a:srgbClr val="000000"/>
                          </a:solidFill>
                          <a:effectLst/>
                          <a:latin typeface="Gill Sans MT" panose="020B0502020104020203" pitchFamily="34" charset="0"/>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2714681490"/>
                  </a:ext>
                </a:extLst>
              </a:tr>
              <a:tr h="986492">
                <a:tc>
                  <a:txBody>
                    <a:bodyPr/>
                    <a:lstStyle/>
                    <a:p>
                      <a:pPr marL="112713" indent="0" algn="l" fontAlgn="ctr"/>
                      <a:r>
                        <a:rPr lang="en-US" sz="1600" b="0" i="1" u="none" strike="noStrike" dirty="0">
                          <a:solidFill>
                            <a:schemeClr val="tx1"/>
                          </a:solidFill>
                          <a:effectLst/>
                          <a:latin typeface="Gill Sans MT" panose="020B0502020104020203" pitchFamily="34" charset="0"/>
                        </a:rPr>
                        <a:t>Statement 3</a:t>
                      </a:r>
                      <a:r>
                        <a:rPr lang="en-US" sz="1600" b="0" i="0" u="none" strike="noStrike" dirty="0">
                          <a:solidFill>
                            <a:schemeClr val="tx1"/>
                          </a:solidFill>
                          <a:effectLst/>
                          <a:latin typeface="Gill Sans MT" panose="020B0502020104020203" pitchFamily="34" charset="0"/>
                        </a:rPr>
                        <a:t>: The Dairy Council of California’s work is community health oriented and believes that collective action and collaboration is central to the cause. Collective action includes: nutrition education, community health efforts, food systems supports, food access and healthy environments.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1" i="0" u="none" strike="noStrike" dirty="0">
                          <a:solidFill>
                            <a:srgbClr val="000000"/>
                          </a:solidFill>
                          <a:effectLst/>
                          <a:latin typeface="Gill Sans MT" panose="020B0502020104020203" pitchFamily="34" charset="0"/>
                        </a:rPr>
                        <a:t>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1" i="0" u="none" strike="noStrike" dirty="0">
                          <a:solidFill>
                            <a:srgbClr val="000000"/>
                          </a:solidFill>
                          <a:effectLst/>
                          <a:latin typeface="Gill Sans MT" panose="020B0502020104020203" pitchFamily="34" charset="0"/>
                        </a:rPr>
                        <a:t>4.6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1" i="0" u="none" strike="noStrike" dirty="0">
                          <a:solidFill>
                            <a:srgbClr val="000000"/>
                          </a:solidFill>
                          <a:effectLst/>
                          <a:latin typeface="Gill Sans MT" panose="020B0502020104020203" pitchFamily="34" charset="0"/>
                        </a:rPr>
                        <a:t>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1" i="0" u="none" strike="noStrike" dirty="0">
                          <a:solidFill>
                            <a:srgbClr val="000000"/>
                          </a:solidFill>
                          <a:effectLst/>
                          <a:latin typeface="Gill Sans MT" panose="020B0502020104020203" pitchFamily="34" charset="0"/>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3435567957"/>
                  </a:ext>
                </a:extLst>
              </a:tr>
              <a:tr h="986492">
                <a:tc>
                  <a:txBody>
                    <a:bodyPr/>
                    <a:lstStyle/>
                    <a:p>
                      <a:pPr marL="112713" indent="0" algn="l" fontAlgn="ctr"/>
                      <a:r>
                        <a:rPr lang="en-US" sz="1600" b="0" i="1" u="none" strike="noStrike" dirty="0">
                          <a:solidFill>
                            <a:schemeClr val="tx1"/>
                          </a:solidFill>
                          <a:effectLst/>
                          <a:latin typeface="Gill Sans MT" panose="020B0502020104020203" pitchFamily="34" charset="0"/>
                        </a:rPr>
                        <a:t>Statement 4</a:t>
                      </a:r>
                      <a:r>
                        <a:rPr lang="en-US" sz="1600" b="0" i="0" u="none" strike="noStrike" dirty="0">
                          <a:solidFill>
                            <a:schemeClr val="tx1"/>
                          </a:solidFill>
                          <a:effectLst/>
                          <a:latin typeface="Gill Sans MT" panose="020B0502020104020203" pitchFamily="34" charset="0"/>
                        </a:rPr>
                        <a:t>: The Dairy Council of California is the dairy farm families and local milk processors contribution to community health. As part of the cause, nutrition education efforts focus on children and parents making lifelong balanced food choices, with consuming milk and dairy products being essential to a healthy diet.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1" i="0" u="none" strike="noStrike" dirty="0">
                          <a:solidFill>
                            <a:srgbClr val="000000"/>
                          </a:solidFill>
                          <a:effectLst/>
                          <a:latin typeface="Gill Sans MT" panose="020B0502020104020203" pitchFamily="34" charset="0"/>
                        </a:rPr>
                        <a:t>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1" i="0" u="none" strike="noStrike" dirty="0">
                          <a:solidFill>
                            <a:srgbClr val="000000"/>
                          </a:solidFill>
                          <a:effectLst/>
                          <a:latin typeface="Gill Sans MT" panose="020B0502020104020203" pitchFamily="34" charset="0"/>
                        </a:rPr>
                        <a:t>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1" i="0" u="none" strike="noStrike" dirty="0">
                          <a:solidFill>
                            <a:srgbClr val="000000"/>
                          </a:solidFill>
                          <a:effectLst/>
                          <a:latin typeface="Gill Sans MT" panose="020B0502020104020203" pitchFamily="34" charset="0"/>
                        </a:rPr>
                        <a:t>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1" i="0" u="none" strike="noStrike" dirty="0">
                          <a:solidFill>
                            <a:srgbClr val="000000"/>
                          </a:solidFill>
                          <a:effectLst/>
                          <a:latin typeface="Gill Sans MT" panose="020B0502020104020203" pitchFamily="34" charset="0"/>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42244796"/>
                  </a:ext>
                </a:extLst>
              </a:tr>
            </a:tbl>
          </a:graphicData>
        </a:graphic>
      </p:graphicFrame>
    </p:spTree>
    <p:extLst>
      <p:ext uri="{BB962C8B-B14F-4D97-AF65-F5344CB8AC3E}">
        <p14:creationId xmlns:p14="http://schemas.microsoft.com/office/powerpoint/2010/main" val="8640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A1F3F5-29E4-47D0-9727-FF9A472FBAC1}"/>
              </a:ext>
            </a:extLst>
          </p:cNvPr>
          <p:cNvSpPr>
            <a:spLocks noGrp="1"/>
          </p:cNvSpPr>
          <p:nvPr>
            <p:ph type="title"/>
          </p:nvPr>
        </p:nvSpPr>
        <p:spPr>
          <a:xfrm>
            <a:off x="916577" y="0"/>
            <a:ext cx="10515600" cy="1325563"/>
          </a:xfrm>
        </p:spPr>
        <p:txBody>
          <a:bodyPr/>
          <a:lstStyle/>
          <a:p>
            <a:r>
              <a:rPr lang="en-US" b="1" dirty="0">
                <a:solidFill>
                  <a:srgbClr val="0076C0"/>
                </a:solidFill>
                <a:latin typeface="Gill Sans MT" panose="020B0502020104020203" pitchFamily="34" charset="0"/>
                <a:cs typeface="Arial Bold" charset="0"/>
              </a:rPr>
              <a:t>Statement Evaluation: </a:t>
            </a:r>
            <a:r>
              <a:rPr lang="en-US" b="1" u="sng" dirty="0">
                <a:solidFill>
                  <a:srgbClr val="0076C0"/>
                </a:solidFill>
                <a:latin typeface="Gill Sans MT" panose="020B0502020104020203" pitchFamily="34" charset="0"/>
                <a:cs typeface="Arial Bold" charset="0"/>
              </a:rPr>
              <a:t>Believability</a:t>
            </a:r>
            <a:r>
              <a:rPr lang="en-US" b="1" dirty="0">
                <a:solidFill>
                  <a:srgbClr val="0076C0"/>
                </a:solidFill>
                <a:latin typeface="Gill Sans MT" panose="020B0502020104020203" pitchFamily="34" charset="0"/>
                <a:cs typeface="Arial Bold" charset="0"/>
              </a:rPr>
              <a:t> </a:t>
            </a:r>
          </a:p>
        </p:txBody>
      </p:sp>
      <p:graphicFrame>
        <p:nvGraphicFramePr>
          <p:cNvPr id="4" name="Content Placeholder 3">
            <a:extLst>
              <a:ext uri="{FF2B5EF4-FFF2-40B4-BE49-F238E27FC236}">
                <a16:creationId xmlns:a16="http://schemas.microsoft.com/office/drawing/2014/main" xmlns="" id="{BEF11B99-0375-4CFC-B2E6-84348178531C}"/>
              </a:ext>
            </a:extLst>
          </p:cNvPr>
          <p:cNvGraphicFramePr>
            <a:graphicFrameLocks noGrp="1"/>
          </p:cNvGraphicFramePr>
          <p:nvPr>
            <p:ph idx="1"/>
            <p:extLst>
              <p:ext uri="{D42A27DB-BD31-4B8C-83A1-F6EECF244321}">
                <p14:modId xmlns:p14="http://schemas.microsoft.com/office/powerpoint/2010/main" val="2490083971"/>
              </p:ext>
            </p:extLst>
          </p:nvPr>
        </p:nvGraphicFramePr>
        <p:xfrm>
          <a:off x="609599" y="1813651"/>
          <a:ext cx="10972802" cy="4389120"/>
        </p:xfrm>
        <a:graphic>
          <a:graphicData uri="http://schemas.openxmlformats.org/drawingml/2006/table">
            <a:tbl>
              <a:tblPr/>
              <a:tblGrid>
                <a:gridCol w="7535970">
                  <a:extLst>
                    <a:ext uri="{9D8B030D-6E8A-4147-A177-3AD203B41FA5}">
                      <a16:colId xmlns:a16="http://schemas.microsoft.com/office/drawing/2014/main" xmlns="" val="1002011884"/>
                    </a:ext>
                  </a:extLst>
                </a:gridCol>
                <a:gridCol w="859208">
                  <a:extLst>
                    <a:ext uri="{9D8B030D-6E8A-4147-A177-3AD203B41FA5}">
                      <a16:colId xmlns:a16="http://schemas.microsoft.com/office/drawing/2014/main" xmlns="" val="2737098201"/>
                    </a:ext>
                  </a:extLst>
                </a:gridCol>
                <a:gridCol w="859208">
                  <a:extLst>
                    <a:ext uri="{9D8B030D-6E8A-4147-A177-3AD203B41FA5}">
                      <a16:colId xmlns:a16="http://schemas.microsoft.com/office/drawing/2014/main" xmlns="" val="645276174"/>
                    </a:ext>
                  </a:extLst>
                </a:gridCol>
                <a:gridCol w="859208">
                  <a:extLst>
                    <a:ext uri="{9D8B030D-6E8A-4147-A177-3AD203B41FA5}">
                      <a16:colId xmlns:a16="http://schemas.microsoft.com/office/drawing/2014/main" xmlns="" val="3933189537"/>
                    </a:ext>
                  </a:extLst>
                </a:gridCol>
                <a:gridCol w="859208">
                  <a:extLst>
                    <a:ext uri="{9D8B030D-6E8A-4147-A177-3AD203B41FA5}">
                      <a16:colId xmlns:a16="http://schemas.microsoft.com/office/drawing/2014/main" xmlns="" val="2995783442"/>
                    </a:ext>
                  </a:extLst>
                </a:gridCol>
              </a:tblGrid>
              <a:tr h="43815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1" dirty="0">
                          <a:solidFill>
                            <a:schemeClr val="bg1"/>
                          </a:solidFill>
                          <a:latin typeface="Gill Sans MT" panose="020B0502020104020203" pitchFamily="34" charset="0"/>
                          <a:cs typeface="Arial Bold" charset="0"/>
                        </a:rPr>
                        <a:t>5-point scale, where </a:t>
                      </a:r>
                      <a:r>
                        <a:rPr lang="en-US" sz="1400" b="1" i="0" u="none" strike="noStrike" dirty="0">
                          <a:solidFill>
                            <a:srgbClr val="FFFFFF"/>
                          </a:solidFill>
                          <a:effectLst/>
                          <a:latin typeface="Gill Sans MT" panose="020B0502020104020203" pitchFamily="34" charset="0"/>
                        </a:rPr>
                        <a:t>“5” is very believable, “3” is no opinion, and “1” is not at all believable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65000"/>
                      </a:schemeClr>
                    </a:solidFill>
                  </a:tcPr>
                </a:tc>
                <a:tc>
                  <a:txBody>
                    <a:bodyPr/>
                    <a:lstStyle/>
                    <a:p>
                      <a:pPr algn="ctr" fontAlgn="ctr"/>
                      <a:r>
                        <a:rPr lang="en-US" sz="1600" b="1" i="0" u="none" strike="noStrike" dirty="0">
                          <a:solidFill>
                            <a:srgbClr val="FFFFFF"/>
                          </a:solidFill>
                          <a:effectLst/>
                          <a:latin typeface="Gill Sans MT" panose="020B0502020104020203" pitchFamily="34" charset="0"/>
                        </a:rPr>
                        <a:t>2018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24F"/>
                    </a:solidFill>
                  </a:tcPr>
                </a:tc>
                <a:tc>
                  <a:txBody>
                    <a:bodyPr/>
                    <a:lstStyle/>
                    <a:p>
                      <a:pPr algn="ctr" fontAlgn="ctr"/>
                      <a:r>
                        <a:rPr lang="en-US" sz="1600" b="1" i="0" u="none" strike="noStrike" dirty="0">
                          <a:solidFill>
                            <a:srgbClr val="FFFFFF"/>
                          </a:solidFill>
                          <a:effectLst/>
                          <a:latin typeface="Gill Sans MT" panose="020B0502020104020203" pitchFamily="34" charset="0"/>
                        </a:rPr>
                        <a:t>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6C0"/>
                    </a:solidFill>
                  </a:tcPr>
                </a:tc>
                <a:tc>
                  <a:txBody>
                    <a:bodyPr/>
                    <a:lstStyle/>
                    <a:p>
                      <a:pPr algn="ctr" fontAlgn="ctr"/>
                      <a:r>
                        <a:rPr lang="en-US" sz="1600" b="1" i="0" u="none" strike="noStrike" dirty="0">
                          <a:solidFill>
                            <a:srgbClr val="FFFFFF"/>
                          </a:solidFill>
                          <a:effectLst/>
                          <a:latin typeface="Gill Sans MT" panose="020B0502020104020203" pitchFamily="34" charset="0"/>
                        </a:rPr>
                        <a:t>Change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65000"/>
                      </a:schemeClr>
                    </a:solidFill>
                  </a:tcPr>
                </a:tc>
                <a:tc>
                  <a:txBody>
                    <a:bodyPr/>
                    <a:lstStyle/>
                    <a:p>
                      <a:pPr algn="ctr" fontAlgn="ctr"/>
                      <a:r>
                        <a:rPr lang="en-US" sz="1600" b="1" i="0" u="none" strike="noStrike" dirty="0">
                          <a:solidFill>
                            <a:srgbClr val="FFFFFF"/>
                          </a:solidFill>
                          <a:effectLst/>
                          <a:latin typeface="Gill Sans MT" panose="020B0502020104020203" pitchFamily="34" charset="0"/>
                        </a:rPr>
                        <a:t>Change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xmlns="" val="4158812304"/>
                  </a:ext>
                </a:extLst>
              </a:tr>
              <a:tr h="876300">
                <a:tc>
                  <a:txBody>
                    <a:bodyPr/>
                    <a:lstStyle/>
                    <a:p>
                      <a:pPr marL="112713" indent="0" algn="l" fontAlgn="ctr"/>
                      <a:r>
                        <a:rPr lang="en-US" sz="1600" b="0" i="1" u="none" strike="noStrike" dirty="0">
                          <a:solidFill>
                            <a:schemeClr val="tx1"/>
                          </a:solidFill>
                          <a:effectLst/>
                          <a:latin typeface="Gill Sans MT" panose="020B0502020104020203" pitchFamily="34" charset="0"/>
                        </a:rPr>
                        <a:t>Statement 1</a:t>
                      </a:r>
                      <a:r>
                        <a:rPr lang="en-US" sz="1600" b="0" i="0" u="none" strike="noStrike" dirty="0">
                          <a:solidFill>
                            <a:schemeClr val="tx1"/>
                          </a:solidFill>
                          <a:effectLst/>
                          <a:latin typeface="Gill Sans MT" panose="020B0502020104020203" pitchFamily="34" charset="0"/>
                        </a:rPr>
                        <a:t>: Recently the Dairy Council redirected from being a mission driven to a cause driven organization. It’s really the cause that has been central to the organization since its beginning. The cause is to elevate the health of California children and parents through the lifelong pursuit of healthy eating habits.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600" b="0" i="0" u="none" strike="noStrike" dirty="0">
                          <a:solidFill>
                            <a:schemeClr val="tx1"/>
                          </a:solidFill>
                          <a:effectLst/>
                          <a:latin typeface="Gill Sans MT" panose="020B0502020104020203" pitchFamily="34" charset="0"/>
                        </a:rPr>
                        <a:t>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600" b="0" i="0" u="none" strike="noStrike">
                          <a:solidFill>
                            <a:schemeClr val="tx1"/>
                          </a:solidFill>
                          <a:effectLst/>
                          <a:latin typeface="Gill Sans MT" panose="020B0502020104020203" pitchFamily="34" charset="0"/>
                        </a:rPr>
                        <a:t>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600" b="0" i="0" u="none" strike="noStrike">
                          <a:solidFill>
                            <a:schemeClr val="tx1"/>
                          </a:solidFill>
                          <a:effectLst/>
                          <a:latin typeface="Gill Sans MT" panose="020B0502020104020203"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600" b="0" i="0" u="none" strike="noStrike">
                          <a:solidFill>
                            <a:schemeClr val="tx1"/>
                          </a:solidFill>
                          <a:effectLst/>
                          <a:latin typeface="Gill Sans MT" panose="020B0502020104020203"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446446331"/>
                  </a:ext>
                </a:extLst>
              </a:tr>
              <a:tr h="876300">
                <a:tc>
                  <a:txBody>
                    <a:bodyPr/>
                    <a:lstStyle/>
                    <a:p>
                      <a:pPr marL="112713" indent="0" algn="l" fontAlgn="ctr"/>
                      <a:r>
                        <a:rPr lang="en-US" sz="1600" b="0" i="1" u="none" strike="noStrike" dirty="0">
                          <a:solidFill>
                            <a:schemeClr val="tx1"/>
                          </a:solidFill>
                          <a:effectLst/>
                          <a:latin typeface="Gill Sans MT" panose="020B0502020104020203" pitchFamily="34" charset="0"/>
                        </a:rPr>
                        <a:t>Statement 2</a:t>
                      </a:r>
                      <a:r>
                        <a:rPr lang="en-US" sz="1600" b="0" i="0" u="none" strike="noStrike" dirty="0">
                          <a:solidFill>
                            <a:schemeClr val="tx1"/>
                          </a:solidFill>
                          <a:effectLst/>
                          <a:latin typeface="Gill Sans MT" panose="020B0502020104020203" pitchFamily="34" charset="0"/>
                        </a:rPr>
                        <a:t>: The Dairy Council recognizes that it takes more than one group to elevate the health of California children and parents through the lifelong pursuit of healthy eating habits. It increasingly views its purpose as taking a leadership role in bringing organizations, groups, and individuals together to work on the cause.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600" b="0" i="0" u="none" strike="noStrike" dirty="0">
                          <a:solidFill>
                            <a:schemeClr val="tx1"/>
                          </a:solidFill>
                          <a:effectLst/>
                          <a:latin typeface="Gill Sans MT" panose="020B0502020104020203" pitchFamily="34" charset="0"/>
                        </a:rPr>
                        <a:t>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600" b="0" i="0" u="none" strike="noStrike" dirty="0">
                          <a:solidFill>
                            <a:schemeClr val="tx1"/>
                          </a:solidFill>
                          <a:effectLst/>
                          <a:latin typeface="Gill Sans MT" panose="020B0502020104020203" pitchFamily="34" charset="0"/>
                        </a:rPr>
                        <a:t>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600" b="0" i="0" u="none" strike="noStrike">
                          <a:solidFill>
                            <a:schemeClr val="tx1"/>
                          </a:solidFill>
                          <a:effectLst/>
                          <a:latin typeface="Gill Sans MT" panose="020B0502020104020203" pitchFamily="34" charset="0"/>
                        </a:rPr>
                        <a:t>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600" b="0" i="0" u="none" strike="noStrike">
                          <a:solidFill>
                            <a:schemeClr val="tx1"/>
                          </a:solidFill>
                          <a:effectLst/>
                          <a:latin typeface="Gill Sans MT" panose="020B0502020104020203"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3166118428"/>
                  </a:ext>
                </a:extLst>
              </a:tr>
              <a:tr h="876300">
                <a:tc>
                  <a:txBody>
                    <a:bodyPr/>
                    <a:lstStyle/>
                    <a:p>
                      <a:pPr marL="112713" indent="0" algn="l" fontAlgn="ctr"/>
                      <a:r>
                        <a:rPr lang="en-US" sz="1600" b="0" i="1" u="none" strike="noStrike" dirty="0">
                          <a:solidFill>
                            <a:schemeClr val="tx1"/>
                          </a:solidFill>
                          <a:effectLst/>
                          <a:latin typeface="Gill Sans MT" panose="020B0502020104020203" pitchFamily="34" charset="0"/>
                        </a:rPr>
                        <a:t>Statement 3</a:t>
                      </a:r>
                      <a:r>
                        <a:rPr lang="en-US" sz="1600" b="0" i="0" u="none" strike="noStrike" dirty="0">
                          <a:solidFill>
                            <a:schemeClr val="tx1"/>
                          </a:solidFill>
                          <a:effectLst/>
                          <a:latin typeface="Gill Sans MT" panose="020B0502020104020203" pitchFamily="34" charset="0"/>
                        </a:rPr>
                        <a:t>: The Dairy Council of California’s work is community health oriented and believes that collective action and collaboration is central to the cause. Collective action includes: nutrition education, community health efforts, food systems supports, food access and healthy environments.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600" b="0" i="0" u="none" strike="noStrike" dirty="0">
                          <a:solidFill>
                            <a:schemeClr val="tx1"/>
                          </a:solidFill>
                          <a:effectLst/>
                          <a:latin typeface="Gill Sans MT" panose="020B0502020104020203" pitchFamily="34" charset="0"/>
                        </a:rPr>
                        <a:t>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600" b="0" i="0" u="none" strike="noStrike" dirty="0">
                          <a:solidFill>
                            <a:schemeClr val="tx1"/>
                          </a:solidFill>
                          <a:effectLst/>
                          <a:latin typeface="Gill Sans MT" panose="020B0502020104020203" pitchFamily="34" charset="0"/>
                        </a:rPr>
                        <a:t>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600" b="0" i="0" u="none" strike="noStrike" dirty="0">
                          <a:solidFill>
                            <a:schemeClr val="tx1"/>
                          </a:solidFill>
                          <a:effectLst/>
                          <a:latin typeface="Gill Sans MT" panose="020B0502020104020203" pitchFamily="34" charset="0"/>
                        </a:rPr>
                        <a:t>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600" b="0" i="0" u="none" strike="noStrike" dirty="0">
                          <a:solidFill>
                            <a:schemeClr val="tx1"/>
                          </a:solidFill>
                          <a:effectLst/>
                          <a:latin typeface="Gill Sans MT" panose="020B0502020104020203" pitchFamily="34" charset="0"/>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466113133"/>
                  </a:ext>
                </a:extLst>
              </a:tr>
              <a:tr h="876300">
                <a:tc>
                  <a:txBody>
                    <a:bodyPr/>
                    <a:lstStyle/>
                    <a:p>
                      <a:pPr marL="112713" indent="0" algn="l" fontAlgn="ctr"/>
                      <a:r>
                        <a:rPr lang="en-US" sz="1600" b="0" i="1" u="none" strike="noStrike" dirty="0">
                          <a:solidFill>
                            <a:schemeClr val="tx1"/>
                          </a:solidFill>
                          <a:effectLst/>
                          <a:latin typeface="Gill Sans MT" panose="020B0502020104020203" pitchFamily="34" charset="0"/>
                        </a:rPr>
                        <a:t>Statement 4</a:t>
                      </a:r>
                      <a:r>
                        <a:rPr lang="en-US" sz="1600" b="0" i="0" u="none" strike="noStrike" dirty="0">
                          <a:solidFill>
                            <a:schemeClr val="tx1"/>
                          </a:solidFill>
                          <a:effectLst/>
                          <a:latin typeface="Gill Sans MT" panose="020B0502020104020203" pitchFamily="34" charset="0"/>
                        </a:rPr>
                        <a:t>: The Dairy Council of California is the dairy farm families and local milk processors contribution to community health. As part of the cause, nutrition education efforts focus on children and parents making lifelong balanced food choices, with consuming milk and dairy products being essential to a healthy diet.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600" b="0" i="0" u="none" strike="noStrike" dirty="0">
                          <a:solidFill>
                            <a:schemeClr val="tx1"/>
                          </a:solidFill>
                          <a:effectLst/>
                          <a:latin typeface="Gill Sans MT" panose="020B0502020104020203" pitchFamily="34" charset="0"/>
                        </a:rPr>
                        <a:t>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600" b="0" i="0" u="none" strike="noStrike" dirty="0">
                          <a:solidFill>
                            <a:schemeClr val="tx1"/>
                          </a:solidFill>
                          <a:effectLst/>
                          <a:latin typeface="Gill Sans MT" panose="020B0502020104020203" pitchFamily="34" charset="0"/>
                        </a:rPr>
                        <a:t>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600" b="0" i="0" u="none" strike="noStrike" dirty="0">
                          <a:solidFill>
                            <a:schemeClr val="tx1"/>
                          </a:solidFill>
                          <a:effectLst/>
                          <a:latin typeface="Gill Sans MT" panose="020B0502020104020203" pitchFamily="34" charset="0"/>
                        </a:rPr>
                        <a:t>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600" b="0" i="0" u="none" strike="noStrike" dirty="0">
                          <a:solidFill>
                            <a:schemeClr val="tx1"/>
                          </a:solidFill>
                          <a:effectLst/>
                          <a:latin typeface="Gill Sans MT" panose="020B0502020104020203" pitchFamily="34" charset="0"/>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2487086745"/>
                  </a:ext>
                </a:extLst>
              </a:tr>
            </a:tbl>
          </a:graphicData>
        </a:graphic>
      </p:graphicFrame>
    </p:spTree>
    <p:extLst>
      <p:ext uri="{BB962C8B-B14F-4D97-AF65-F5344CB8AC3E}">
        <p14:creationId xmlns:p14="http://schemas.microsoft.com/office/powerpoint/2010/main" val="3324784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Open-ended comments</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Positive feedback</a:t>
            </a:r>
          </a:p>
          <a:p>
            <a:r>
              <a:rPr lang="en-US" b="1" dirty="0"/>
              <a:t>Staff as a resource (6)</a:t>
            </a:r>
          </a:p>
          <a:p>
            <a:pPr lvl="0"/>
            <a:r>
              <a:rPr lang="en-US" b="1" dirty="0"/>
              <a:t>Sonia Fernandez</a:t>
            </a:r>
            <a:r>
              <a:rPr lang="en-US" dirty="0"/>
              <a:t> was instrumental in helping our district create a meaningful Local School Wellness Policy.  She is fabulous!</a:t>
            </a:r>
          </a:p>
          <a:p>
            <a:pPr lvl="0"/>
            <a:r>
              <a:rPr lang="en-US" dirty="0"/>
              <a:t>It's been a pleasure collaborating with The Dairy Council as well as </a:t>
            </a:r>
            <a:r>
              <a:rPr lang="en-US" b="1" dirty="0"/>
              <a:t>Bessie O'Connor</a:t>
            </a:r>
            <a:r>
              <a:rPr lang="en-US" dirty="0"/>
              <a:t> and look forward to working together again for future events.</a:t>
            </a:r>
          </a:p>
          <a:p>
            <a:pPr lvl="0"/>
            <a:r>
              <a:rPr lang="en-US" dirty="0"/>
              <a:t>Our representatives for the Bay Area, (previously) </a:t>
            </a:r>
            <a:r>
              <a:rPr lang="en-US" b="1" dirty="0"/>
              <a:t>Kristal Shelden and Jammie Lam</a:t>
            </a:r>
            <a:r>
              <a:rPr lang="en-US" dirty="0"/>
              <a:t>, have been tremendous partners and participants in the health education community.</a:t>
            </a:r>
          </a:p>
          <a:p>
            <a:pPr lvl="0"/>
            <a:r>
              <a:rPr lang="en-US" dirty="0"/>
              <a:t>Dairy Council has been an excellent partner</a:t>
            </a:r>
            <a:r>
              <a:rPr lang="en-US" b="1" dirty="0"/>
              <a:t> in Amador</a:t>
            </a:r>
            <a:r>
              <a:rPr lang="en-US" dirty="0"/>
              <a:t>. We have partnered on many events and provided outreach to multiple schools. The community seems to be embracing and appreciating the services provided by Dairy Council.</a:t>
            </a:r>
          </a:p>
          <a:p>
            <a:pPr lvl="0"/>
            <a:r>
              <a:rPr lang="en-US" dirty="0"/>
              <a:t>We appreciate the connection we have with our local region Dairy Council contact, the support we have received and the curricula as offered by the council. Thank you.</a:t>
            </a:r>
          </a:p>
          <a:p>
            <a:pPr lvl="0"/>
            <a:r>
              <a:rPr lang="en-US" dirty="0"/>
              <a:t>We greatly appreciate Dairy Council nutrition advisors support to our district in nutrition education and wellness policy.</a:t>
            </a:r>
          </a:p>
          <a:p>
            <a:endParaRPr lang="en-US" dirty="0"/>
          </a:p>
        </p:txBody>
      </p:sp>
    </p:spTree>
    <p:extLst>
      <p:ext uri="{BB962C8B-B14F-4D97-AF65-F5344CB8AC3E}">
        <p14:creationId xmlns:p14="http://schemas.microsoft.com/office/powerpoint/2010/main" val="3385955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Nutrition Education</a:t>
            </a:r>
            <a:br>
              <a:rPr lang="en-US" b="1" dirty="0"/>
            </a:br>
            <a:r>
              <a:rPr lang="en-US" b="1" dirty="0"/>
              <a:t>Nutrition Expertise (7)</a:t>
            </a:r>
          </a:p>
        </p:txBody>
      </p:sp>
      <p:sp>
        <p:nvSpPr>
          <p:cNvPr id="3" name="Content Placeholder 2"/>
          <p:cNvSpPr>
            <a:spLocks noGrp="1"/>
          </p:cNvSpPr>
          <p:nvPr>
            <p:ph idx="1"/>
          </p:nvPr>
        </p:nvSpPr>
        <p:spPr/>
        <p:txBody>
          <a:bodyPr>
            <a:normAutofit fontScale="70000" lnSpcReduction="20000"/>
          </a:bodyPr>
          <a:lstStyle/>
          <a:p>
            <a:pPr lvl="0"/>
            <a:r>
              <a:rPr lang="en-US" dirty="0"/>
              <a:t>I believe DCC has been a valuable asset to the healthy choices California residents make about their food intake.  The nutritionally expertise at DCC is second to none.  </a:t>
            </a:r>
          </a:p>
          <a:p>
            <a:pPr lvl="0"/>
            <a:r>
              <a:rPr lang="en-US" dirty="0"/>
              <a:t>Our hospital has collaborated with the Dairy Council for over 20 years on an annual basis. Staff and materials are fantastic.  It is very challenging to work with schools because of the curriculum that is required for teachers to cover does not allow for any extras.  There is so much potential that is not being tapped unfortunately.  I do feel that the best way to work is in collaboration with other community non-profit organizations and determine the best ways to work with the school systems! </a:t>
            </a:r>
          </a:p>
          <a:p>
            <a:pPr lvl="0"/>
            <a:r>
              <a:rPr lang="en-US" dirty="0"/>
              <a:t>Our partnership with the Dairy Council has been instrumental to the success of nutrition programs for students and families in our district.</a:t>
            </a:r>
          </a:p>
          <a:p>
            <a:pPr lvl="0"/>
            <a:r>
              <a:rPr lang="en-US" dirty="0"/>
              <a:t>Thank you for all the Nutrition Education work that you do in our communities.</a:t>
            </a:r>
          </a:p>
          <a:p>
            <a:pPr lvl="0"/>
            <a:r>
              <a:rPr lang="en-US" dirty="0"/>
              <a:t>Thank you for all you do for us.</a:t>
            </a:r>
          </a:p>
          <a:p>
            <a:pPr lvl="0"/>
            <a:r>
              <a:rPr lang="en-US" dirty="0"/>
              <a:t>Thank you, Dairy Council, for what you do for the community in promoting healthy eating habits. </a:t>
            </a:r>
          </a:p>
          <a:p>
            <a:pPr lvl="0"/>
            <a:r>
              <a:rPr lang="en-US" dirty="0"/>
              <a:t>Thanks for valuing our </a:t>
            </a:r>
            <a:r>
              <a:rPr lang="en-US" dirty="0" smtClean="0"/>
              <a:t>opinions</a:t>
            </a:r>
            <a:endParaRPr lang="en-US" dirty="0"/>
          </a:p>
        </p:txBody>
      </p:sp>
    </p:spTree>
    <p:extLst>
      <p:ext uri="{BB962C8B-B14F-4D97-AF65-F5344CB8AC3E}">
        <p14:creationId xmlns:p14="http://schemas.microsoft.com/office/powerpoint/2010/main" val="32721667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Nutrition Education</a:t>
            </a:r>
            <a:br>
              <a:rPr lang="en-US" dirty="0" smtClean="0"/>
            </a:br>
            <a:r>
              <a:rPr lang="en-US" b="1" dirty="0"/>
              <a:t>Resources (7</a:t>
            </a:r>
            <a:r>
              <a:rPr lang="en-US" b="1" dirty="0" smtClean="0"/>
              <a:t>)</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a:t>You are always developing great materials (</a:t>
            </a:r>
            <a:r>
              <a:rPr lang="en-US" dirty="0" err="1"/>
              <a:t>eng</a:t>
            </a:r>
            <a:r>
              <a:rPr lang="en-US" dirty="0"/>
              <a:t>/span) please continue...</a:t>
            </a:r>
          </a:p>
          <a:p>
            <a:pPr lvl="0"/>
            <a:r>
              <a:rPr lang="en-US" dirty="0"/>
              <a:t>The dairy council has a lot of resources </a:t>
            </a:r>
          </a:p>
          <a:p>
            <a:pPr lvl="0"/>
            <a:r>
              <a:rPr lang="en-US" dirty="0"/>
              <a:t>We appreciate Dairy Council's endeavor to provide information and incentives for our students to learn about healthy eating habits.</a:t>
            </a:r>
          </a:p>
          <a:p>
            <a:pPr lvl="0"/>
            <a:r>
              <a:rPr lang="en-US" dirty="0"/>
              <a:t>We like the nutrition information that we are able to provide our students and send home to their families.</a:t>
            </a:r>
          </a:p>
          <a:p>
            <a:pPr lvl="0"/>
            <a:r>
              <a:rPr lang="en-US" dirty="0"/>
              <a:t>Dairy Council educational materials are of good quality and easy to use. I am not as familiar with the collective impact leadership role played by the Council. </a:t>
            </a:r>
          </a:p>
          <a:p>
            <a:pPr lvl="0"/>
            <a:r>
              <a:rPr lang="en-US" dirty="0"/>
              <a:t>I have used the Exercise your Options program </a:t>
            </a:r>
            <a:r>
              <a:rPr lang="en-US" dirty="0" err="1"/>
              <a:t>i</a:t>
            </a:r>
            <a:r>
              <a:rPr lang="en-US" dirty="0"/>
              <a:t> believe since it started. Our MS students really enjoy this unit when it is presented. </a:t>
            </a:r>
          </a:p>
          <a:p>
            <a:pPr lvl="0"/>
            <a:r>
              <a:rPr lang="en-US" dirty="0"/>
              <a:t>Dairy Council has been an amazing program that I have had the opportunity to use with students and share with other teachers for 10+ years (all grade levels).  Thank you for being standards based, for including technology as an option to include in the learning process, for supporting Spanish speaking students, and for empowering ALL educators to teach to components that fall under the WSCC Model!</a:t>
            </a:r>
          </a:p>
        </p:txBody>
      </p:sp>
    </p:spTree>
    <p:extLst>
      <p:ext uri="{BB962C8B-B14F-4D97-AF65-F5344CB8AC3E}">
        <p14:creationId xmlns:p14="http://schemas.microsoft.com/office/powerpoint/2010/main" val="7604665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Partnership opportunities  (5</a:t>
            </a:r>
            <a:r>
              <a:rPr lang="en-US" b="1" dirty="0" smtClean="0"/>
              <a:t>)</a:t>
            </a:r>
            <a:endParaRPr lang="en-US" dirty="0"/>
          </a:p>
        </p:txBody>
      </p:sp>
      <p:sp>
        <p:nvSpPr>
          <p:cNvPr id="3" name="Content Placeholder 2"/>
          <p:cNvSpPr>
            <a:spLocks noGrp="1"/>
          </p:cNvSpPr>
          <p:nvPr>
            <p:ph idx="1"/>
          </p:nvPr>
        </p:nvSpPr>
        <p:spPr/>
        <p:txBody>
          <a:bodyPr>
            <a:normAutofit fontScale="85000" lnSpcReduction="10000"/>
          </a:bodyPr>
          <a:lstStyle/>
          <a:p>
            <a:pPr lvl="0"/>
            <a:r>
              <a:rPr lang="en-US" dirty="0"/>
              <a:t>Could work more closely with the National Check off program</a:t>
            </a:r>
          </a:p>
          <a:p>
            <a:pPr lvl="0"/>
            <a:r>
              <a:rPr lang="en-US" dirty="0"/>
              <a:t>Our county is very big and we have only one representative so it would be great to have more people power to support more nutrition education and Smarter Lunchrooms assistance to schools!</a:t>
            </a:r>
          </a:p>
          <a:p>
            <a:pPr lvl="0"/>
            <a:r>
              <a:rPr lang="en-US" dirty="0"/>
              <a:t>Dairy Council of CA is a great partner for schools/SFAs, but the heavy reliance on milk-only products (which is supported by USDA) seems a little bias and strongly supported by dairy council lobbyists/big business money which can sometimes feel like the bigger importance rather than the health of children. </a:t>
            </a:r>
          </a:p>
          <a:p>
            <a:pPr lvl="0"/>
            <a:r>
              <a:rPr lang="en-US" dirty="0"/>
              <a:t>The possibilities for change are endless, but dairy in Ca needs to have a much stronger community influence so we can be impactful as industry long term.</a:t>
            </a:r>
          </a:p>
          <a:p>
            <a:pPr lvl="0"/>
            <a:r>
              <a:rPr lang="en-US" dirty="0"/>
              <a:t>I believe that education development should also include lessons on food waste.  It's impact on animals, land, human health and earth sustainability. </a:t>
            </a:r>
          </a:p>
        </p:txBody>
      </p:sp>
    </p:spTree>
    <p:extLst>
      <p:ext uri="{BB962C8B-B14F-4D97-AF65-F5344CB8AC3E}">
        <p14:creationId xmlns:p14="http://schemas.microsoft.com/office/powerpoint/2010/main" val="30048171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Survey wording (5</a:t>
            </a:r>
            <a:r>
              <a:rPr lang="en-US" b="1" dirty="0" smtClean="0"/>
              <a:t>)</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a:t>many of the questions were so full of buzz words and jargon I could not figure out what they were getting at. That plus long complicated statements made this the least accessible survey I had completed in similar contexts. </a:t>
            </a:r>
          </a:p>
          <a:p>
            <a:pPr lvl="0"/>
            <a:r>
              <a:rPr lang="en-US" dirty="0"/>
              <a:t>Some of the questions featured in this survey were difficult to answer.  I wasn't sure of the intent of the questions that required me to respond re: importance and belief.  </a:t>
            </a:r>
          </a:p>
          <a:p>
            <a:pPr lvl="0"/>
            <a:r>
              <a:rPr lang="en-US" dirty="0"/>
              <a:t>Some questions would have been good to have an unknown or unsure option. </a:t>
            </a:r>
          </a:p>
          <a:p>
            <a:pPr lvl="0"/>
            <a:r>
              <a:rPr lang="en-US" dirty="0"/>
              <a:t>This survey was very "wordy" and I had a difficult time answering the questions based on the provided answers.</a:t>
            </a:r>
          </a:p>
          <a:p>
            <a:pPr lvl="0"/>
            <a:r>
              <a:rPr lang="en-US"/>
              <a:t>wording of questions was </a:t>
            </a:r>
            <a:r>
              <a:rPr lang="en-US"/>
              <a:t>very </a:t>
            </a:r>
            <a:r>
              <a:rPr lang="en-US" smtClean="0"/>
              <a:t>confusing</a:t>
            </a:r>
            <a:endParaRPr lang="en-US"/>
          </a:p>
        </p:txBody>
      </p:sp>
    </p:spTree>
    <p:extLst>
      <p:ext uri="{BB962C8B-B14F-4D97-AF65-F5344CB8AC3E}">
        <p14:creationId xmlns:p14="http://schemas.microsoft.com/office/powerpoint/2010/main" val="3082680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231873-9D9E-4FD2-B52B-211D3FBE0263}"/>
              </a:ext>
            </a:extLst>
          </p:cNvPr>
          <p:cNvSpPr>
            <a:spLocks noGrp="1"/>
          </p:cNvSpPr>
          <p:nvPr>
            <p:ph type="title"/>
          </p:nvPr>
        </p:nvSpPr>
        <p:spPr>
          <a:xfrm>
            <a:off x="358140" y="110307"/>
            <a:ext cx="10515600" cy="1325563"/>
          </a:xfrm>
        </p:spPr>
        <p:txBody>
          <a:bodyPr/>
          <a:lstStyle/>
          <a:p>
            <a:r>
              <a:rPr lang="en-US" b="1" dirty="0">
                <a:solidFill>
                  <a:srgbClr val="0076C0"/>
                </a:solidFill>
                <a:latin typeface="Gill Sans MT" panose="020B0502020104020203" pitchFamily="34" charset="0"/>
              </a:rPr>
              <a:t>Background (continued):</a:t>
            </a:r>
            <a:endParaRPr lang="en-US" dirty="0">
              <a:solidFill>
                <a:srgbClr val="0076C0"/>
              </a:solidFill>
            </a:endParaRPr>
          </a:p>
        </p:txBody>
      </p:sp>
      <p:sp>
        <p:nvSpPr>
          <p:cNvPr id="3" name="Content Placeholder 2">
            <a:extLst>
              <a:ext uri="{FF2B5EF4-FFF2-40B4-BE49-F238E27FC236}">
                <a16:creationId xmlns:a16="http://schemas.microsoft.com/office/drawing/2014/main" xmlns="" id="{04799906-656B-4C9F-9DFF-DBF6EE7D90C2}"/>
              </a:ext>
            </a:extLst>
          </p:cNvPr>
          <p:cNvSpPr>
            <a:spLocks noGrp="1"/>
          </p:cNvSpPr>
          <p:nvPr>
            <p:ph idx="1"/>
          </p:nvPr>
        </p:nvSpPr>
        <p:spPr>
          <a:xfrm>
            <a:off x="358140" y="1405912"/>
            <a:ext cx="11668397" cy="5315563"/>
          </a:xfrm>
        </p:spPr>
        <p:txBody>
          <a:bodyPr>
            <a:normAutofit/>
          </a:bodyPr>
          <a:lstStyle/>
          <a:p>
            <a:pPr marL="0" indent="0">
              <a:buNone/>
            </a:pPr>
            <a:r>
              <a:rPr lang="en-US" dirty="0">
                <a:latin typeface="Gill Sans MT" panose="020B0502020104020203" pitchFamily="34" charset="0"/>
              </a:rPr>
              <a:t>Presentation layout:</a:t>
            </a:r>
          </a:p>
          <a:p>
            <a:r>
              <a:rPr lang="en-US" dirty="0">
                <a:latin typeface="Gill Sans MT" panose="020B0502020104020203" pitchFamily="34" charset="0"/>
              </a:rPr>
              <a:t>Part 1: Summarizes results of 2019 Partner survey</a:t>
            </a:r>
          </a:p>
          <a:p>
            <a:r>
              <a:rPr lang="en-US" dirty="0">
                <a:latin typeface="Gill Sans MT" panose="020B0502020104020203" pitchFamily="34" charset="0"/>
              </a:rPr>
              <a:t>Part 2:  Provides general comparisons between 2018 Benchmark and 2019 Partner surveys</a:t>
            </a:r>
          </a:p>
          <a:p>
            <a:pPr lvl="1"/>
            <a:r>
              <a:rPr lang="en-US" dirty="0">
                <a:latin typeface="Gill Sans MT" panose="020B0502020104020203" pitchFamily="34" charset="0"/>
              </a:rPr>
              <a:t>Different methodologies between two survey periods:</a:t>
            </a:r>
          </a:p>
          <a:p>
            <a:pPr lvl="2"/>
            <a:r>
              <a:rPr lang="en-US" dirty="0">
                <a:latin typeface="Gill Sans MT" panose="020B0502020104020203" pitchFamily="34" charset="0"/>
              </a:rPr>
              <a:t>2018 Benchmark sampled 202 out of 529 stakeholders, with 150 surveys completed. Used phone interviews to survey stakeholders.</a:t>
            </a:r>
          </a:p>
          <a:p>
            <a:pPr lvl="2"/>
            <a:r>
              <a:rPr lang="en-US" dirty="0">
                <a:latin typeface="Gill Sans MT" panose="020B0502020104020203" pitchFamily="34" charset="0"/>
              </a:rPr>
              <a:t>2019 did not sample stakeholders, but rather sent survey requests to all stakeholders for whom Dairy Council of California provided an email. Used Survey Gizmo, a web-based survey application.</a:t>
            </a:r>
          </a:p>
          <a:p>
            <a:pPr lvl="1"/>
            <a:r>
              <a:rPr lang="en-US" dirty="0">
                <a:latin typeface="Gill Sans MT" panose="020B0502020104020203" pitchFamily="34" charset="0"/>
              </a:rPr>
              <a:t>While some of the stakeholders interviewed in 2018 may have also taken the 2019 survey, did not assess prior participation nor link data from the two periods of time. </a:t>
            </a:r>
          </a:p>
        </p:txBody>
      </p:sp>
    </p:spTree>
    <p:extLst>
      <p:ext uri="{BB962C8B-B14F-4D97-AF65-F5344CB8AC3E}">
        <p14:creationId xmlns:p14="http://schemas.microsoft.com/office/powerpoint/2010/main" val="4079995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6FDCC2E6-73CB-42C0-AA01-D0591208841A}"/>
              </a:ext>
            </a:extLst>
          </p:cNvPr>
          <p:cNvSpPr>
            <a:spLocks noGrp="1"/>
          </p:cNvSpPr>
          <p:nvPr>
            <p:ph type="ctrTitle"/>
          </p:nvPr>
        </p:nvSpPr>
        <p:spPr/>
        <p:txBody>
          <a:bodyPr/>
          <a:lstStyle/>
          <a:p>
            <a:r>
              <a:rPr lang="en-US" dirty="0">
                <a:solidFill>
                  <a:srgbClr val="0076C0"/>
                </a:solidFill>
                <a:latin typeface="Gill Sans MT" panose="020B0502020104020203" pitchFamily="34" charset="0"/>
              </a:rPr>
              <a:t>2019 Stakeholder Survey Results</a:t>
            </a:r>
          </a:p>
        </p:txBody>
      </p:sp>
      <p:sp>
        <p:nvSpPr>
          <p:cNvPr id="5" name="Subtitle 4">
            <a:extLst>
              <a:ext uri="{FF2B5EF4-FFF2-40B4-BE49-F238E27FC236}">
                <a16:creationId xmlns:a16="http://schemas.microsoft.com/office/drawing/2014/main" xmlns="" id="{00F661FB-4D21-4BAB-A890-E7475A96AD08}"/>
              </a:ext>
            </a:extLst>
          </p:cNvPr>
          <p:cNvSpPr>
            <a:spLocks noGrp="1"/>
          </p:cNvSpPr>
          <p:nvPr>
            <p:ph type="subTitle" idx="1"/>
          </p:nvPr>
        </p:nvSpPr>
        <p:spPr/>
        <p:txBody>
          <a:bodyPr/>
          <a:lstStyle/>
          <a:p>
            <a:r>
              <a:rPr lang="en-US" dirty="0">
                <a:latin typeface="Gill Sans MT" panose="020B0502020104020203" pitchFamily="34" charset="0"/>
              </a:rPr>
              <a:t>Part 1</a:t>
            </a:r>
          </a:p>
        </p:txBody>
      </p:sp>
    </p:spTree>
    <p:extLst>
      <p:ext uri="{BB962C8B-B14F-4D97-AF65-F5344CB8AC3E}">
        <p14:creationId xmlns:p14="http://schemas.microsoft.com/office/powerpoint/2010/main" val="1123996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F32FC3-C9DA-42E5-8B2E-1BFF1C4DA118}"/>
              </a:ext>
            </a:extLst>
          </p:cNvPr>
          <p:cNvSpPr>
            <a:spLocks noGrp="1"/>
          </p:cNvSpPr>
          <p:nvPr>
            <p:ph type="title"/>
          </p:nvPr>
        </p:nvSpPr>
        <p:spPr>
          <a:xfrm>
            <a:off x="588917" y="260622"/>
            <a:ext cx="11014166" cy="1325563"/>
          </a:xfrm>
        </p:spPr>
        <p:txBody>
          <a:bodyPr>
            <a:normAutofit/>
          </a:bodyPr>
          <a:lstStyle/>
          <a:p>
            <a:r>
              <a:rPr lang="en-US" sz="3600" dirty="0">
                <a:latin typeface="Gill Sans MT" panose="020B0502020104020203" pitchFamily="34" charset="0"/>
              </a:rPr>
              <a:t>Length of time have interacted with Dairy Council of California (N=99)</a:t>
            </a:r>
          </a:p>
        </p:txBody>
      </p:sp>
      <p:graphicFrame>
        <p:nvGraphicFramePr>
          <p:cNvPr id="8" name="Content Placeholder 7">
            <a:extLst>
              <a:ext uri="{FF2B5EF4-FFF2-40B4-BE49-F238E27FC236}">
                <a16:creationId xmlns:a16="http://schemas.microsoft.com/office/drawing/2014/main" xmlns="" id="{4B1897A4-F595-4B6A-A525-69826058F7E2}"/>
              </a:ext>
            </a:extLst>
          </p:cNvPr>
          <p:cNvGraphicFramePr>
            <a:graphicFrameLocks noGrp="1"/>
          </p:cNvGraphicFramePr>
          <p:nvPr>
            <p:ph idx="1"/>
            <p:extLst>
              <p:ext uri="{D42A27DB-BD31-4B8C-83A1-F6EECF244321}">
                <p14:modId xmlns:p14="http://schemas.microsoft.com/office/powerpoint/2010/main" val="1827266354"/>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55702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D19A81-1BC3-40DD-885B-1D216A776185}"/>
              </a:ext>
            </a:extLst>
          </p:cNvPr>
          <p:cNvSpPr>
            <a:spLocks noGrp="1"/>
          </p:cNvSpPr>
          <p:nvPr>
            <p:ph type="title"/>
          </p:nvPr>
        </p:nvSpPr>
        <p:spPr/>
        <p:txBody>
          <a:bodyPr>
            <a:normAutofit/>
          </a:bodyPr>
          <a:lstStyle/>
          <a:p>
            <a:r>
              <a:rPr lang="en-US" sz="3600" dirty="0">
                <a:latin typeface="Gill Sans MT" panose="020B0502020104020203" pitchFamily="34" charset="0"/>
              </a:rPr>
              <a:t>Type of organizations where respondents work (N=88)</a:t>
            </a:r>
          </a:p>
        </p:txBody>
      </p:sp>
      <p:graphicFrame>
        <p:nvGraphicFramePr>
          <p:cNvPr id="4" name="Content Placeholder 3">
            <a:extLst>
              <a:ext uri="{FF2B5EF4-FFF2-40B4-BE49-F238E27FC236}">
                <a16:creationId xmlns:a16="http://schemas.microsoft.com/office/drawing/2014/main" xmlns="" id="{1B5BC0F3-166D-4565-B99A-B6C196FA3D4C}"/>
              </a:ext>
            </a:extLst>
          </p:cNvPr>
          <p:cNvGraphicFramePr>
            <a:graphicFrameLocks noGrp="1"/>
          </p:cNvGraphicFramePr>
          <p:nvPr>
            <p:ph idx="1"/>
            <p:extLst>
              <p:ext uri="{D42A27DB-BD31-4B8C-83A1-F6EECF244321}">
                <p14:modId xmlns:p14="http://schemas.microsoft.com/office/powerpoint/2010/main" val="681577033"/>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64574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F28A2A-7A8A-4CCD-8313-943E44E7C230}"/>
              </a:ext>
            </a:extLst>
          </p:cNvPr>
          <p:cNvSpPr>
            <a:spLocks noGrp="1"/>
          </p:cNvSpPr>
          <p:nvPr>
            <p:ph type="title"/>
          </p:nvPr>
        </p:nvSpPr>
        <p:spPr/>
        <p:txBody>
          <a:bodyPr>
            <a:normAutofit/>
          </a:bodyPr>
          <a:lstStyle/>
          <a:p>
            <a:r>
              <a:rPr lang="en-US" sz="3600" dirty="0">
                <a:latin typeface="Gill Sans MT" panose="020B0502020104020203" pitchFamily="34" charset="0"/>
              </a:rPr>
              <a:t>Familiarity with Dairy Council of California  (N=83)</a:t>
            </a:r>
          </a:p>
        </p:txBody>
      </p:sp>
      <p:graphicFrame>
        <p:nvGraphicFramePr>
          <p:cNvPr id="4" name="Content Placeholder 3">
            <a:extLst>
              <a:ext uri="{FF2B5EF4-FFF2-40B4-BE49-F238E27FC236}">
                <a16:creationId xmlns:a16="http://schemas.microsoft.com/office/drawing/2014/main" xmlns="" id="{047F8930-2337-4826-8A1C-AEF2682201FF}"/>
              </a:ext>
            </a:extLst>
          </p:cNvPr>
          <p:cNvGraphicFramePr>
            <a:graphicFrameLocks noGrp="1"/>
          </p:cNvGraphicFramePr>
          <p:nvPr>
            <p:ph idx="1"/>
            <p:extLst>
              <p:ext uri="{D42A27DB-BD31-4B8C-83A1-F6EECF244321}">
                <p14:modId xmlns:p14="http://schemas.microsoft.com/office/powerpoint/2010/main" val="3922782530"/>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65637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93CE55-147E-4D82-B866-62D568DC77A4}"/>
              </a:ext>
            </a:extLst>
          </p:cNvPr>
          <p:cNvSpPr>
            <a:spLocks noGrp="1"/>
          </p:cNvSpPr>
          <p:nvPr>
            <p:ph type="title"/>
          </p:nvPr>
        </p:nvSpPr>
        <p:spPr/>
        <p:txBody>
          <a:bodyPr>
            <a:normAutofit/>
          </a:bodyPr>
          <a:lstStyle/>
          <a:p>
            <a:r>
              <a:rPr lang="en-US" sz="3600" dirty="0">
                <a:latin typeface="Gill Sans MT" panose="020B0502020104020203" pitchFamily="34" charset="0"/>
              </a:rPr>
              <a:t>In the past one year have you... with / from Dairy Council of California... (N=89)</a:t>
            </a:r>
          </a:p>
        </p:txBody>
      </p:sp>
      <p:graphicFrame>
        <p:nvGraphicFramePr>
          <p:cNvPr id="4" name="Content Placeholder 3">
            <a:extLst>
              <a:ext uri="{FF2B5EF4-FFF2-40B4-BE49-F238E27FC236}">
                <a16:creationId xmlns:a16="http://schemas.microsoft.com/office/drawing/2014/main" xmlns="" id="{A3EC795C-C50B-4F86-B252-8E5E561CF32A}"/>
              </a:ext>
            </a:extLst>
          </p:cNvPr>
          <p:cNvGraphicFramePr>
            <a:graphicFrameLocks noGrp="1"/>
          </p:cNvGraphicFramePr>
          <p:nvPr>
            <p:ph idx="1"/>
            <p:extLst>
              <p:ext uri="{D42A27DB-BD31-4B8C-83A1-F6EECF244321}">
                <p14:modId xmlns:p14="http://schemas.microsoft.com/office/powerpoint/2010/main" val="3456106385"/>
              </p:ext>
            </p:extLst>
          </p:nvPr>
        </p:nvGraphicFramePr>
        <p:xfrm>
          <a:off x="455023" y="194754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2461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E703C1-EB44-4280-9F51-803CDEBDFD13}"/>
              </a:ext>
            </a:extLst>
          </p:cNvPr>
          <p:cNvSpPr>
            <a:spLocks noGrp="1"/>
          </p:cNvSpPr>
          <p:nvPr>
            <p:ph type="title"/>
          </p:nvPr>
        </p:nvSpPr>
        <p:spPr>
          <a:xfrm>
            <a:off x="698863" y="251913"/>
            <a:ext cx="11109960" cy="1325563"/>
          </a:xfrm>
        </p:spPr>
        <p:txBody>
          <a:bodyPr>
            <a:normAutofit fontScale="90000"/>
          </a:bodyPr>
          <a:lstStyle/>
          <a:p>
            <a:r>
              <a:rPr lang="en-US" sz="2400" b="1" dirty="0">
                <a:latin typeface="Gill Sans MT" panose="020B0502020104020203" pitchFamily="34" charset="0"/>
              </a:rPr>
              <a:t>Agreement with statements about how Dairy Council of California works towards its cause of elevating the health of California children and families through the pursuit of lifelong healthy eating habits. </a:t>
            </a:r>
            <a:br>
              <a:rPr lang="en-US" sz="2400" b="1" dirty="0">
                <a:latin typeface="Gill Sans MT" panose="020B0502020104020203" pitchFamily="34" charset="0"/>
              </a:rPr>
            </a:br>
            <a:r>
              <a:rPr lang="en-US" sz="2400" b="1" dirty="0">
                <a:latin typeface="Gill Sans MT" panose="020B0502020104020203" pitchFamily="34" charset="0"/>
              </a:rPr>
              <a:t/>
            </a:r>
            <a:br>
              <a:rPr lang="en-US" sz="2400" b="1" dirty="0">
                <a:latin typeface="Gill Sans MT" panose="020B0502020104020203" pitchFamily="34" charset="0"/>
              </a:rPr>
            </a:br>
            <a:r>
              <a:rPr lang="en-US" sz="3100" b="1" dirty="0">
                <a:latin typeface="Gill Sans MT" panose="020B0502020104020203" pitchFamily="34" charset="0"/>
              </a:rPr>
              <a:t>The Dairy  Council of California... </a:t>
            </a:r>
            <a:endParaRPr lang="en-US" sz="2400" b="1" dirty="0">
              <a:latin typeface="Gill Sans MT" panose="020B0502020104020203" pitchFamily="34" charset="0"/>
            </a:endParaRPr>
          </a:p>
        </p:txBody>
      </p:sp>
      <p:graphicFrame>
        <p:nvGraphicFramePr>
          <p:cNvPr id="13" name="Content Placeholder 12">
            <a:extLst>
              <a:ext uri="{FF2B5EF4-FFF2-40B4-BE49-F238E27FC236}">
                <a16:creationId xmlns:a16="http://schemas.microsoft.com/office/drawing/2014/main" xmlns="" id="{97525749-1750-47AA-A812-7DF23C4B8F30}"/>
              </a:ext>
            </a:extLst>
          </p:cNvPr>
          <p:cNvGraphicFramePr>
            <a:graphicFrameLocks noGrp="1"/>
          </p:cNvGraphicFramePr>
          <p:nvPr>
            <p:ph idx="1"/>
            <p:extLst>
              <p:ext uri="{D42A27DB-BD31-4B8C-83A1-F6EECF244321}">
                <p14:modId xmlns:p14="http://schemas.microsoft.com/office/powerpoint/2010/main" val="1721348848"/>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434333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359</TotalTime>
  <Words>2596</Words>
  <Application>Microsoft Office PowerPoint</Application>
  <PresentationFormat>Widescreen</PresentationFormat>
  <Paragraphs>237</Paragraphs>
  <Slides>26</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Arial Bold</vt:lpstr>
      <vt:lpstr>Calibri</vt:lpstr>
      <vt:lpstr>Calibri Light</vt:lpstr>
      <vt:lpstr>Gill Sans MT</vt:lpstr>
      <vt:lpstr>Office Theme</vt:lpstr>
      <vt:lpstr>2019 Partner Survey Results </vt:lpstr>
      <vt:lpstr>Background:</vt:lpstr>
      <vt:lpstr>Background (continued):</vt:lpstr>
      <vt:lpstr>2019 Stakeholder Survey Results</vt:lpstr>
      <vt:lpstr>Length of time have interacted with Dairy Council of California (N=99)</vt:lpstr>
      <vt:lpstr>Type of organizations where respondents work (N=88)</vt:lpstr>
      <vt:lpstr>Familiarity with Dairy Council of California  (N=83)</vt:lpstr>
      <vt:lpstr>In the past one year have you... with / from Dairy Council of California... (N=89)</vt:lpstr>
      <vt:lpstr>Agreement with statements about how Dairy Council of California works towards its cause of elevating the health of California children and families through the pursuit of lifelong healthy eating habits.   The Dairy  Council of California... </vt:lpstr>
      <vt:lpstr>Agreement with statements about how Dairy Council of California works towards its cause of elevating the health of California children and families through the pursuit of lifelong healthy eating habits.   The Dairy  Council of California... </vt:lpstr>
      <vt:lpstr>Statement Evaluation 1: Dairy Council of California redirected from being a mission driven to a cause driven organization. It’s really the cause that has been central to the organization since its beginning. The cause is to elevate the health of California children and families through the lifelong pursuit of healthy eating habits.</vt:lpstr>
      <vt:lpstr>Statement Evaluation 2: Dairy Council recognizes that it takes more than one group to elevate the health of California children and families through the lifelong pursuit of healthy eating habits. It increasingly views its purpose as taking a leadership role in bringing organizations, groups, and individuals together to work on the cause. </vt:lpstr>
      <vt:lpstr>Statement Evaluation 3: Dairy Council of California’s work is community health oriented and the priority areas central to their cause focuses on nutrition education; including learning opportunities to make healthy eating easier, and support for food systems, food access, and healthy environments.</vt:lpstr>
      <vt:lpstr>Statement Evaluation 4: Dairy Council of California is the dairy farm families and local milk processors contribution to community health.  As part of the cause, nutrition education efforts focus on children and families making lifelong balanced food choices, with consuming milk and dairy.</vt:lpstr>
      <vt:lpstr>2018 Benchmark and 2019 Partner Survey Comparisons</vt:lpstr>
      <vt:lpstr>Type of organizations where respondents work                    2018 and 2019 Comparison</vt:lpstr>
      <vt:lpstr>In the past one year has... with / from Dairy Council of California...  Comparison between 2018 and 2019 Surveys</vt:lpstr>
      <vt:lpstr>Attitudinal Evaluation</vt:lpstr>
      <vt:lpstr>Attitudinal Evaluation (continued)</vt:lpstr>
      <vt:lpstr>Statement Evaluation: Importance</vt:lpstr>
      <vt:lpstr>Statement Evaluation: Believability </vt:lpstr>
      <vt:lpstr>Open-ended comments</vt:lpstr>
      <vt:lpstr>Nutrition Education Nutrition Expertise (7)</vt:lpstr>
      <vt:lpstr>Nutrition Education Resources (7)</vt:lpstr>
      <vt:lpstr>Partnership opportunities  (5)</vt:lpstr>
      <vt:lpstr>Survey wording (5)</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Benchmark Survey Results</dc:title>
  <dc:creator>Limor Zimskind</dc:creator>
  <cp:lastModifiedBy>Trina Robertson</cp:lastModifiedBy>
  <cp:revision>5</cp:revision>
  <cp:lastPrinted>2019-11-19T22:29:45Z</cp:lastPrinted>
  <dcterms:created xsi:type="dcterms:W3CDTF">2019-11-19T21:02:18Z</dcterms:created>
  <dcterms:modified xsi:type="dcterms:W3CDTF">2019-12-11T23:50:18Z</dcterms:modified>
</cp:coreProperties>
</file>