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267" r:id="rId3"/>
    <p:sldId id="332" r:id="rId4"/>
    <p:sldId id="312" r:id="rId5"/>
    <p:sldId id="270" r:id="rId6"/>
    <p:sldId id="313" r:id="rId7"/>
    <p:sldId id="314" r:id="rId8"/>
    <p:sldId id="315" r:id="rId9"/>
    <p:sldId id="316" r:id="rId10"/>
    <p:sldId id="317" r:id="rId11"/>
    <p:sldId id="271" r:id="rId12"/>
    <p:sldId id="272" r:id="rId13"/>
    <p:sldId id="318" r:id="rId14"/>
    <p:sldId id="319" r:id="rId15"/>
    <p:sldId id="320" r:id="rId16"/>
    <p:sldId id="321" r:id="rId17"/>
    <p:sldId id="322" r:id="rId18"/>
    <p:sldId id="273" r:id="rId19"/>
    <p:sldId id="274" r:id="rId20"/>
    <p:sldId id="323" r:id="rId21"/>
    <p:sldId id="324" r:id="rId22"/>
    <p:sldId id="326" r:id="rId23"/>
    <p:sldId id="327" r:id="rId24"/>
    <p:sldId id="328" r:id="rId25"/>
    <p:sldId id="329" r:id="rId26"/>
    <p:sldId id="330" r:id="rId27"/>
    <p:sldId id="331" r:id="rId28"/>
    <p:sldId id="333" r:id="rId29"/>
    <p:sldId id="334" r:id="rId30"/>
    <p:sldId id="335"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22">
          <p15:clr>
            <a:srgbClr val="A4A3A4"/>
          </p15:clr>
        </p15:guide>
        <p15:guide id="2" pos="288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B32F"/>
    <a:srgbClr val="79AA38"/>
    <a:srgbClr val="9ED255"/>
    <a:srgbClr val="C5F283"/>
    <a:srgbClr val="ECECEC"/>
    <a:srgbClr val="D9F3AA"/>
    <a:srgbClr val="204196"/>
    <a:srgbClr val="2E6AB3"/>
    <a:srgbClr val="F9D427"/>
    <a:srgbClr val="8DC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26" autoAdjust="0"/>
    <p:restoredTop sz="94692" autoAdjust="0"/>
  </p:normalViewPr>
  <p:slideViewPr>
    <p:cSldViewPr snapToGrid="0" snapToObjects="1">
      <p:cViewPr varScale="1">
        <p:scale>
          <a:sx n="111" d="100"/>
          <a:sy n="111" d="100"/>
        </p:scale>
        <p:origin x="654" y="108"/>
      </p:cViewPr>
      <p:guideLst>
        <p:guide orient="horz" pos="4122"/>
        <p:guide pos="28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notesViewPr>
    <p:cSldViewPr snapToGrid="0" snapToObjects="1">
      <p:cViewPr varScale="1">
        <p:scale>
          <a:sx n="122" d="100"/>
          <a:sy n="122" d="100"/>
        </p:scale>
        <p:origin x="-38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23%2013.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16%2013.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23%2013.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16%2013.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23%2013.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23%2013.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16%2013.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23%2013.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23%2013.xlsx" TargetMode="External"/><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16%2013.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23%2013.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23%2013.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16%2013.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16%2013.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16%2013.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16%2013.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Barrry\Documents\Dairy%20Council\2013\2013%20DCC%20Message%20Testing%20Study%20Excel%20Sheets%2003%2016%2013.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cene3d>
              <a:camera prst="orthographicFront"/>
              <a:lightRig rig="threePt" dir="t"/>
            </a:scene3d>
            <a:sp3d prstMaterial="plastic">
              <a:bevelB w="1270000" h="1270000"/>
            </a:sp3d>
          </c:spPr>
          <c:invertIfNegative val="0"/>
          <c:dLbls>
            <c:dLbl>
              <c:idx val="0"/>
              <c:layout>
                <c:manualLayout>
                  <c:x val="1.3605442176870748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605442176870748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2108843537414966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'Q7'!$A$5:$A$7</c:f>
              <c:strCache>
                <c:ptCount val="3"/>
                <c:pt idx="0">
                  <c:v>Consuming milk and milk products is essential to a healthy diet.</c:v>
                </c:pt>
                <c:pt idx="1">
                  <c:v>Milk and milk products have an irreplaceable package of nutrients that cannot be found in any other single food or beverage.</c:v>
                </c:pt>
                <c:pt idx="2">
                  <c:v>Scientific research confirms the many health benefits that milk and milk products provide.</c:v>
                </c:pt>
              </c:strCache>
            </c:strRef>
          </c:cat>
          <c:val>
            <c:numRef>
              <c:f>'Q7'!$B$5:$B$7</c:f>
              <c:numCache>
                <c:formatCode>0%</c:formatCode>
                <c:ptCount val="3"/>
                <c:pt idx="0">
                  <c:v>0.65</c:v>
                </c:pt>
                <c:pt idx="1">
                  <c:v>0.26</c:v>
                </c:pt>
                <c:pt idx="2">
                  <c:v>0.09</c:v>
                </c:pt>
              </c:numCache>
            </c:numRef>
          </c:val>
        </c:ser>
        <c:dLbls>
          <c:showLegendKey val="0"/>
          <c:showVal val="1"/>
          <c:showCatName val="0"/>
          <c:showSerName val="0"/>
          <c:showPercent val="0"/>
          <c:showBubbleSize val="0"/>
        </c:dLbls>
        <c:gapWidth val="150"/>
        <c:shape val="cylinder"/>
        <c:axId val="350248064"/>
        <c:axId val="350246888"/>
        <c:axId val="0"/>
      </c:bar3DChart>
      <c:catAx>
        <c:axId val="350248064"/>
        <c:scaling>
          <c:orientation val="maxMin"/>
        </c:scaling>
        <c:delete val="0"/>
        <c:axPos val="l"/>
        <c:numFmt formatCode="General" sourceLinked="0"/>
        <c:majorTickMark val="out"/>
        <c:minorTickMark val="none"/>
        <c:tickLblPos val="nextTo"/>
        <c:txPr>
          <a:bodyPr/>
          <a:lstStyle/>
          <a:p>
            <a:pPr>
              <a:defRPr sz="1400"/>
            </a:pPr>
            <a:endParaRPr lang="en-US"/>
          </a:p>
        </c:txPr>
        <c:crossAx val="350246888"/>
        <c:crosses val="autoZero"/>
        <c:auto val="1"/>
        <c:lblAlgn val="ctr"/>
        <c:lblOffset val="100"/>
        <c:noMultiLvlLbl val="0"/>
      </c:catAx>
      <c:valAx>
        <c:axId val="350246888"/>
        <c:scaling>
          <c:orientation val="minMax"/>
        </c:scaling>
        <c:delete val="1"/>
        <c:axPos val="t"/>
        <c:numFmt formatCode="0%" sourceLinked="1"/>
        <c:majorTickMark val="out"/>
        <c:minorTickMark val="none"/>
        <c:tickLblPos val="none"/>
        <c:crossAx val="350248064"/>
        <c:crosses val="autoZero"/>
        <c:crossBetween val="between"/>
      </c:valAx>
    </c:plotArea>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'Q26-28'!$B$1</c:f>
              <c:strCache>
                <c:ptCount val="1"/>
                <c:pt idx="0">
                  <c:v>Mean</c:v>
                </c:pt>
              </c:strCache>
            </c:strRef>
          </c:tx>
          <c:spPr>
            <a:scene3d>
              <a:camera prst="orthographicFront"/>
              <a:lightRig rig="threePt" dir="t"/>
            </a:scene3d>
            <a:sp3d prstMaterial="plastic">
              <a:bevelB w="1270000" h="1270000"/>
            </a:sp3d>
          </c:spPr>
          <c:invertIfNegative val="0"/>
          <c:dLbls>
            <c:dLbl>
              <c:idx val="0"/>
              <c:layout>
                <c:manualLayout>
                  <c:x val="1.405152224824356E-2"/>
                  <c:y val="2.222196551218035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92896174863388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05152224824356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'Q26-28'!$A$2:$A$4</c:f>
              <c:strCache>
                <c:ptCount val="3"/>
                <c:pt idx="0">
                  <c:v>Consuming milk and milk products is essential to a healthy diet.</c:v>
                </c:pt>
                <c:pt idx="1">
                  <c:v>Milk and milk products have an irreplaceable package of nutrients that cannot be found in any other single food or beverage.</c:v>
                </c:pt>
                <c:pt idx="2">
                  <c:v>Scientific research confirms the many health benefits that milk and milk products provide.</c:v>
                </c:pt>
              </c:strCache>
            </c:strRef>
          </c:cat>
          <c:val>
            <c:numRef>
              <c:f>'Q26-28'!$B$2:$B$4</c:f>
              <c:numCache>
                <c:formatCode>General</c:formatCode>
                <c:ptCount val="3"/>
                <c:pt idx="0">
                  <c:v>8.52</c:v>
                </c:pt>
                <c:pt idx="1">
                  <c:v>6.23</c:v>
                </c:pt>
                <c:pt idx="2">
                  <c:v>5.73</c:v>
                </c:pt>
              </c:numCache>
            </c:numRef>
          </c:val>
        </c:ser>
        <c:ser>
          <c:idx val="1"/>
          <c:order val="1"/>
          <c:tx>
            <c:strRef>
              <c:f>'Q26-28'!$C$1</c:f>
              <c:strCache>
                <c:ptCount val="1"/>
                <c:pt idx="0">
                  <c:v>Median</c:v>
                </c:pt>
              </c:strCache>
            </c:strRef>
          </c:tx>
          <c:spPr>
            <a:solidFill>
              <a:srgbClr val="FFC000"/>
            </a:solidFill>
            <a:scene3d>
              <a:camera prst="orthographicFront"/>
              <a:lightRig rig="threePt" dir="t"/>
            </a:scene3d>
            <a:sp3d prstMaterial="plastic">
              <a:bevelB w="1270000" h="1270000"/>
            </a:sp3d>
          </c:spPr>
          <c:invertIfNegative val="0"/>
          <c:dLbls>
            <c:dLbl>
              <c:idx val="0"/>
              <c:layout>
                <c:manualLayout>
                  <c:x val="1.2490241998438834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92896174863388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05152224824356E-2"/>
                  <c:y val="-2.424051539012169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'Q26-28'!$A$2:$A$4</c:f>
              <c:strCache>
                <c:ptCount val="3"/>
                <c:pt idx="0">
                  <c:v>Consuming milk and milk products is essential to a healthy diet.</c:v>
                </c:pt>
                <c:pt idx="1">
                  <c:v>Milk and milk products have an irreplaceable package of nutrients that cannot be found in any other single food or beverage.</c:v>
                </c:pt>
                <c:pt idx="2">
                  <c:v>Scientific research confirms the many health benefits that milk and milk products provide.</c:v>
                </c:pt>
              </c:strCache>
            </c:strRef>
          </c:cat>
          <c:val>
            <c:numRef>
              <c:f>'Q26-28'!$C$2:$C$4</c:f>
              <c:numCache>
                <c:formatCode>General</c:formatCode>
                <c:ptCount val="3"/>
                <c:pt idx="0">
                  <c:v>9</c:v>
                </c:pt>
                <c:pt idx="1">
                  <c:v>6</c:v>
                </c:pt>
                <c:pt idx="2">
                  <c:v>5</c:v>
                </c:pt>
              </c:numCache>
            </c:numRef>
          </c:val>
        </c:ser>
        <c:dLbls>
          <c:showLegendKey val="0"/>
          <c:showVal val="1"/>
          <c:showCatName val="0"/>
          <c:showSerName val="0"/>
          <c:showPercent val="0"/>
          <c:showBubbleSize val="0"/>
        </c:dLbls>
        <c:gapWidth val="150"/>
        <c:shape val="cylinder"/>
        <c:axId val="351022768"/>
        <c:axId val="351023160"/>
        <c:axId val="0"/>
      </c:bar3DChart>
      <c:catAx>
        <c:axId val="351022768"/>
        <c:scaling>
          <c:orientation val="maxMin"/>
        </c:scaling>
        <c:delete val="0"/>
        <c:axPos val="l"/>
        <c:numFmt formatCode="General" sourceLinked="0"/>
        <c:majorTickMark val="out"/>
        <c:minorTickMark val="none"/>
        <c:tickLblPos val="nextTo"/>
        <c:txPr>
          <a:bodyPr/>
          <a:lstStyle/>
          <a:p>
            <a:pPr>
              <a:defRPr sz="1400"/>
            </a:pPr>
            <a:endParaRPr lang="en-US"/>
          </a:p>
        </c:txPr>
        <c:crossAx val="351023160"/>
        <c:crosses val="autoZero"/>
        <c:auto val="1"/>
        <c:lblAlgn val="ctr"/>
        <c:lblOffset val="100"/>
        <c:noMultiLvlLbl val="0"/>
      </c:catAx>
      <c:valAx>
        <c:axId val="351023160"/>
        <c:scaling>
          <c:orientation val="minMax"/>
        </c:scaling>
        <c:delete val="1"/>
        <c:axPos val="t"/>
        <c:numFmt formatCode="General" sourceLinked="1"/>
        <c:majorTickMark val="out"/>
        <c:minorTickMark val="none"/>
        <c:tickLblPos val="none"/>
        <c:crossAx val="351022768"/>
        <c:crosses val="autoZero"/>
        <c:crossBetween val="between"/>
      </c:valAx>
    </c:plotArea>
    <c:legend>
      <c:legendPos val="r"/>
      <c:overlay val="0"/>
      <c:txPr>
        <a:bodyPr/>
        <a:lstStyle/>
        <a:p>
          <a:pPr>
            <a:defRPr sz="1800"/>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cene3d>
              <a:camera prst="orthographicFront"/>
              <a:lightRig rig="threePt" dir="t"/>
            </a:scene3d>
            <a:sp3d prstMaterial="plastic">
              <a:bevelB w="1270000" h="12700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'Q1'!$A$5:$A$10</c:f>
              <c:strCache>
                <c:ptCount val="6"/>
                <c:pt idx="0">
                  <c:v>Believable</c:v>
                </c:pt>
                <c:pt idx="1">
                  <c:v>Seems like it is a part of a healthy diet, not the only solution</c:v>
                </c:pt>
                <c:pt idx="2">
                  <c:v>Simple, easy to understand</c:v>
                </c:pt>
                <c:pt idx="3">
                  <c:v>Widely recognized fact</c:v>
                </c:pt>
                <c:pt idx="4">
                  <c:v>People have been aware of this since the 1950's</c:v>
                </c:pt>
                <c:pt idx="5">
                  <c:v>In my mind I see the picture of ingredients in a healthy diet</c:v>
                </c:pt>
              </c:strCache>
            </c:strRef>
          </c:cat>
          <c:val>
            <c:numRef>
              <c:f>'Q1'!$B$5:$B$10</c:f>
              <c:numCache>
                <c:formatCode>0%</c:formatCode>
                <c:ptCount val="6"/>
                <c:pt idx="0">
                  <c:v>0.33</c:v>
                </c:pt>
                <c:pt idx="1">
                  <c:v>0.24</c:v>
                </c:pt>
                <c:pt idx="2">
                  <c:v>0.23</c:v>
                </c:pt>
                <c:pt idx="3">
                  <c:v>0.16</c:v>
                </c:pt>
                <c:pt idx="4">
                  <c:v>0.12</c:v>
                </c:pt>
                <c:pt idx="5">
                  <c:v>0.1</c:v>
                </c:pt>
              </c:numCache>
            </c:numRef>
          </c:val>
        </c:ser>
        <c:dLbls>
          <c:showLegendKey val="0"/>
          <c:showVal val="1"/>
          <c:showCatName val="0"/>
          <c:showSerName val="0"/>
          <c:showPercent val="0"/>
          <c:showBubbleSize val="0"/>
        </c:dLbls>
        <c:gapWidth val="150"/>
        <c:shape val="cylinder"/>
        <c:axId val="351279744"/>
        <c:axId val="351280920"/>
        <c:axId val="0"/>
      </c:bar3DChart>
      <c:catAx>
        <c:axId val="351279744"/>
        <c:scaling>
          <c:orientation val="maxMin"/>
        </c:scaling>
        <c:delete val="0"/>
        <c:axPos val="l"/>
        <c:numFmt formatCode="General" sourceLinked="0"/>
        <c:majorTickMark val="out"/>
        <c:minorTickMark val="none"/>
        <c:tickLblPos val="nextTo"/>
        <c:txPr>
          <a:bodyPr/>
          <a:lstStyle/>
          <a:p>
            <a:pPr>
              <a:defRPr sz="1200"/>
            </a:pPr>
            <a:endParaRPr lang="en-US"/>
          </a:p>
        </c:txPr>
        <c:crossAx val="351280920"/>
        <c:crosses val="autoZero"/>
        <c:auto val="1"/>
        <c:lblAlgn val="ctr"/>
        <c:lblOffset val="100"/>
        <c:noMultiLvlLbl val="0"/>
      </c:catAx>
      <c:valAx>
        <c:axId val="351280920"/>
        <c:scaling>
          <c:orientation val="minMax"/>
        </c:scaling>
        <c:delete val="1"/>
        <c:axPos val="t"/>
        <c:numFmt formatCode="0%" sourceLinked="1"/>
        <c:majorTickMark val="out"/>
        <c:minorTickMark val="none"/>
        <c:tickLblPos val="none"/>
        <c:crossAx val="351279744"/>
        <c:crosses val="autoZero"/>
        <c:crossBetween val="between"/>
      </c:valAx>
    </c:plotArea>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FFC000"/>
            </a:solidFill>
            <a:scene3d>
              <a:camera prst="orthographicFront"/>
              <a:lightRig rig="threePt" dir="t"/>
            </a:scene3d>
            <a:sp3d prstMaterial="plastic">
              <a:bevelB w="1270000" h="12700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'Q2'!$A$6:$A$11</c:f>
              <c:strCache>
                <c:ptCount val="6"/>
                <c:pt idx="0">
                  <c:v>Is milk really irreplaceable</c:v>
                </c:pt>
                <c:pt idx="1">
                  <c:v>Irreplaceable seems to be a stretch</c:v>
                </c:pt>
                <c:pt idx="2">
                  <c:v>Seems like it is a part of a healthy diet, not the only solution</c:v>
                </c:pt>
                <c:pt idx="3">
                  <c:v>Too long, you lost me after irreplaceable.</c:v>
                </c:pt>
                <c:pt idx="4">
                  <c:v>Irreplaceable seems a bit too strong and emphatic</c:v>
                </c:pt>
                <c:pt idx="5">
                  <c:v>Just doesn't seem believable</c:v>
                </c:pt>
              </c:strCache>
            </c:strRef>
          </c:cat>
          <c:val>
            <c:numRef>
              <c:f>'Q2'!$B$6:$B$11</c:f>
              <c:numCache>
                <c:formatCode>0%</c:formatCode>
                <c:ptCount val="6"/>
                <c:pt idx="0">
                  <c:v>0.28999999999999998</c:v>
                </c:pt>
                <c:pt idx="1">
                  <c:v>0.26</c:v>
                </c:pt>
                <c:pt idx="2">
                  <c:v>0.22</c:v>
                </c:pt>
                <c:pt idx="3">
                  <c:v>0.22</c:v>
                </c:pt>
                <c:pt idx="4">
                  <c:v>0.21</c:v>
                </c:pt>
                <c:pt idx="5">
                  <c:v>0.16</c:v>
                </c:pt>
              </c:numCache>
            </c:numRef>
          </c:val>
        </c:ser>
        <c:dLbls>
          <c:showLegendKey val="0"/>
          <c:showVal val="1"/>
          <c:showCatName val="0"/>
          <c:showSerName val="0"/>
          <c:showPercent val="0"/>
          <c:showBubbleSize val="0"/>
        </c:dLbls>
        <c:gapWidth val="150"/>
        <c:shape val="cylinder"/>
        <c:axId val="351280136"/>
        <c:axId val="351280528"/>
        <c:axId val="0"/>
      </c:bar3DChart>
      <c:catAx>
        <c:axId val="351280136"/>
        <c:scaling>
          <c:orientation val="maxMin"/>
        </c:scaling>
        <c:delete val="0"/>
        <c:axPos val="l"/>
        <c:numFmt formatCode="General" sourceLinked="0"/>
        <c:majorTickMark val="out"/>
        <c:minorTickMark val="none"/>
        <c:tickLblPos val="nextTo"/>
        <c:txPr>
          <a:bodyPr/>
          <a:lstStyle/>
          <a:p>
            <a:pPr>
              <a:defRPr sz="1200"/>
            </a:pPr>
            <a:endParaRPr lang="en-US"/>
          </a:p>
        </c:txPr>
        <c:crossAx val="351280528"/>
        <c:crosses val="autoZero"/>
        <c:auto val="1"/>
        <c:lblAlgn val="ctr"/>
        <c:lblOffset val="100"/>
        <c:noMultiLvlLbl val="0"/>
      </c:catAx>
      <c:valAx>
        <c:axId val="351280528"/>
        <c:scaling>
          <c:orientation val="minMax"/>
        </c:scaling>
        <c:delete val="1"/>
        <c:axPos val="t"/>
        <c:numFmt formatCode="0%" sourceLinked="1"/>
        <c:majorTickMark val="out"/>
        <c:minorTickMark val="none"/>
        <c:tickLblPos val="none"/>
        <c:crossAx val="351280136"/>
        <c:crosses val="autoZero"/>
        <c:crossBetween val="between"/>
      </c:valAx>
    </c:plotArea>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0070C0"/>
            </a:solidFill>
            <a:scene3d>
              <a:camera prst="orthographicFront"/>
              <a:lightRig rig="threePt" dir="t"/>
            </a:scene3d>
            <a:sp3d prstMaterial="plastic">
              <a:bevelB w="1270000" h="12700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'Q3'!$A$3:$A$10</c:f>
              <c:strCache>
                <c:ptCount val="8"/>
                <c:pt idx="0">
                  <c:v>Widely recognized fact</c:v>
                </c:pt>
                <c:pt idx="1">
                  <c:v>Seems like it is a part of a healthy diet, not the only solution</c:v>
                </c:pt>
                <c:pt idx="2">
                  <c:v>Believable</c:v>
                </c:pt>
                <c:pt idx="3">
                  <c:v>Makes fewer broad claims</c:v>
                </c:pt>
                <c:pt idx="4">
                  <c:v>The easiest to understand</c:v>
                </c:pt>
                <c:pt idx="5">
                  <c:v>Simple, easy to understand</c:v>
                </c:pt>
                <c:pt idx="6">
                  <c:v>Uses terminology that is not so broad like irreplaceable and scientific</c:v>
                </c:pt>
                <c:pt idx="7">
                  <c:v>Easily understood</c:v>
                </c:pt>
              </c:strCache>
            </c:strRef>
          </c:cat>
          <c:val>
            <c:numRef>
              <c:f>'Q3'!$B$3:$B$10</c:f>
              <c:numCache>
                <c:formatCode>0%</c:formatCode>
                <c:ptCount val="8"/>
                <c:pt idx="0">
                  <c:v>0.41</c:v>
                </c:pt>
                <c:pt idx="1">
                  <c:v>0.35</c:v>
                </c:pt>
                <c:pt idx="2">
                  <c:v>0.34</c:v>
                </c:pt>
                <c:pt idx="3">
                  <c:v>0.34</c:v>
                </c:pt>
                <c:pt idx="4">
                  <c:v>0.25</c:v>
                </c:pt>
                <c:pt idx="5">
                  <c:v>0.2</c:v>
                </c:pt>
                <c:pt idx="6">
                  <c:v>0.13</c:v>
                </c:pt>
                <c:pt idx="7">
                  <c:v>0.11</c:v>
                </c:pt>
              </c:numCache>
            </c:numRef>
          </c:val>
        </c:ser>
        <c:dLbls>
          <c:showLegendKey val="0"/>
          <c:showVal val="1"/>
          <c:showCatName val="0"/>
          <c:showSerName val="0"/>
          <c:showPercent val="0"/>
          <c:showBubbleSize val="0"/>
        </c:dLbls>
        <c:gapWidth val="150"/>
        <c:shape val="cylinder"/>
        <c:axId val="351282096"/>
        <c:axId val="351282880"/>
        <c:axId val="0"/>
      </c:bar3DChart>
      <c:catAx>
        <c:axId val="351282096"/>
        <c:scaling>
          <c:orientation val="maxMin"/>
        </c:scaling>
        <c:delete val="0"/>
        <c:axPos val="l"/>
        <c:numFmt formatCode="General" sourceLinked="0"/>
        <c:majorTickMark val="out"/>
        <c:minorTickMark val="none"/>
        <c:tickLblPos val="nextTo"/>
        <c:txPr>
          <a:bodyPr/>
          <a:lstStyle/>
          <a:p>
            <a:pPr>
              <a:defRPr sz="1200"/>
            </a:pPr>
            <a:endParaRPr lang="en-US"/>
          </a:p>
        </c:txPr>
        <c:crossAx val="351282880"/>
        <c:crosses val="autoZero"/>
        <c:auto val="1"/>
        <c:lblAlgn val="ctr"/>
        <c:lblOffset val="100"/>
        <c:noMultiLvlLbl val="0"/>
      </c:catAx>
      <c:valAx>
        <c:axId val="351282880"/>
        <c:scaling>
          <c:orientation val="minMax"/>
        </c:scaling>
        <c:delete val="1"/>
        <c:axPos val="t"/>
        <c:numFmt formatCode="0%" sourceLinked="1"/>
        <c:majorTickMark val="out"/>
        <c:minorTickMark val="none"/>
        <c:tickLblPos val="none"/>
        <c:crossAx val="351282096"/>
        <c:crosses val="autoZero"/>
        <c:crossBetween val="between"/>
      </c:valAx>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FFC000"/>
            </a:solidFill>
            <a:scene3d>
              <a:camera prst="orthographicFront"/>
              <a:lightRig rig="threePt" dir="t"/>
            </a:scene3d>
            <a:sp3d prstMaterial="plastic">
              <a:bevelT w="1270000" h="1270000"/>
            </a:sp3d>
          </c:spPr>
          <c:invertIfNegative val="0"/>
          <c:dLbls>
            <c:dLbl>
              <c:idx val="0"/>
              <c:layout>
                <c:manualLayout>
                  <c:x val="-7.1813285457809697E-3"/>
                  <c:y val="-7.9778596812657918E-18"/>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3937761819269898E-3"/>
                  <c:y val="-1.044386422976501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66666666666667E-2"/>
                  <c:y val="-1.851851851851852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666666666666667E-2"/>
                  <c:y val="-2.77777777777777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'Q4'!$A$2:$A$5</c:f>
              <c:strCache>
                <c:ptCount val="4"/>
                <c:pt idx="0">
                  <c:v>Is it really essential?</c:v>
                </c:pt>
                <c:pt idx="1">
                  <c:v>Unsure</c:v>
                </c:pt>
                <c:pt idx="2">
                  <c:v>Great, but I hear that about every food product</c:v>
                </c:pt>
                <c:pt idx="3">
                  <c:v>Just doesn't seem believable</c:v>
                </c:pt>
              </c:strCache>
            </c:strRef>
          </c:cat>
          <c:val>
            <c:numRef>
              <c:f>'Q4'!$B$2:$B$5</c:f>
              <c:numCache>
                <c:formatCode>0%</c:formatCode>
                <c:ptCount val="4"/>
                <c:pt idx="0">
                  <c:v>0.38</c:v>
                </c:pt>
                <c:pt idx="1">
                  <c:v>0.32</c:v>
                </c:pt>
                <c:pt idx="2">
                  <c:v>0.21</c:v>
                </c:pt>
                <c:pt idx="3">
                  <c:v>0.09</c:v>
                </c:pt>
              </c:numCache>
            </c:numRef>
          </c:val>
        </c:ser>
        <c:dLbls>
          <c:showLegendKey val="0"/>
          <c:showVal val="0"/>
          <c:showCatName val="0"/>
          <c:showSerName val="0"/>
          <c:showPercent val="0"/>
          <c:showBubbleSize val="0"/>
        </c:dLbls>
        <c:gapWidth val="150"/>
        <c:shape val="cylinder"/>
        <c:axId val="351277784"/>
        <c:axId val="351278568"/>
        <c:axId val="0"/>
      </c:bar3DChart>
      <c:catAx>
        <c:axId val="351277784"/>
        <c:scaling>
          <c:orientation val="minMax"/>
        </c:scaling>
        <c:delete val="0"/>
        <c:axPos val="b"/>
        <c:numFmt formatCode="General" sourceLinked="0"/>
        <c:majorTickMark val="out"/>
        <c:minorTickMark val="none"/>
        <c:tickLblPos val="nextTo"/>
        <c:txPr>
          <a:bodyPr/>
          <a:lstStyle/>
          <a:p>
            <a:pPr>
              <a:defRPr sz="1200"/>
            </a:pPr>
            <a:endParaRPr lang="en-US"/>
          </a:p>
        </c:txPr>
        <c:crossAx val="351278568"/>
        <c:crosses val="autoZero"/>
        <c:auto val="1"/>
        <c:lblAlgn val="ctr"/>
        <c:lblOffset val="100"/>
        <c:noMultiLvlLbl val="0"/>
      </c:catAx>
      <c:valAx>
        <c:axId val="351278568"/>
        <c:scaling>
          <c:orientation val="minMax"/>
        </c:scaling>
        <c:delete val="1"/>
        <c:axPos val="l"/>
        <c:numFmt formatCode="0%" sourceLinked="1"/>
        <c:majorTickMark val="out"/>
        <c:minorTickMark val="none"/>
        <c:tickLblPos val="none"/>
        <c:crossAx val="351277784"/>
        <c:crosses val="autoZero"/>
        <c:crossBetween val="between"/>
      </c:valAx>
    </c:plotArea>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cene3d>
              <a:camera prst="orthographicFront"/>
              <a:lightRig rig="threePt" dir="t"/>
            </a:scene3d>
            <a:sp3d prstMaterial="plastic">
              <a:bevelB w="1270000" h="1270000"/>
            </a:sp3d>
          </c:spPr>
          <c:invertIfNegative val="0"/>
          <c:dLbls>
            <c:dLbl>
              <c:idx val="0"/>
              <c:layout>
                <c:manualLayout>
                  <c:x val="5.1948051948051948E-3"/>
                  <c:y val="2.3969600793489666E-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'Q5'!$A$4:$A$8</c:f>
              <c:strCache>
                <c:ptCount val="5"/>
                <c:pt idx="0">
                  <c:v>Better than relying on someone's point of view</c:v>
                </c:pt>
                <c:pt idx="1">
                  <c:v>I like scientific research; it gives validation to the comment.  I would pay more attention to this message than the other two</c:v>
                </c:pt>
                <c:pt idx="2">
                  <c:v>Believable</c:v>
                </c:pt>
                <c:pt idx="3">
                  <c:v>Unsure</c:v>
                </c:pt>
                <c:pt idx="4">
                  <c:v>Endorsed by the USDA</c:v>
                </c:pt>
              </c:strCache>
            </c:strRef>
          </c:cat>
          <c:val>
            <c:numRef>
              <c:f>'Q5'!$B$4:$B$8</c:f>
              <c:numCache>
                <c:formatCode>0%</c:formatCode>
                <c:ptCount val="5"/>
                <c:pt idx="0">
                  <c:v>0.37</c:v>
                </c:pt>
                <c:pt idx="1">
                  <c:v>0.23</c:v>
                </c:pt>
                <c:pt idx="2">
                  <c:v>0.17</c:v>
                </c:pt>
                <c:pt idx="3">
                  <c:v>0.15</c:v>
                </c:pt>
                <c:pt idx="4">
                  <c:v>0.08</c:v>
                </c:pt>
              </c:numCache>
            </c:numRef>
          </c:val>
        </c:ser>
        <c:dLbls>
          <c:showLegendKey val="0"/>
          <c:showVal val="1"/>
          <c:showCatName val="0"/>
          <c:showSerName val="0"/>
          <c:showPercent val="0"/>
          <c:showBubbleSize val="0"/>
        </c:dLbls>
        <c:gapWidth val="150"/>
        <c:shape val="cylinder"/>
        <c:axId val="351284448"/>
        <c:axId val="351285232"/>
        <c:axId val="0"/>
      </c:bar3DChart>
      <c:catAx>
        <c:axId val="351284448"/>
        <c:scaling>
          <c:orientation val="maxMin"/>
        </c:scaling>
        <c:delete val="0"/>
        <c:axPos val="l"/>
        <c:numFmt formatCode="General" sourceLinked="0"/>
        <c:majorTickMark val="out"/>
        <c:minorTickMark val="none"/>
        <c:tickLblPos val="nextTo"/>
        <c:txPr>
          <a:bodyPr/>
          <a:lstStyle/>
          <a:p>
            <a:pPr>
              <a:defRPr sz="1100"/>
            </a:pPr>
            <a:endParaRPr lang="en-US"/>
          </a:p>
        </c:txPr>
        <c:crossAx val="351285232"/>
        <c:crosses val="autoZero"/>
        <c:auto val="1"/>
        <c:lblAlgn val="ctr"/>
        <c:lblOffset val="100"/>
        <c:noMultiLvlLbl val="0"/>
      </c:catAx>
      <c:valAx>
        <c:axId val="351285232"/>
        <c:scaling>
          <c:orientation val="minMax"/>
        </c:scaling>
        <c:delete val="1"/>
        <c:axPos val="t"/>
        <c:numFmt formatCode="0%" sourceLinked="1"/>
        <c:majorTickMark val="out"/>
        <c:minorTickMark val="none"/>
        <c:tickLblPos val="none"/>
        <c:crossAx val="351284448"/>
        <c:crosses val="autoZero"/>
        <c:crossBetween val="between"/>
      </c:valAx>
    </c:plotArea>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a:scene3d>
              <a:camera prst="orthographicFront"/>
              <a:lightRig rig="threePt" dir="t"/>
            </a:scene3d>
            <a:sp3d prstMaterial="plastic">
              <a:bevelT w="1270000" h="1270000"/>
            </a:sp3d>
          </c:spPr>
          <c:invertIfNegative val="0"/>
          <c:dLbls>
            <c:dLbl>
              <c:idx val="0"/>
              <c:layout>
                <c:manualLayout>
                  <c:x val="0"/>
                  <c:y val="-1.801801375753381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899182561307902E-2"/>
                  <c:y val="-2.702702063630071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66666666666667E-2"/>
                  <c:y val="-1.851851851851852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666666666666667E-2"/>
                  <c:y val="-2.77777777777777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'Q6'!$A$3:$A$6</c:f>
              <c:strCache>
                <c:ptCount val="4"/>
                <c:pt idx="0">
                  <c:v>Is the scientific research transparent or is it from the dairy industry</c:v>
                </c:pt>
                <c:pt idx="1">
                  <c:v>Everyone has scientific research to back up everything</c:v>
                </c:pt>
                <c:pt idx="2">
                  <c:v>Statement seems to be a stretch</c:v>
                </c:pt>
                <c:pt idx="3">
                  <c:v>Scientific research is meant for academics, not regular people</c:v>
                </c:pt>
              </c:strCache>
            </c:strRef>
          </c:cat>
          <c:val>
            <c:numRef>
              <c:f>'Q6'!$B$3:$B$6</c:f>
              <c:numCache>
                <c:formatCode>0%</c:formatCode>
                <c:ptCount val="4"/>
                <c:pt idx="0">
                  <c:v>0.45</c:v>
                </c:pt>
                <c:pt idx="1">
                  <c:v>0.42</c:v>
                </c:pt>
                <c:pt idx="2">
                  <c:v>0.23</c:v>
                </c:pt>
                <c:pt idx="3">
                  <c:v>0.19</c:v>
                </c:pt>
              </c:numCache>
            </c:numRef>
          </c:val>
        </c:ser>
        <c:dLbls>
          <c:showLegendKey val="0"/>
          <c:showVal val="0"/>
          <c:showCatName val="0"/>
          <c:showSerName val="0"/>
          <c:showPercent val="0"/>
          <c:showBubbleSize val="0"/>
        </c:dLbls>
        <c:gapWidth val="150"/>
        <c:shape val="cylinder"/>
        <c:axId val="351931808"/>
        <c:axId val="351934944"/>
        <c:axId val="0"/>
      </c:bar3DChart>
      <c:catAx>
        <c:axId val="351931808"/>
        <c:scaling>
          <c:orientation val="minMax"/>
        </c:scaling>
        <c:delete val="0"/>
        <c:axPos val="b"/>
        <c:numFmt formatCode="General" sourceLinked="0"/>
        <c:majorTickMark val="out"/>
        <c:minorTickMark val="none"/>
        <c:tickLblPos val="nextTo"/>
        <c:txPr>
          <a:bodyPr/>
          <a:lstStyle/>
          <a:p>
            <a:pPr>
              <a:defRPr sz="1100"/>
            </a:pPr>
            <a:endParaRPr lang="en-US"/>
          </a:p>
        </c:txPr>
        <c:crossAx val="351934944"/>
        <c:crosses val="autoZero"/>
        <c:auto val="1"/>
        <c:lblAlgn val="ctr"/>
        <c:lblOffset val="100"/>
        <c:noMultiLvlLbl val="0"/>
      </c:catAx>
      <c:valAx>
        <c:axId val="351934944"/>
        <c:scaling>
          <c:orientation val="minMax"/>
        </c:scaling>
        <c:delete val="1"/>
        <c:axPos val="l"/>
        <c:numFmt formatCode="0%" sourceLinked="1"/>
        <c:majorTickMark val="out"/>
        <c:minorTickMark val="none"/>
        <c:tickLblPos val="none"/>
        <c:crossAx val="351931808"/>
        <c:crosses val="autoZero"/>
        <c:crossBetween val="between"/>
      </c:valAx>
    </c:plotArea>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'Most appealing versus least'!$B$5</c:f>
              <c:strCache>
                <c:ptCount val="1"/>
                <c:pt idx="0">
                  <c:v>Most Appealing</c:v>
                </c:pt>
              </c:strCache>
            </c:strRef>
          </c:tx>
          <c:spPr>
            <a:scene3d>
              <a:camera prst="orthographicFront"/>
              <a:lightRig rig="threePt" dir="t"/>
            </a:scene3d>
            <a:sp3d prstMaterial="plastic">
              <a:bevelB w="1270000" h="1270000"/>
            </a:sp3d>
          </c:spPr>
          <c:invertIfNegative val="0"/>
          <c:dLbls>
            <c:dLbl>
              <c:idx val="0"/>
              <c:layout>
                <c:manualLayout>
                  <c:x val="1.3348164627363738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348164627363738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865035224323322E-2"/>
                  <c:y val="2.464571780653111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'Most appealing versus least'!$A$6:$A$8</c:f>
              <c:strCache>
                <c:ptCount val="3"/>
                <c:pt idx="0">
                  <c:v>Consuming milk and milk products is essential to a healthy diet. </c:v>
                </c:pt>
                <c:pt idx="1">
                  <c:v>Milk and milk products have an irreplaceable package of nutrients that cannot be found in any other single food or beverage.</c:v>
                </c:pt>
                <c:pt idx="2">
                  <c:v>Scientific research confirms the many health benefits that milk and milk products provide.</c:v>
                </c:pt>
              </c:strCache>
            </c:strRef>
          </c:cat>
          <c:val>
            <c:numRef>
              <c:f>'Most appealing versus least'!$B$6:$B$8</c:f>
              <c:numCache>
                <c:formatCode>General</c:formatCode>
                <c:ptCount val="3"/>
                <c:pt idx="0">
                  <c:v>2.13</c:v>
                </c:pt>
                <c:pt idx="1">
                  <c:v>1.26</c:v>
                </c:pt>
                <c:pt idx="2">
                  <c:v>0.85</c:v>
                </c:pt>
              </c:numCache>
            </c:numRef>
          </c:val>
        </c:ser>
        <c:ser>
          <c:idx val="1"/>
          <c:order val="1"/>
          <c:tx>
            <c:strRef>
              <c:f>'Most appealing versus least'!$C$5</c:f>
              <c:strCache>
                <c:ptCount val="1"/>
                <c:pt idx="0">
                  <c:v>Least Appealing</c:v>
                </c:pt>
              </c:strCache>
            </c:strRef>
          </c:tx>
          <c:spPr>
            <a:solidFill>
              <a:srgbClr val="FFC000"/>
            </a:solidFill>
            <a:scene3d>
              <a:camera prst="orthographicFront"/>
              <a:lightRig rig="threePt" dir="t"/>
            </a:scene3d>
            <a:sp3d prstMaterial="plastic">
              <a:bevelB w="1270000" h="1270000"/>
            </a:sp3d>
          </c:spPr>
          <c:invertIfNegative val="0"/>
          <c:dLbls>
            <c:dLbl>
              <c:idx val="0"/>
              <c:layout>
                <c:manualLayout>
                  <c:x val="8.8987764182424916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987764182424916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8987764182424916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'Most appealing versus least'!$A$6:$A$8</c:f>
              <c:strCache>
                <c:ptCount val="3"/>
                <c:pt idx="0">
                  <c:v>Consuming milk and milk products is essential to a healthy diet. </c:v>
                </c:pt>
                <c:pt idx="1">
                  <c:v>Milk and milk products have an irreplaceable package of nutrients that cannot be found in any other single food or beverage.</c:v>
                </c:pt>
                <c:pt idx="2">
                  <c:v>Scientific research confirms the many health benefits that milk and milk products provide.</c:v>
                </c:pt>
              </c:strCache>
            </c:strRef>
          </c:cat>
          <c:val>
            <c:numRef>
              <c:f>'Most appealing versus least'!$C$6:$C$8</c:f>
              <c:numCache>
                <c:formatCode>General</c:formatCode>
                <c:ptCount val="3"/>
                <c:pt idx="0">
                  <c:v>0.68</c:v>
                </c:pt>
                <c:pt idx="1">
                  <c:v>1.36</c:v>
                </c:pt>
                <c:pt idx="2">
                  <c:v>1.29</c:v>
                </c:pt>
              </c:numCache>
            </c:numRef>
          </c:val>
        </c:ser>
        <c:dLbls>
          <c:showLegendKey val="0"/>
          <c:showVal val="1"/>
          <c:showCatName val="0"/>
          <c:showSerName val="0"/>
          <c:showPercent val="0"/>
          <c:showBubbleSize val="0"/>
        </c:dLbls>
        <c:gapWidth val="150"/>
        <c:shape val="cylinder"/>
        <c:axId val="351933376"/>
        <c:axId val="351930240"/>
        <c:axId val="0"/>
      </c:bar3DChart>
      <c:catAx>
        <c:axId val="351933376"/>
        <c:scaling>
          <c:orientation val="maxMin"/>
        </c:scaling>
        <c:delete val="0"/>
        <c:axPos val="l"/>
        <c:numFmt formatCode="General" sourceLinked="0"/>
        <c:majorTickMark val="out"/>
        <c:minorTickMark val="none"/>
        <c:tickLblPos val="nextTo"/>
        <c:txPr>
          <a:bodyPr/>
          <a:lstStyle/>
          <a:p>
            <a:pPr>
              <a:defRPr sz="1400"/>
            </a:pPr>
            <a:endParaRPr lang="en-US"/>
          </a:p>
        </c:txPr>
        <c:crossAx val="351930240"/>
        <c:crosses val="autoZero"/>
        <c:auto val="1"/>
        <c:lblAlgn val="ctr"/>
        <c:lblOffset val="100"/>
        <c:noMultiLvlLbl val="0"/>
      </c:catAx>
      <c:valAx>
        <c:axId val="351930240"/>
        <c:scaling>
          <c:orientation val="minMax"/>
        </c:scaling>
        <c:delete val="1"/>
        <c:axPos val="t"/>
        <c:numFmt formatCode="General" sourceLinked="1"/>
        <c:majorTickMark val="out"/>
        <c:minorTickMark val="none"/>
        <c:tickLblPos val="none"/>
        <c:crossAx val="351933376"/>
        <c:crosses val="autoZero"/>
        <c:crossBetween val="between"/>
      </c:valAx>
    </c:plotArea>
    <c:legend>
      <c:legendPos val="r"/>
      <c:overlay val="0"/>
      <c:txPr>
        <a:bodyPr/>
        <a:lstStyle/>
        <a:p>
          <a:pPr>
            <a:defRPr sz="1800"/>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cene3d>
              <a:camera prst="orthographicFront"/>
              <a:lightRig rig="threePt" dir="t"/>
            </a:scene3d>
            <a:sp3d prstMaterial="plastic">
              <a:bevelB w="1270000" h="1270000"/>
            </a:sp3d>
          </c:spPr>
          <c:invertIfNegative val="0"/>
          <c:dLbls>
            <c:dLbl>
              <c:idx val="0"/>
              <c:layout>
                <c:manualLayout>
                  <c:x val="3.921568627450980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8823529411764705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8431372549019607E-3"/>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9.8039215686274508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372549019607836E-2"/>
                  <c:y val="3.220611916264090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'Q8 three parts'!$C$9:$C$13</c:f>
              <c:strCache>
                <c:ptCount val="5"/>
                <c:pt idx="0">
                  <c:v>Makes fewer broad claims</c:v>
                </c:pt>
                <c:pt idx="1">
                  <c:v>Widely recognized fact</c:v>
                </c:pt>
                <c:pt idx="2">
                  <c:v>Believable</c:v>
                </c:pt>
                <c:pt idx="3">
                  <c:v>Easily understood</c:v>
                </c:pt>
                <c:pt idx="4">
                  <c:v>People have been aware of this since the 1950's</c:v>
                </c:pt>
              </c:strCache>
            </c:strRef>
          </c:cat>
          <c:val>
            <c:numRef>
              <c:f>'Q8 three parts'!$D$9:$D$13</c:f>
              <c:numCache>
                <c:formatCode>0%</c:formatCode>
                <c:ptCount val="5"/>
                <c:pt idx="0">
                  <c:v>0.52</c:v>
                </c:pt>
                <c:pt idx="1">
                  <c:v>0.48</c:v>
                </c:pt>
                <c:pt idx="2">
                  <c:v>0.48</c:v>
                </c:pt>
                <c:pt idx="3">
                  <c:v>0.45</c:v>
                </c:pt>
                <c:pt idx="4">
                  <c:v>0.08</c:v>
                </c:pt>
              </c:numCache>
            </c:numRef>
          </c:val>
        </c:ser>
        <c:dLbls>
          <c:showLegendKey val="0"/>
          <c:showVal val="1"/>
          <c:showCatName val="0"/>
          <c:showSerName val="0"/>
          <c:showPercent val="0"/>
          <c:showBubbleSize val="0"/>
        </c:dLbls>
        <c:gapWidth val="150"/>
        <c:shape val="cylinder"/>
        <c:axId val="350245712"/>
        <c:axId val="350247672"/>
        <c:axId val="0"/>
      </c:bar3DChart>
      <c:catAx>
        <c:axId val="350245712"/>
        <c:scaling>
          <c:orientation val="maxMin"/>
        </c:scaling>
        <c:delete val="0"/>
        <c:axPos val="l"/>
        <c:numFmt formatCode="General" sourceLinked="0"/>
        <c:majorTickMark val="out"/>
        <c:minorTickMark val="none"/>
        <c:tickLblPos val="nextTo"/>
        <c:txPr>
          <a:bodyPr/>
          <a:lstStyle/>
          <a:p>
            <a:pPr>
              <a:defRPr sz="1200"/>
            </a:pPr>
            <a:endParaRPr lang="en-US"/>
          </a:p>
        </c:txPr>
        <c:crossAx val="350247672"/>
        <c:crosses val="autoZero"/>
        <c:auto val="1"/>
        <c:lblAlgn val="ctr"/>
        <c:lblOffset val="100"/>
        <c:noMultiLvlLbl val="0"/>
      </c:catAx>
      <c:valAx>
        <c:axId val="350247672"/>
        <c:scaling>
          <c:orientation val="minMax"/>
        </c:scaling>
        <c:delete val="1"/>
        <c:axPos val="t"/>
        <c:numFmt formatCode="0%" sourceLinked="1"/>
        <c:majorTickMark val="out"/>
        <c:minorTickMark val="none"/>
        <c:tickLblPos val="none"/>
        <c:crossAx val="350245712"/>
        <c:crosses val="autoZero"/>
        <c:crossBetween val="between"/>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FFC000"/>
            </a:solidFill>
            <a:scene3d>
              <a:camera prst="orthographicFront"/>
              <a:lightRig rig="threePt" dir="t"/>
            </a:scene3d>
            <a:sp3d prstMaterial="plastic">
              <a:bevelB w="1270000" h="1270000"/>
            </a:sp3d>
          </c:spPr>
          <c:invertIfNegative val="0"/>
          <c:dLbls>
            <c:dLbl>
              <c:idx val="0"/>
              <c:layout>
                <c:manualLayout>
                  <c:x val="1.4767266053056107E-2"/>
                  <c:y val="1.9228361987758841E-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644832605531296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7467248908297015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'Q9'!$A$4:$A$6</c:f>
              <c:strCache>
                <c:ptCount val="3"/>
                <c:pt idx="0">
                  <c:v>Scientific research confirms the many health benefits that milk and milk products provide.</c:v>
                </c:pt>
                <c:pt idx="1">
                  <c:v>Milk and milk products have an irreplaceable package of nutrients that cannot be found in any other single food or beverage.</c:v>
                </c:pt>
                <c:pt idx="2">
                  <c:v>Consuming milk and milk products is essential to a healthy diet.</c:v>
                </c:pt>
              </c:strCache>
            </c:strRef>
          </c:cat>
          <c:val>
            <c:numRef>
              <c:f>'Q9'!$B$4:$B$6</c:f>
              <c:numCache>
                <c:formatCode>0%</c:formatCode>
                <c:ptCount val="3"/>
                <c:pt idx="0">
                  <c:v>0.66</c:v>
                </c:pt>
                <c:pt idx="1">
                  <c:v>0.24</c:v>
                </c:pt>
                <c:pt idx="2">
                  <c:v>0.1</c:v>
                </c:pt>
              </c:numCache>
            </c:numRef>
          </c:val>
        </c:ser>
        <c:dLbls>
          <c:showLegendKey val="0"/>
          <c:showVal val="1"/>
          <c:showCatName val="0"/>
          <c:showSerName val="0"/>
          <c:showPercent val="0"/>
          <c:showBubbleSize val="0"/>
        </c:dLbls>
        <c:gapWidth val="150"/>
        <c:shape val="cylinder"/>
        <c:axId val="350244928"/>
        <c:axId val="350245320"/>
        <c:axId val="0"/>
      </c:bar3DChart>
      <c:catAx>
        <c:axId val="350244928"/>
        <c:scaling>
          <c:orientation val="maxMin"/>
        </c:scaling>
        <c:delete val="0"/>
        <c:axPos val="l"/>
        <c:numFmt formatCode="General" sourceLinked="0"/>
        <c:majorTickMark val="out"/>
        <c:minorTickMark val="none"/>
        <c:tickLblPos val="nextTo"/>
        <c:txPr>
          <a:bodyPr/>
          <a:lstStyle/>
          <a:p>
            <a:pPr>
              <a:defRPr sz="1400"/>
            </a:pPr>
            <a:endParaRPr lang="en-US"/>
          </a:p>
        </c:txPr>
        <c:crossAx val="350245320"/>
        <c:crosses val="autoZero"/>
        <c:auto val="1"/>
        <c:lblAlgn val="ctr"/>
        <c:lblOffset val="100"/>
        <c:noMultiLvlLbl val="0"/>
      </c:catAx>
      <c:valAx>
        <c:axId val="350245320"/>
        <c:scaling>
          <c:orientation val="minMax"/>
        </c:scaling>
        <c:delete val="1"/>
        <c:axPos val="t"/>
        <c:numFmt formatCode="0%" sourceLinked="1"/>
        <c:majorTickMark val="out"/>
        <c:minorTickMark val="none"/>
        <c:tickLblPos val="none"/>
        <c:crossAx val="350244928"/>
        <c:crosses val="autoZero"/>
        <c:crossBetween val="between"/>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cene3d>
              <a:camera prst="orthographicFront"/>
              <a:lightRig rig="threePt" dir="t"/>
            </a:scene3d>
            <a:sp3d prstMaterial="plastic">
              <a:bevelB w="1270000" h="12700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'Q10 three parts'!$B$9:$B$15</c:f>
              <c:strCache>
                <c:ptCount val="7"/>
                <c:pt idx="0">
                  <c:v>Is the scientific research transparent or is it from the dairy industry</c:v>
                </c:pt>
                <c:pt idx="1">
                  <c:v>Just doesn't seem believable</c:v>
                </c:pt>
                <c:pt idx="2">
                  <c:v>Everyone has scientific research to back up everything</c:v>
                </c:pt>
                <c:pt idx="3">
                  <c:v>Can most people tell what is valid scientific evidence</c:v>
                </c:pt>
                <c:pt idx="4">
                  <c:v>Are most people able to assess what is scientific evidence</c:v>
                </c:pt>
                <c:pt idx="5">
                  <c:v>Great, but I hear that about every food product</c:v>
                </c:pt>
                <c:pt idx="6">
                  <c:v>Scientific research is meant for academics, not regular people</c:v>
                </c:pt>
              </c:strCache>
            </c:strRef>
          </c:cat>
          <c:val>
            <c:numRef>
              <c:f>'Q10 three parts'!$C$9:$C$15</c:f>
              <c:numCache>
                <c:formatCode>0%</c:formatCode>
                <c:ptCount val="7"/>
                <c:pt idx="0">
                  <c:v>0.62</c:v>
                </c:pt>
                <c:pt idx="1">
                  <c:v>0.48</c:v>
                </c:pt>
                <c:pt idx="2">
                  <c:v>0.39</c:v>
                </c:pt>
                <c:pt idx="3">
                  <c:v>0.35</c:v>
                </c:pt>
                <c:pt idx="4">
                  <c:v>0.26</c:v>
                </c:pt>
                <c:pt idx="5">
                  <c:v>0.21</c:v>
                </c:pt>
                <c:pt idx="6">
                  <c:v>0.17</c:v>
                </c:pt>
              </c:numCache>
            </c:numRef>
          </c:val>
        </c:ser>
        <c:dLbls>
          <c:showLegendKey val="0"/>
          <c:showVal val="1"/>
          <c:showCatName val="0"/>
          <c:showSerName val="0"/>
          <c:showPercent val="0"/>
          <c:showBubbleSize val="0"/>
        </c:dLbls>
        <c:gapWidth val="150"/>
        <c:shape val="cylinder"/>
        <c:axId val="351018064"/>
        <c:axId val="351024336"/>
        <c:axId val="0"/>
      </c:bar3DChart>
      <c:catAx>
        <c:axId val="351018064"/>
        <c:scaling>
          <c:orientation val="maxMin"/>
        </c:scaling>
        <c:delete val="0"/>
        <c:axPos val="l"/>
        <c:numFmt formatCode="General" sourceLinked="0"/>
        <c:majorTickMark val="out"/>
        <c:minorTickMark val="none"/>
        <c:tickLblPos val="nextTo"/>
        <c:txPr>
          <a:bodyPr/>
          <a:lstStyle/>
          <a:p>
            <a:pPr>
              <a:defRPr sz="1200"/>
            </a:pPr>
            <a:endParaRPr lang="en-US"/>
          </a:p>
        </c:txPr>
        <c:crossAx val="351024336"/>
        <c:crosses val="autoZero"/>
        <c:auto val="1"/>
        <c:lblAlgn val="ctr"/>
        <c:lblOffset val="100"/>
        <c:noMultiLvlLbl val="0"/>
      </c:catAx>
      <c:valAx>
        <c:axId val="351024336"/>
        <c:scaling>
          <c:orientation val="minMax"/>
        </c:scaling>
        <c:delete val="1"/>
        <c:axPos val="t"/>
        <c:numFmt formatCode="0%" sourceLinked="1"/>
        <c:majorTickMark val="out"/>
        <c:minorTickMark val="none"/>
        <c:tickLblPos val="none"/>
        <c:crossAx val="351018064"/>
        <c:crosses val="autoZero"/>
        <c:crossBetween val="between"/>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'Q11-13'!$B$4</c:f>
              <c:strCache>
                <c:ptCount val="1"/>
                <c:pt idx="0">
                  <c:v>Mean</c:v>
                </c:pt>
              </c:strCache>
            </c:strRef>
          </c:tx>
          <c:spPr>
            <a:scene3d>
              <a:camera prst="orthographicFront"/>
              <a:lightRig rig="threePt" dir="t"/>
            </a:scene3d>
            <a:sp3d prstMaterial="plastic">
              <a:bevelB w="1270000" h="1270000"/>
            </a:sp3d>
          </c:spPr>
          <c:invertIfNegative val="0"/>
          <c:dLbls>
            <c:dLbl>
              <c:idx val="0"/>
              <c:layout>
                <c:manualLayout>
                  <c:x val="1.8495166036149643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132408575031526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088272383354351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'Q11-13'!$A$5:$A$7</c:f>
              <c:strCache>
                <c:ptCount val="3"/>
                <c:pt idx="0">
                  <c:v>Consuming milk and milk products is essential to a healthy diet.</c:v>
                </c:pt>
                <c:pt idx="1">
                  <c:v>Milk and milk products have an irreplaceable package of nutrients that cannot be found in any other single food or beverage.</c:v>
                </c:pt>
                <c:pt idx="2">
                  <c:v>Scientific research confirms the many health benefits that milk and milk products provide.</c:v>
                </c:pt>
              </c:strCache>
            </c:strRef>
          </c:cat>
          <c:val>
            <c:numRef>
              <c:f>'Q11-13'!$B$5:$B$7</c:f>
              <c:numCache>
                <c:formatCode>General</c:formatCode>
                <c:ptCount val="3"/>
                <c:pt idx="0">
                  <c:v>7.56</c:v>
                </c:pt>
                <c:pt idx="1">
                  <c:v>6.45</c:v>
                </c:pt>
                <c:pt idx="2">
                  <c:v>5.19</c:v>
                </c:pt>
              </c:numCache>
            </c:numRef>
          </c:val>
        </c:ser>
        <c:ser>
          <c:idx val="1"/>
          <c:order val="1"/>
          <c:tx>
            <c:strRef>
              <c:f>'Q11-13'!$C$4</c:f>
              <c:strCache>
                <c:ptCount val="1"/>
                <c:pt idx="0">
                  <c:v>Median</c:v>
                </c:pt>
              </c:strCache>
            </c:strRef>
          </c:tx>
          <c:spPr>
            <a:solidFill>
              <a:srgbClr val="FFC000"/>
            </a:solidFill>
            <a:scene3d>
              <a:camera prst="orthographicFront"/>
              <a:lightRig rig="threePt" dir="t"/>
            </a:scene3d>
            <a:sp3d prstMaterial="plastic">
              <a:bevelB w="1270000" h="1270000"/>
            </a:sp3d>
          </c:spPr>
          <c:invertIfNegative val="0"/>
          <c:dLbls>
            <c:dLbl>
              <c:idx val="0"/>
              <c:layout>
                <c:manualLayout>
                  <c:x val="1.1769651113913409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088272383354351E-2"/>
                  <c:y val="-7.843137254901960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451029844472467E-2"/>
                  <c:y val="-9.5859459072150535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'Q11-13'!$A$5:$A$7</c:f>
              <c:strCache>
                <c:ptCount val="3"/>
                <c:pt idx="0">
                  <c:v>Consuming milk and milk products is essential to a healthy diet.</c:v>
                </c:pt>
                <c:pt idx="1">
                  <c:v>Milk and milk products have an irreplaceable package of nutrients that cannot be found in any other single food or beverage.</c:v>
                </c:pt>
                <c:pt idx="2">
                  <c:v>Scientific research confirms the many health benefits that milk and milk products provide.</c:v>
                </c:pt>
              </c:strCache>
            </c:strRef>
          </c:cat>
          <c:val>
            <c:numRef>
              <c:f>'Q11-13'!$C$5:$C$7</c:f>
              <c:numCache>
                <c:formatCode>General</c:formatCode>
                <c:ptCount val="3"/>
                <c:pt idx="0">
                  <c:v>8</c:v>
                </c:pt>
                <c:pt idx="1">
                  <c:v>6</c:v>
                </c:pt>
                <c:pt idx="2">
                  <c:v>5</c:v>
                </c:pt>
              </c:numCache>
            </c:numRef>
          </c:val>
        </c:ser>
        <c:dLbls>
          <c:showLegendKey val="0"/>
          <c:showVal val="1"/>
          <c:showCatName val="0"/>
          <c:showSerName val="0"/>
          <c:showPercent val="0"/>
          <c:showBubbleSize val="0"/>
        </c:dLbls>
        <c:gapWidth val="150"/>
        <c:shape val="cylinder"/>
        <c:axId val="351020416"/>
        <c:axId val="351018456"/>
        <c:axId val="0"/>
      </c:bar3DChart>
      <c:catAx>
        <c:axId val="351020416"/>
        <c:scaling>
          <c:orientation val="maxMin"/>
        </c:scaling>
        <c:delete val="0"/>
        <c:axPos val="l"/>
        <c:numFmt formatCode="General" sourceLinked="0"/>
        <c:majorTickMark val="out"/>
        <c:minorTickMark val="none"/>
        <c:tickLblPos val="nextTo"/>
        <c:txPr>
          <a:bodyPr/>
          <a:lstStyle/>
          <a:p>
            <a:pPr>
              <a:defRPr sz="1400"/>
            </a:pPr>
            <a:endParaRPr lang="en-US"/>
          </a:p>
        </c:txPr>
        <c:crossAx val="351018456"/>
        <c:crosses val="autoZero"/>
        <c:auto val="1"/>
        <c:lblAlgn val="ctr"/>
        <c:lblOffset val="100"/>
        <c:noMultiLvlLbl val="0"/>
      </c:catAx>
      <c:valAx>
        <c:axId val="351018456"/>
        <c:scaling>
          <c:orientation val="minMax"/>
        </c:scaling>
        <c:delete val="1"/>
        <c:axPos val="t"/>
        <c:numFmt formatCode="General" sourceLinked="1"/>
        <c:majorTickMark val="out"/>
        <c:minorTickMark val="none"/>
        <c:tickLblPos val="none"/>
        <c:crossAx val="351020416"/>
        <c:crosses val="autoZero"/>
        <c:crossBetween val="between"/>
      </c:valAx>
    </c:plotArea>
    <c:legend>
      <c:legendPos val="r"/>
      <c:overlay val="0"/>
      <c:txPr>
        <a:bodyPr/>
        <a:lstStyle/>
        <a:p>
          <a:pPr>
            <a:defRPr sz="1800"/>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'Q14-16'!$B$5</c:f>
              <c:strCache>
                <c:ptCount val="1"/>
                <c:pt idx="0">
                  <c:v>Mean</c:v>
                </c:pt>
              </c:strCache>
            </c:strRef>
          </c:tx>
          <c:spPr>
            <a:scene3d>
              <a:camera prst="orthographicFront"/>
              <a:lightRig rig="threePt" dir="t"/>
            </a:scene3d>
            <a:sp3d prstMaterial="plastic">
              <a:bevelB w="1270000" h="1270000"/>
            </a:sp3d>
          </c:spPr>
          <c:invertIfNegative val="0"/>
          <c:dLbls>
            <c:dLbl>
              <c:idx val="0"/>
              <c:layout>
                <c:manualLayout>
                  <c:x val="9.6269542590807951E-3"/>
                  <c:y val="-2.4395371320756874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23144663559426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0224618825673298E-3"/>
                  <c:y val="2.661343978709248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'Q14-16'!$A$6:$A$8</c:f>
              <c:strCache>
                <c:ptCount val="3"/>
                <c:pt idx="0">
                  <c:v>Consuming milk and milk products is essential to a healthy diet. </c:v>
                </c:pt>
                <c:pt idx="1">
                  <c:v>Milk and milk products have an irreplaceable package of nutrients that cannot be found in any other single food or beverage.</c:v>
                </c:pt>
                <c:pt idx="2">
                  <c:v>Scientific research confirms the many health benefits that milk and milk products provide. </c:v>
                </c:pt>
              </c:strCache>
            </c:strRef>
          </c:cat>
          <c:val>
            <c:numRef>
              <c:f>'Q14-16'!$B$6:$B$8</c:f>
              <c:numCache>
                <c:formatCode>General</c:formatCode>
                <c:ptCount val="3"/>
                <c:pt idx="0">
                  <c:v>8.1300000000000008</c:v>
                </c:pt>
                <c:pt idx="1">
                  <c:v>5.31</c:v>
                </c:pt>
                <c:pt idx="2">
                  <c:v>4.17</c:v>
                </c:pt>
              </c:numCache>
            </c:numRef>
          </c:val>
        </c:ser>
        <c:ser>
          <c:idx val="1"/>
          <c:order val="1"/>
          <c:tx>
            <c:strRef>
              <c:f>'Q14-16'!$C$5</c:f>
              <c:strCache>
                <c:ptCount val="1"/>
                <c:pt idx="0">
                  <c:v>Median</c:v>
                </c:pt>
              </c:strCache>
            </c:strRef>
          </c:tx>
          <c:spPr>
            <a:solidFill>
              <a:srgbClr val="FFC000"/>
            </a:solidFill>
            <a:scene3d>
              <a:camera prst="orthographicFront"/>
              <a:lightRig rig="threePt" dir="t"/>
            </a:scene3d>
            <a:sp3d prstMaterial="plastic">
              <a:bevelB w="1270000" h="1270000"/>
            </a:sp3d>
          </c:spPr>
          <c:invertIfNegative val="0"/>
          <c:dLbls>
            <c:dLbl>
              <c:idx val="0"/>
              <c:layout>
                <c:manualLayout>
                  <c:x val="9.626954259080913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4179695060538637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4179695060538637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'Q14-16'!$A$6:$A$8</c:f>
              <c:strCache>
                <c:ptCount val="3"/>
                <c:pt idx="0">
                  <c:v>Consuming milk and milk products is essential to a healthy diet. </c:v>
                </c:pt>
                <c:pt idx="1">
                  <c:v>Milk and milk products have an irreplaceable package of nutrients that cannot be found in any other single food or beverage.</c:v>
                </c:pt>
                <c:pt idx="2">
                  <c:v>Scientific research confirms the many health benefits that milk and milk products provide. </c:v>
                </c:pt>
              </c:strCache>
            </c:strRef>
          </c:cat>
          <c:val>
            <c:numRef>
              <c:f>'Q14-16'!$C$6:$C$8</c:f>
              <c:numCache>
                <c:formatCode>General</c:formatCode>
                <c:ptCount val="3"/>
                <c:pt idx="0">
                  <c:v>9</c:v>
                </c:pt>
                <c:pt idx="1">
                  <c:v>5</c:v>
                </c:pt>
                <c:pt idx="2">
                  <c:v>5</c:v>
                </c:pt>
              </c:numCache>
            </c:numRef>
          </c:val>
        </c:ser>
        <c:dLbls>
          <c:showLegendKey val="0"/>
          <c:showVal val="1"/>
          <c:showCatName val="0"/>
          <c:showSerName val="0"/>
          <c:showPercent val="0"/>
          <c:showBubbleSize val="0"/>
        </c:dLbls>
        <c:gapWidth val="150"/>
        <c:shape val="cylinder"/>
        <c:axId val="351017672"/>
        <c:axId val="351019632"/>
        <c:axId val="0"/>
      </c:bar3DChart>
      <c:catAx>
        <c:axId val="351017672"/>
        <c:scaling>
          <c:orientation val="maxMin"/>
        </c:scaling>
        <c:delete val="0"/>
        <c:axPos val="l"/>
        <c:numFmt formatCode="General" sourceLinked="0"/>
        <c:majorTickMark val="out"/>
        <c:minorTickMark val="none"/>
        <c:tickLblPos val="nextTo"/>
        <c:txPr>
          <a:bodyPr/>
          <a:lstStyle/>
          <a:p>
            <a:pPr>
              <a:defRPr sz="1400"/>
            </a:pPr>
            <a:endParaRPr lang="en-US"/>
          </a:p>
        </c:txPr>
        <c:crossAx val="351019632"/>
        <c:crosses val="autoZero"/>
        <c:auto val="1"/>
        <c:lblAlgn val="ctr"/>
        <c:lblOffset val="100"/>
        <c:noMultiLvlLbl val="0"/>
      </c:catAx>
      <c:valAx>
        <c:axId val="351019632"/>
        <c:scaling>
          <c:orientation val="minMax"/>
        </c:scaling>
        <c:delete val="1"/>
        <c:axPos val="t"/>
        <c:numFmt formatCode="General" sourceLinked="1"/>
        <c:majorTickMark val="out"/>
        <c:minorTickMark val="none"/>
        <c:tickLblPos val="none"/>
        <c:crossAx val="351017672"/>
        <c:crosses val="autoZero"/>
        <c:crossBetween val="between"/>
      </c:valAx>
    </c:plotArea>
    <c:legend>
      <c:legendPos val="r"/>
      <c:overlay val="0"/>
      <c:txPr>
        <a:bodyPr/>
        <a:lstStyle/>
        <a:p>
          <a:pPr>
            <a:defRPr sz="1800"/>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'Q17-19'!$B$1</c:f>
              <c:strCache>
                <c:ptCount val="1"/>
                <c:pt idx="0">
                  <c:v>Mean</c:v>
                </c:pt>
              </c:strCache>
            </c:strRef>
          </c:tx>
          <c:spPr>
            <a:scene3d>
              <a:camera prst="orthographicFront"/>
              <a:lightRig rig="threePt" dir="t"/>
            </a:scene3d>
            <a:sp3d prstMaterial="plastic">
              <a:bevelB w="1270000" h="1270000"/>
            </a:sp3d>
          </c:spPr>
          <c:invertIfNegative val="0"/>
          <c:dLbls>
            <c:dLbl>
              <c:idx val="0"/>
              <c:layout>
                <c:manualLayout>
                  <c:x val="1.0666666666666555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714285714285714E-2"/>
                  <c:y val="2.5641025641025641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714285714285714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'Q17-19'!$A$2:$A$4</c:f>
              <c:strCache>
                <c:ptCount val="3"/>
                <c:pt idx="0">
                  <c:v>Consuming milk and milk products is essential to a healthy diet. </c:v>
                </c:pt>
                <c:pt idx="1">
                  <c:v>Milk and milk products have an irreplaceable package of nutrients that cannot be found in any other single food or beverage.</c:v>
                </c:pt>
                <c:pt idx="2">
                  <c:v>Scientific research confirms the many health benefits that milk and milk products provide. </c:v>
                </c:pt>
              </c:strCache>
            </c:strRef>
          </c:cat>
          <c:val>
            <c:numRef>
              <c:f>'Q17-19'!$B$2:$B$4</c:f>
              <c:numCache>
                <c:formatCode>General</c:formatCode>
                <c:ptCount val="3"/>
                <c:pt idx="0">
                  <c:v>7.92</c:v>
                </c:pt>
                <c:pt idx="1">
                  <c:v>6.16</c:v>
                </c:pt>
                <c:pt idx="2" formatCode="0.00">
                  <c:v>6</c:v>
                </c:pt>
              </c:numCache>
            </c:numRef>
          </c:val>
        </c:ser>
        <c:ser>
          <c:idx val="1"/>
          <c:order val="1"/>
          <c:tx>
            <c:strRef>
              <c:f>'Q17-19'!$C$1</c:f>
              <c:strCache>
                <c:ptCount val="1"/>
                <c:pt idx="0">
                  <c:v>Median</c:v>
                </c:pt>
              </c:strCache>
            </c:strRef>
          </c:tx>
          <c:spPr>
            <a:solidFill>
              <a:srgbClr val="FFC000"/>
            </a:solidFill>
            <a:scene3d>
              <a:camera prst="orthographicFront"/>
              <a:lightRig rig="threePt" dir="t"/>
            </a:scene3d>
            <a:sp3d prstMaterial="plastic">
              <a:bevelB w="1270000" h="1270000"/>
            </a:sp3d>
          </c:spPr>
          <c:invertIfNegative val="0"/>
          <c:dLbls>
            <c:dLbl>
              <c:idx val="0"/>
              <c:layout>
                <c:manualLayout>
                  <c:x val="1.3714285714285714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1428571428571435E-3"/>
                  <c:y val="-7.692307692307692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761904761904763E-2"/>
                  <c:y val="-9.4016007936147637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'Q17-19'!$A$2:$A$4</c:f>
              <c:strCache>
                <c:ptCount val="3"/>
                <c:pt idx="0">
                  <c:v>Consuming milk and milk products is essential to a healthy diet. </c:v>
                </c:pt>
                <c:pt idx="1">
                  <c:v>Milk and milk products have an irreplaceable package of nutrients that cannot be found in any other single food or beverage.</c:v>
                </c:pt>
                <c:pt idx="2">
                  <c:v>Scientific research confirms the many health benefits that milk and milk products provide. </c:v>
                </c:pt>
              </c:strCache>
            </c:strRef>
          </c:cat>
          <c:val>
            <c:numRef>
              <c:f>'Q17-19'!$C$2:$C$4</c:f>
              <c:numCache>
                <c:formatCode>General</c:formatCode>
                <c:ptCount val="3"/>
                <c:pt idx="0">
                  <c:v>8</c:v>
                </c:pt>
                <c:pt idx="1">
                  <c:v>5</c:v>
                </c:pt>
                <c:pt idx="2">
                  <c:v>6</c:v>
                </c:pt>
              </c:numCache>
            </c:numRef>
          </c:val>
        </c:ser>
        <c:dLbls>
          <c:showLegendKey val="0"/>
          <c:showVal val="1"/>
          <c:showCatName val="0"/>
          <c:showSerName val="0"/>
          <c:showPercent val="0"/>
          <c:showBubbleSize val="0"/>
        </c:dLbls>
        <c:gapWidth val="150"/>
        <c:shape val="cylinder"/>
        <c:axId val="351024728"/>
        <c:axId val="351025120"/>
        <c:axId val="0"/>
      </c:bar3DChart>
      <c:catAx>
        <c:axId val="351024728"/>
        <c:scaling>
          <c:orientation val="maxMin"/>
        </c:scaling>
        <c:delete val="0"/>
        <c:axPos val="l"/>
        <c:numFmt formatCode="General" sourceLinked="0"/>
        <c:majorTickMark val="out"/>
        <c:minorTickMark val="none"/>
        <c:tickLblPos val="nextTo"/>
        <c:txPr>
          <a:bodyPr/>
          <a:lstStyle/>
          <a:p>
            <a:pPr>
              <a:defRPr sz="1400"/>
            </a:pPr>
            <a:endParaRPr lang="en-US"/>
          </a:p>
        </c:txPr>
        <c:crossAx val="351025120"/>
        <c:crosses val="autoZero"/>
        <c:auto val="1"/>
        <c:lblAlgn val="ctr"/>
        <c:lblOffset val="100"/>
        <c:noMultiLvlLbl val="0"/>
      </c:catAx>
      <c:valAx>
        <c:axId val="351025120"/>
        <c:scaling>
          <c:orientation val="minMax"/>
        </c:scaling>
        <c:delete val="1"/>
        <c:axPos val="t"/>
        <c:numFmt formatCode="General" sourceLinked="1"/>
        <c:majorTickMark val="out"/>
        <c:minorTickMark val="none"/>
        <c:tickLblPos val="none"/>
        <c:crossAx val="351024728"/>
        <c:crosses val="autoZero"/>
        <c:crossBetween val="between"/>
      </c:valAx>
    </c:plotArea>
    <c:legend>
      <c:legendPos val="r"/>
      <c:overlay val="0"/>
      <c:txPr>
        <a:bodyPr/>
        <a:lstStyle/>
        <a:p>
          <a:pPr>
            <a:defRPr sz="1800"/>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'Q20-22'!$B$1</c:f>
              <c:strCache>
                <c:ptCount val="1"/>
                <c:pt idx="0">
                  <c:v>Mean</c:v>
                </c:pt>
              </c:strCache>
            </c:strRef>
          </c:tx>
          <c:spPr>
            <a:scene3d>
              <a:camera prst="orthographicFront"/>
              <a:lightRig rig="threePt" dir="t"/>
            </a:scene3d>
            <a:sp3d prstMaterial="plastic">
              <a:bevelB w="1270000" h="1270000"/>
            </a:sp3d>
          </c:spPr>
          <c:invertIfNegative val="0"/>
          <c:dLbls>
            <c:dLbl>
              <c:idx val="0"/>
              <c:layout>
                <c:manualLayout>
                  <c:x val="1.3605442176870748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605442176870748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605442176870748E-2"/>
                  <c:y val="-9.492878471222674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'Q20-22'!$A$2:$A$4</c:f>
              <c:strCache>
                <c:ptCount val="3"/>
                <c:pt idx="0">
                  <c:v>Consuming milk and milk products is essential to a healthy diet.</c:v>
                </c:pt>
                <c:pt idx="1">
                  <c:v>Scientific research confirms the many health benefits that milk and milk products provide.</c:v>
                </c:pt>
                <c:pt idx="2">
                  <c:v>Milk and milk products have an irreplaceable package of nutrients that cannot be found in any other single food or beverage.</c:v>
                </c:pt>
              </c:strCache>
            </c:strRef>
          </c:cat>
          <c:val>
            <c:numRef>
              <c:f>'Q20-22'!$B$2:$B$4</c:f>
              <c:numCache>
                <c:formatCode>General</c:formatCode>
                <c:ptCount val="3"/>
                <c:pt idx="0" formatCode="0.00">
                  <c:v>8</c:v>
                </c:pt>
                <c:pt idx="1">
                  <c:v>5.76</c:v>
                </c:pt>
                <c:pt idx="2">
                  <c:v>5.54</c:v>
                </c:pt>
              </c:numCache>
            </c:numRef>
          </c:val>
        </c:ser>
        <c:ser>
          <c:idx val="1"/>
          <c:order val="1"/>
          <c:tx>
            <c:strRef>
              <c:f>'Q20-22'!$C$1</c:f>
              <c:strCache>
                <c:ptCount val="1"/>
                <c:pt idx="0">
                  <c:v>Median</c:v>
                </c:pt>
              </c:strCache>
            </c:strRef>
          </c:tx>
          <c:spPr>
            <a:solidFill>
              <a:srgbClr val="FFC000"/>
            </a:solidFill>
            <a:scene3d>
              <a:camera prst="orthographicFront"/>
              <a:lightRig rig="threePt" dir="t"/>
            </a:scene3d>
            <a:sp3d prstMaterial="plastic">
              <a:bevelB w="1270000" h="1270000"/>
            </a:sp3d>
          </c:spPr>
          <c:invertIfNegative val="0"/>
          <c:dLbls>
            <c:dLbl>
              <c:idx val="0"/>
              <c:layout>
                <c:manualLayout>
                  <c:x val="1.7006802721088437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605442176870748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20408163265306E-2"/>
                  <c:y val="9.492878471222674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'Q20-22'!$A$2:$A$4</c:f>
              <c:strCache>
                <c:ptCount val="3"/>
                <c:pt idx="0">
                  <c:v>Consuming milk and milk products is essential to a healthy diet.</c:v>
                </c:pt>
                <c:pt idx="1">
                  <c:v>Scientific research confirms the many health benefits that milk and milk products provide.</c:v>
                </c:pt>
                <c:pt idx="2">
                  <c:v>Milk and milk products have an irreplaceable package of nutrients that cannot be found in any other single food or beverage.</c:v>
                </c:pt>
              </c:strCache>
            </c:strRef>
          </c:cat>
          <c:val>
            <c:numRef>
              <c:f>'Q20-22'!$C$2:$C$4</c:f>
              <c:numCache>
                <c:formatCode>General</c:formatCode>
                <c:ptCount val="3"/>
                <c:pt idx="0">
                  <c:v>8</c:v>
                </c:pt>
                <c:pt idx="1">
                  <c:v>6</c:v>
                </c:pt>
                <c:pt idx="2">
                  <c:v>6</c:v>
                </c:pt>
              </c:numCache>
            </c:numRef>
          </c:val>
        </c:ser>
        <c:dLbls>
          <c:showLegendKey val="0"/>
          <c:showVal val="1"/>
          <c:showCatName val="0"/>
          <c:showSerName val="0"/>
          <c:showPercent val="0"/>
          <c:showBubbleSize val="0"/>
        </c:dLbls>
        <c:gapWidth val="150"/>
        <c:shape val="cylinder"/>
        <c:axId val="351020024"/>
        <c:axId val="351020808"/>
        <c:axId val="0"/>
      </c:bar3DChart>
      <c:catAx>
        <c:axId val="351020024"/>
        <c:scaling>
          <c:orientation val="maxMin"/>
        </c:scaling>
        <c:delete val="0"/>
        <c:axPos val="l"/>
        <c:numFmt formatCode="General" sourceLinked="0"/>
        <c:majorTickMark val="out"/>
        <c:minorTickMark val="none"/>
        <c:tickLblPos val="nextTo"/>
        <c:txPr>
          <a:bodyPr/>
          <a:lstStyle/>
          <a:p>
            <a:pPr>
              <a:defRPr sz="1400"/>
            </a:pPr>
            <a:endParaRPr lang="en-US"/>
          </a:p>
        </c:txPr>
        <c:crossAx val="351020808"/>
        <c:crosses val="autoZero"/>
        <c:auto val="1"/>
        <c:lblAlgn val="ctr"/>
        <c:lblOffset val="100"/>
        <c:noMultiLvlLbl val="0"/>
      </c:catAx>
      <c:valAx>
        <c:axId val="351020808"/>
        <c:scaling>
          <c:orientation val="minMax"/>
        </c:scaling>
        <c:delete val="1"/>
        <c:axPos val="t"/>
        <c:numFmt formatCode="0.00" sourceLinked="1"/>
        <c:majorTickMark val="out"/>
        <c:minorTickMark val="none"/>
        <c:tickLblPos val="none"/>
        <c:crossAx val="351020024"/>
        <c:crosses val="autoZero"/>
        <c:crossBetween val="between"/>
      </c:valAx>
    </c:plotArea>
    <c:legend>
      <c:legendPos val="r"/>
      <c:overlay val="0"/>
      <c:txPr>
        <a:bodyPr/>
        <a:lstStyle/>
        <a:p>
          <a:pPr>
            <a:defRPr sz="1800"/>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'Q23-25'!$B$1</c:f>
              <c:strCache>
                <c:ptCount val="1"/>
                <c:pt idx="0">
                  <c:v>Mean</c:v>
                </c:pt>
              </c:strCache>
            </c:strRef>
          </c:tx>
          <c:spPr>
            <a:scene3d>
              <a:camera prst="orthographicFront"/>
              <a:lightRig rig="threePt" dir="t"/>
            </a:scene3d>
            <a:sp3d prstMaterial="plastic">
              <a:bevelB w="1270000" h="1270000"/>
            </a:sp3d>
          </c:spPr>
          <c:invertIfNegative val="0"/>
          <c:dLbls>
            <c:dLbl>
              <c:idx val="0"/>
              <c:layout>
                <c:manualLayout>
                  <c:x val="1.0269576379974325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8463842533162175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98117244330338E-2"/>
                  <c:y val="2.599090318388563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'Q23-25'!$A$2:$A$4</c:f>
              <c:strCache>
                <c:ptCount val="3"/>
                <c:pt idx="0">
                  <c:v>Consuming milk and milk products is essential to a healthy diet.</c:v>
                </c:pt>
                <c:pt idx="1">
                  <c:v>Milk and milk products have an irreplaceable package of nutrients that cannot be found in any other single food or beverage.</c:v>
                </c:pt>
                <c:pt idx="2">
                  <c:v>Scientific research confirms the many health benefits that milk and milk products provide.</c:v>
                </c:pt>
              </c:strCache>
            </c:strRef>
          </c:cat>
          <c:val>
            <c:numRef>
              <c:f>'Q23-25'!$B$2:$B$4</c:f>
              <c:numCache>
                <c:formatCode>General</c:formatCode>
                <c:ptCount val="3"/>
                <c:pt idx="0">
                  <c:v>7.98</c:v>
                </c:pt>
                <c:pt idx="1">
                  <c:v>6.09</c:v>
                </c:pt>
                <c:pt idx="2">
                  <c:v>5.86</c:v>
                </c:pt>
              </c:numCache>
            </c:numRef>
          </c:val>
        </c:ser>
        <c:ser>
          <c:idx val="1"/>
          <c:order val="1"/>
          <c:tx>
            <c:strRef>
              <c:f>'Q23-25'!$C$1</c:f>
              <c:strCache>
                <c:ptCount val="1"/>
                <c:pt idx="0">
                  <c:v>Median</c:v>
                </c:pt>
              </c:strCache>
            </c:strRef>
          </c:tx>
          <c:spPr>
            <a:solidFill>
              <a:srgbClr val="FFC000"/>
            </a:solidFill>
            <a:scene3d>
              <a:camera prst="orthographicFront"/>
              <a:lightRig rig="threePt" dir="t"/>
            </a:scene3d>
            <a:sp3d prstMaterial="plastic">
              <a:bevelB w="1270000" h="1270000"/>
            </a:sp3d>
          </c:spPr>
          <c:invertIfNegative val="0"/>
          <c:dLbls>
            <c:dLbl>
              <c:idx val="0"/>
              <c:layout>
                <c:manualLayout>
                  <c:x val="1.198117244330338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269576379974325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98117244330338E-2"/>
                  <c:y val="-9.5298877440149649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'Q23-25'!$A$2:$A$4</c:f>
              <c:strCache>
                <c:ptCount val="3"/>
                <c:pt idx="0">
                  <c:v>Consuming milk and milk products is essential to a healthy diet.</c:v>
                </c:pt>
                <c:pt idx="1">
                  <c:v>Milk and milk products have an irreplaceable package of nutrients that cannot be found in any other single food or beverage.</c:v>
                </c:pt>
                <c:pt idx="2">
                  <c:v>Scientific research confirms the many health benefits that milk and milk products provide.</c:v>
                </c:pt>
              </c:strCache>
            </c:strRef>
          </c:cat>
          <c:val>
            <c:numRef>
              <c:f>'Q23-25'!$C$2:$C$4</c:f>
              <c:numCache>
                <c:formatCode>General</c:formatCode>
                <c:ptCount val="3"/>
                <c:pt idx="0">
                  <c:v>8</c:v>
                </c:pt>
                <c:pt idx="1">
                  <c:v>6</c:v>
                </c:pt>
                <c:pt idx="2">
                  <c:v>6</c:v>
                </c:pt>
              </c:numCache>
            </c:numRef>
          </c:val>
        </c:ser>
        <c:dLbls>
          <c:showLegendKey val="0"/>
          <c:showVal val="1"/>
          <c:showCatName val="0"/>
          <c:showSerName val="0"/>
          <c:showPercent val="0"/>
          <c:showBubbleSize val="0"/>
        </c:dLbls>
        <c:gapWidth val="150"/>
        <c:shape val="cylinder"/>
        <c:axId val="351021200"/>
        <c:axId val="351023944"/>
        <c:axId val="0"/>
      </c:bar3DChart>
      <c:catAx>
        <c:axId val="351021200"/>
        <c:scaling>
          <c:orientation val="maxMin"/>
        </c:scaling>
        <c:delete val="0"/>
        <c:axPos val="l"/>
        <c:numFmt formatCode="General" sourceLinked="0"/>
        <c:majorTickMark val="out"/>
        <c:minorTickMark val="none"/>
        <c:tickLblPos val="nextTo"/>
        <c:txPr>
          <a:bodyPr/>
          <a:lstStyle/>
          <a:p>
            <a:pPr>
              <a:defRPr sz="1400"/>
            </a:pPr>
            <a:endParaRPr lang="en-US"/>
          </a:p>
        </c:txPr>
        <c:crossAx val="351023944"/>
        <c:crosses val="autoZero"/>
        <c:auto val="1"/>
        <c:lblAlgn val="ctr"/>
        <c:lblOffset val="100"/>
        <c:noMultiLvlLbl val="0"/>
      </c:catAx>
      <c:valAx>
        <c:axId val="351023944"/>
        <c:scaling>
          <c:orientation val="minMax"/>
        </c:scaling>
        <c:delete val="1"/>
        <c:axPos val="t"/>
        <c:numFmt formatCode="General" sourceLinked="1"/>
        <c:majorTickMark val="out"/>
        <c:minorTickMark val="none"/>
        <c:tickLblPos val="none"/>
        <c:crossAx val="351021200"/>
        <c:crosses val="autoZero"/>
        <c:crossBetween val="between"/>
      </c:valAx>
    </c:plotArea>
    <c:legend>
      <c:legendPos val="r"/>
      <c:overlay val="0"/>
      <c:txPr>
        <a:bodyPr/>
        <a:lstStyle/>
        <a:p>
          <a:pPr>
            <a:defRPr sz="1800"/>
          </a:pPr>
          <a:endParaRPr lang="en-US"/>
        </a:p>
      </c:txPr>
    </c:legend>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9538642-BE5A-4FEC-B32F-0FE97D1D97D4}" type="datetimeFigureOut">
              <a:rPr lang="en-US"/>
              <a:pPr>
                <a:defRPr/>
              </a:pPr>
              <a:t>9/15/2017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4A97840-68B1-4696-8440-24CFF43C85C9}" type="slidenum">
              <a:rPr lang="en-US"/>
              <a:pPr>
                <a:defRPr/>
              </a:pPr>
              <a:t>‹#›</a:t>
            </a:fld>
            <a:endParaRPr lang="en-US"/>
          </a:p>
        </p:txBody>
      </p:sp>
    </p:spTree>
    <p:extLst>
      <p:ext uri="{BB962C8B-B14F-4D97-AF65-F5344CB8AC3E}">
        <p14:creationId xmlns:p14="http://schemas.microsoft.com/office/powerpoint/2010/main" val="3811744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CD9952-FC87-47D0-A51B-25FF5BA2A5EC}" type="datetimeFigureOut">
              <a:rPr lang="en-US"/>
              <a:pPr>
                <a:defRPr/>
              </a:pPr>
              <a:t>9/15/2017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77A5935-2707-4137-96D6-59507B86E63F}" type="slidenum">
              <a:rPr lang="en-US"/>
              <a:pPr>
                <a:defRPr/>
              </a:pPr>
              <a:t>‹#›</a:t>
            </a:fld>
            <a:endParaRPr lang="en-US"/>
          </a:p>
        </p:txBody>
      </p:sp>
    </p:spTree>
    <p:extLst>
      <p:ext uri="{BB962C8B-B14F-4D97-AF65-F5344CB8AC3E}">
        <p14:creationId xmlns:p14="http://schemas.microsoft.com/office/powerpoint/2010/main" val="405416002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952163C-205F-425E-9F0D-8D7144E8AF6F}" type="datetimeFigureOut">
              <a:rPr lang="en-US"/>
              <a:pPr>
                <a:defRPr/>
              </a:pPr>
              <a:t>9/15/2017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94A476-8C0B-437F-A264-70A6760D46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61EA67-1F68-43E7-BC1D-3EED68B71B1B}" type="datetimeFigureOut">
              <a:rPr lang="en-US"/>
              <a:pPr>
                <a:defRPr/>
              </a:pPr>
              <a:t>9/15/2017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01D2C2-5285-42DB-BEEA-A00A30C759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B5D48A-6BC6-4CE4-A7CB-7D1C7F1F86A2}" type="datetimeFigureOut">
              <a:rPr lang="en-US"/>
              <a:pPr>
                <a:defRPr/>
              </a:pPr>
              <a:t>9/15/2017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F39531-FDF5-4DC1-9F51-0566066CB2E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r>
              <a:rPr lang="en-US"/>
              <a:t>Market Enhancement Group, Inc.</a:t>
            </a:r>
          </a:p>
          <a:p>
            <a:pPr>
              <a:defRPr/>
            </a:pPr>
            <a:r>
              <a:rPr lang="en-US"/>
              <a:t>(800) 549-9327</a:t>
            </a:r>
          </a:p>
        </p:txBody>
      </p:sp>
      <p:sp>
        <p:nvSpPr>
          <p:cNvPr id="5" name="Rectangle 6"/>
          <p:cNvSpPr>
            <a:spLocks noGrp="1" noChangeArrowheads="1"/>
          </p:cNvSpPr>
          <p:nvPr>
            <p:ph type="sldNum" sz="quarter" idx="11"/>
          </p:nvPr>
        </p:nvSpPr>
        <p:spPr/>
        <p:txBody>
          <a:bodyPr/>
          <a:lstStyle>
            <a:lvl1pPr>
              <a:defRPr/>
            </a:lvl1pPr>
          </a:lstStyle>
          <a:p>
            <a:pPr>
              <a:defRPr/>
            </a:pPr>
            <a:fld id="{6339A0B6-6C05-4145-A575-611421DAA8CE}" type="slidenum">
              <a:rPr lang="en-US"/>
              <a:pPr>
                <a:defRPr/>
              </a:pPr>
              <a:t>‹#›</a:t>
            </a:fld>
            <a:endParaRPr lang="en-US">
              <a:solidFill>
                <a:schemeClr val="tx1"/>
              </a:solidFill>
              <a:latin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MEG_Logo_Web.jpg"/>
          <p:cNvPicPr>
            <a:picLocks noChangeAspect="1"/>
          </p:cNvPicPr>
          <p:nvPr userDrawn="1"/>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5" name="Rectangle 4"/>
          <p:cNvSpPr/>
          <p:nvPr userDrawn="1"/>
        </p:nvSpPr>
        <p:spPr>
          <a:xfrm>
            <a:off x="1220788" y="6126163"/>
            <a:ext cx="7586662" cy="614362"/>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ubtitle 2"/>
          <p:cNvSpPr txBox="1">
            <a:spLocks/>
          </p:cNvSpPr>
          <p:nvPr userDrawn="1"/>
        </p:nvSpPr>
        <p:spPr>
          <a:xfrm>
            <a:off x="1431925" y="6086475"/>
            <a:ext cx="3978275" cy="593725"/>
          </a:xfrm>
          <a:prstGeom prst="rect">
            <a:avLst/>
          </a:prstGeom>
        </p:spPr>
        <p:txBody>
          <a:bodyPr>
            <a:normAutofit/>
          </a:bodyPr>
          <a:lstStyle/>
          <a:p>
            <a:pPr algn="just" fontAlgn="auto">
              <a:spcBef>
                <a:spcPct val="20000"/>
              </a:spcBef>
              <a:spcAft>
                <a:spcPts val="0"/>
              </a:spcAft>
              <a:buFont typeface="Arial"/>
              <a:buNone/>
              <a:defRPr/>
            </a:pPr>
            <a:r>
              <a:rPr lang="en-US" sz="1400" dirty="0">
                <a:solidFill>
                  <a:schemeClr val="bg1"/>
                </a:solidFill>
                <a:latin typeface="Arial"/>
                <a:cs typeface="Arial"/>
              </a:rPr>
              <a:t>Market Enhancement Group, Inc.</a:t>
            </a:r>
          </a:p>
          <a:p>
            <a:pPr algn="just" fontAlgn="auto">
              <a:spcBef>
                <a:spcPct val="20000"/>
              </a:spcBef>
              <a:spcAft>
                <a:spcPts val="0"/>
              </a:spcAft>
              <a:defRPr/>
            </a:pPr>
            <a:r>
              <a:rPr lang="en-US" sz="1200" dirty="0" smtClean="0">
                <a:solidFill>
                  <a:schemeClr val="bg1"/>
                </a:solidFill>
                <a:latin typeface="Arial"/>
                <a:cs typeface="Arial"/>
              </a:rPr>
              <a:t>MEG-Research.com    </a:t>
            </a:r>
            <a:r>
              <a:rPr lang="en-US" sz="1200" dirty="0">
                <a:solidFill>
                  <a:schemeClr val="bg1"/>
                </a:solidFill>
                <a:latin typeface="Arial"/>
                <a:cs typeface="Arial"/>
              </a:rPr>
              <a:t>800.549.9327</a:t>
            </a:r>
          </a:p>
        </p:txBody>
      </p:sp>
      <p:grpSp>
        <p:nvGrpSpPr>
          <p:cNvPr id="7" name="Group 11"/>
          <p:cNvGrpSpPr>
            <a:grpSpLocks/>
          </p:cNvGrpSpPr>
          <p:nvPr userDrawn="1"/>
        </p:nvGrpSpPr>
        <p:grpSpPr bwMode="auto">
          <a:xfrm>
            <a:off x="161925" y="185738"/>
            <a:ext cx="8821738" cy="463550"/>
            <a:chOff x="162473" y="186062"/>
            <a:chExt cx="8821634" cy="463793"/>
          </a:xfrm>
        </p:grpSpPr>
        <p:sp>
          <p:nvSpPr>
            <p:cNvPr id="8" name="Rectangle 7"/>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 name="Rectangle 10"/>
          <p:cNvSpPr/>
          <p:nvPr userDrawn="1"/>
        </p:nvSpPr>
        <p:spPr>
          <a:xfrm>
            <a:off x="161925" y="1822450"/>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457200" y="1821999"/>
            <a:ext cx="8229600" cy="4304164"/>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2"/>
          <p:cNvSpPr>
            <a:spLocks noGrp="1" noChangeArrowheads="1"/>
          </p:cNvSpPr>
          <p:nvPr>
            <p:ph type="title"/>
          </p:nvPr>
        </p:nvSpPr>
        <p:spPr>
          <a:xfrm>
            <a:off x="197982" y="649855"/>
            <a:ext cx="8835886" cy="1143000"/>
          </a:xfrm>
        </p:spPr>
        <p:txBody>
          <a:bodyPr>
            <a:noAutofit/>
          </a:bodyPr>
          <a:lstStyle/>
          <a:p>
            <a:r>
              <a:rPr lang="en-US" dirty="0" smtClean="0"/>
              <a:t>Recent Home Buyers Who Used Social Media as an Important Part of the Home Buying Process Before Contacting A REALTOR®</a:t>
            </a:r>
          </a:p>
        </p:txBody>
      </p:sp>
      <p:sp>
        <p:nvSpPr>
          <p:cNvPr id="12" name="Date Placeholder 3"/>
          <p:cNvSpPr>
            <a:spLocks noGrp="1"/>
          </p:cNvSpPr>
          <p:nvPr>
            <p:ph type="dt" sz="half" idx="10"/>
          </p:nvPr>
        </p:nvSpPr>
        <p:spPr/>
        <p:txBody>
          <a:bodyPr/>
          <a:lstStyle>
            <a:lvl1pPr>
              <a:defRPr/>
            </a:lvl1pPr>
          </a:lstStyle>
          <a:p>
            <a:pPr>
              <a:defRPr/>
            </a:pPr>
            <a:fld id="{2F5D52F8-52AC-4BD2-8905-95022202F3EF}" type="datetimeFigureOut">
              <a:rPr lang="en-US"/>
              <a:pPr>
                <a:defRPr/>
              </a:pPr>
              <a:t>9/15/2017</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solidFill>
                  <a:schemeClr val="bg2"/>
                </a:solidFill>
              </a:defRPr>
            </a:lvl1pPr>
          </a:lstStyle>
          <a:p>
            <a:pPr>
              <a:defRPr/>
            </a:pPr>
            <a:fld id="{F9CE2E5C-B61E-4034-B9DD-C3C04C4F2564}"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BF75CD-8E9D-4BC0-8018-1372D49168D3}" type="datetimeFigureOut">
              <a:rPr lang="en-US"/>
              <a:pPr>
                <a:defRPr/>
              </a:pPr>
              <a:t>9/15/2017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C936AC-91AE-49EB-B8AE-63AF9CB2D9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77F8B1-82D7-493E-94F5-EC92B8977CFF}" type="datetimeFigureOut">
              <a:rPr lang="en-US"/>
              <a:pPr>
                <a:defRPr/>
              </a:pPr>
              <a:t>9/15/2017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E859D3-58F1-4BEB-9308-6C2B1D11E02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BAA668-4887-4AD1-9CDD-95CAD3D28BD8}" type="datetimeFigureOut">
              <a:rPr lang="en-US"/>
              <a:pPr>
                <a:defRPr/>
              </a:pPr>
              <a:t>9/15/2017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5B8A6EA-BB6A-4483-94C6-F79052B7CA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215E54-E65A-45D9-BF8A-4C45F2E00184}" type="datetimeFigureOut">
              <a:rPr lang="en-US"/>
              <a:pPr>
                <a:defRPr/>
              </a:pPr>
              <a:t>9/15/2017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E6121DE-2636-4CD0-914F-20E8DD415E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47B5CA-98AC-407F-A8D1-B69E637076D8}" type="datetimeFigureOut">
              <a:rPr lang="en-US"/>
              <a:pPr>
                <a:defRPr/>
              </a:pPr>
              <a:t>9/15/2017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E82236-846F-4855-9375-DBCF2F3411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0DFE51-8A1D-4D4B-B478-FE8CB9342B84}" type="datetimeFigureOut">
              <a:rPr lang="en-US"/>
              <a:pPr>
                <a:defRPr/>
              </a:pPr>
              <a:t>9/15/2017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F84F54-F8AE-45FF-8675-5C22601152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8D6FD6-941A-43E1-9E70-BD98FA2D518E}" type="datetimeFigureOut">
              <a:rPr lang="en-US"/>
              <a:pPr>
                <a:defRPr/>
              </a:pPr>
              <a:t>9/15/2017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EC3D24-4978-4BAB-9D44-84B7056CD1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4FF84F5-C5FF-4B2C-8E07-A6C704A38092}" type="datetimeFigureOut">
              <a:rPr lang="en-US"/>
              <a:pPr>
                <a:defRPr/>
              </a:pPr>
              <a:t>9/15/2017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056F074-7D31-4911-9273-C50A9B5D09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7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package" Target="../embeddings/Microsoft_Excel_Worksheet5.xlsx"/><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11.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package" Target="../embeddings/Microsoft_Excel_Worksheet6.xlsx"/><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package" Target="../embeddings/Microsoft_Excel_Worksheet7.xlsx"/><Relationship Id="rId5" Type="http://schemas.openxmlformats.org/officeDocument/2006/relationships/oleObject" Target="../embeddings/oleObject7.bin"/><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13.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2.emf"/><Relationship Id="rId5" Type="http://schemas.openxmlformats.org/officeDocument/2006/relationships/package" Target="../embeddings/Microsoft_Excel_Worksheet8.xlsx"/><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14.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3.emf"/><Relationship Id="rId5" Type="http://schemas.openxmlformats.org/officeDocument/2006/relationships/package" Target="../embeddings/Microsoft_Excel_Worksheet9.xlsx"/><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15.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package" Target="../embeddings/Microsoft_Excel_Worksheet10.xlsx"/><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16.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15.emf"/><Relationship Id="rId5" Type="http://schemas.openxmlformats.org/officeDocument/2006/relationships/package" Target="../embeddings/Microsoft_Excel_Worksheet11.xlsx"/><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image" Target="../media/image1.jpeg"/><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Excel_Worksheet2.xlsx"/><Relationship Id="rId4" Type="http://schemas.openxmlformats.org/officeDocument/2006/relationships/oleObject" Target="../embeddings/oleObject2.bin"/><Relationship Id="rId9"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4.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package" Target="../embeddings/Microsoft_Excel_Worksheet4.xlsx"/><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854200" y="1441174"/>
            <a:ext cx="7129463" cy="1470025"/>
          </a:xfrm>
        </p:spPr>
        <p:txBody>
          <a:bodyPr/>
          <a:lstStyle/>
          <a:p>
            <a:pPr algn="l"/>
            <a:r>
              <a:rPr lang="en-US" sz="3200" b="1" dirty="0">
                <a:solidFill>
                  <a:srgbClr val="204196"/>
                </a:solidFill>
                <a:latin typeface="Arial" charset="0"/>
                <a:cs typeface="Arial" charset="0"/>
              </a:rPr>
              <a:t>2013 Benchmark Message Testing of Key Opinion </a:t>
            </a:r>
            <a:r>
              <a:rPr lang="en-US" sz="3200" b="1" dirty="0" smtClean="0">
                <a:solidFill>
                  <a:srgbClr val="204196"/>
                </a:solidFill>
                <a:latin typeface="Arial" charset="0"/>
                <a:cs typeface="Arial" charset="0"/>
              </a:rPr>
              <a:t>Leaders</a:t>
            </a:r>
          </a:p>
        </p:txBody>
      </p:sp>
      <p:pic>
        <p:nvPicPr>
          <p:cNvPr id="9219" name="Picture 10" descr="MEG_Logo_Web.jpg"/>
          <p:cNvPicPr>
            <a:picLocks noChangeAspect="1"/>
          </p:cNvPicPr>
          <p:nvPr/>
        </p:nvPicPr>
        <p:blipFill>
          <a:blip r:embed="rId2"/>
          <a:srcRect/>
          <a:stretch>
            <a:fillRect/>
          </a:stretch>
        </p:blipFill>
        <p:spPr bwMode="auto">
          <a:xfrm>
            <a:off x="315913" y="5946775"/>
            <a:ext cx="1141412" cy="744538"/>
          </a:xfrm>
          <a:prstGeom prst="rect">
            <a:avLst/>
          </a:prstGeom>
          <a:noFill/>
          <a:ln w="9525">
            <a:noFill/>
            <a:miter lim="800000"/>
            <a:headEnd/>
            <a:tailEnd/>
          </a:ln>
        </p:spPr>
      </p:pic>
      <p:sp>
        <p:nvSpPr>
          <p:cNvPr id="18" name="Rectangle 17"/>
          <p:cNvSpPr/>
          <p:nvPr/>
        </p:nvSpPr>
        <p:spPr>
          <a:xfrm>
            <a:off x="1736725" y="5943600"/>
            <a:ext cx="7246938" cy="742950"/>
          </a:xfrm>
          <a:prstGeom prst="rect">
            <a:avLst/>
          </a:prstGeom>
          <a:solidFill>
            <a:srgbClr val="79AA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1" name="Subtitle 2"/>
          <p:cNvSpPr>
            <a:spLocks noGrp="1"/>
          </p:cNvSpPr>
          <p:nvPr>
            <p:ph type="subTitle" idx="1"/>
          </p:nvPr>
        </p:nvSpPr>
        <p:spPr>
          <a:xfrm>
            <a:off x="1854200" y="5981700"/>
            <a:ext cx="6400800" cy="876300"/>
          </a:xfrm>
        </p:spPr>
        <p:txBody>
          <a:bodyPr/>
          <a:lstStyle/>
          <a:p>
            <a:pPr algn="l"/>
            <a:r>
              <a:rPr lang="en-US" sz="1800" dirty="0" smtClean="0">
                <a:solidFill>
                  <a:schemeClr val="bg1"/>
                </a:solidFill>
                <a:latin typeface="Arial" charset="0"/>
                <a:cs typeface="Arial" charset="0"/>
              </a:rPr>
              <a:t>Market Enhancement Group, Inc.</a:t>
            </a:r>
          </a:p>
          <a:p>
            <a:pPr algn="l"/>
            <a:r>
              <a:rPr lang="en-US" sz="1400" dirty="0" smtClean="0">
                <a:solidFill>
                  <a:schemeClr val="bg1"/>
                </a:solidFill>
                <a:latin typeface="Arial" charset="0"/>
                <a:cs typeface="Arial" charset="0"/>
              </a:rPr>
              <a:t>March 2013</a:t>
            </a:r>
          </a:p>
        </p:txBody>
      </p:sp>
      <p:grpSp>
        <p:nvGrpSpPr>
          <p:cNvPr id="9222" name="Group 12"/>
          <p:cNvGrpSpPr>
            <a:grpSpLocks/>
          </p:cNvGrpSpPr>
          <p:nvPr/>
        </p:nvGrpSpPr>
        <p:grpSpPr bwMode="auto">
          <a:xfrm>
            <a:off x="161925" y="196850"/>
            <a:ext cx="8821738" cy="742950"/>
            <a:chOff x="162473" y="196602"/>
            <a:chExt cx="8821634" cy="743199"/>
          </a:xfrm>
        </p:grpSpPr>
        <p:sp>
          <p:nvSpPr>
            <p:cNvPr id="20" name="Rectangle 19"/>
            <p:cNvSpPr/>
            <p:nvPr/>
          </p:nvSpPr>
          <p:spPr>
            <a:xfrm>
              <a:off x="7323602" y="198191"/>
              <a:ext cx="1660505" cy="457353"/>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413295" y="198191"/>
              <a:ext cx="7080167" cy="457353"/>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62473" y="196602"/>
              <a:ext cx="1797029" cy="743199"/>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649192"/>
              <a:ext cx="6508673" cy="11275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1" name="Picture 10" descr="Z:\Documents\Dairy Council\2011\Branding Test Two\Dairy Council Logo.jpg"/>
          <p:cNvPicPr/>
          <p:nvPr/>
        </p:nvPicPr>
        <p:blipFill>
          <a:blip r:embed="rId3" cstate="print"/>
          <a:srcRect/>
          <a:stretch>
            <a:fillRect/>
          </a:stretch>
        </p:blipFill>
        <p:spPr bwMode="auto">
          <a:xfrm>
            <a:off x="3220277" y="3413055"/>
            <a:ext cx="2683565" cy="1774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10</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573225"/>
          </a:xfrm>
        </p:spPr>
        <p:txBody>
          <a:bodyPr/>
          <a:lstStyle/>
          <a:p>
            <a:pPr algn="l"/>
            <a:r>
              <a:rPr lang="en-US" sz="2800" dirty="0" smtClean="0">
                <a:solidFill>
                  <a:srgbClr val="204196"/>
                </a:solidFill>
                <a:latin typeface="Arial Bold" charset="0"/>
                <a:ea typeface="+mn-ea"/>
                <a:cs typeface="Arial Bold" charset="0"/>
              </a:rPr>
              <a:t>Reasons for Being the </a:t>
            </a:r>
            <a:r>
              <a:rPr lang="en-US" sz="2800" u="sng" dirty="0" smtClean="0">
                <a:solidFill>
                  <a:srgbClr val="204196"/>
                </a:solidFill>
                <a:latin typeface="Arial Bold" charset="0"/>
                <a:ea typeface="+mn-ea"/>
                <a:cs typeface="Arial Bold" charset="0"/>
              </a:rPr>
              <a:t>Least</a:t>
            </a:r>
            <a:r>
              <a:rPr lang="en-US" sz="2800" dirty="0" smtClean="0">
                <a:solidFill>
                  <a:srgbClr val="204196"/>
                </a:solidFill>
                <a:latin typeface="Arial Bold" charset="0"/>
                <a:ea typeface="+mn-ea"/>
                <a:cs typeface="Arial Bold" charset="0"/>
              </a:rPr>
              <a:t> </a:t>
            </a:r>
            <a:r>
              <a:rPr lang="en-US" sz="2800" dirty="0">
                <a:solidFill>
                  <a:srgbClr val="204196"/>
                </a:solidFill>
                <a:latin typeface="Arial Bold" charset="0"/>
                <a:ea typeface="+mn-ea"/>
                <a:cs typeface="Arial Bold" charset="0"/>
              </a:rPr>
              <a:t>Preferred </a:t>
            </a:r>
            <a:r>
              <a:rPr lang="en-US" sz="2800" dirty="0" smtClean="0">
                <a:solidFill>
                  <a:srgbClr val="204196"/>
                </a:solidFill>
                <a:latin typeface="Arial Bold" charset="0"/>
                <a:ea typeface="+mn-ea"/>
                <a:cs typeface="Arial Bold" charset="0"/>
              </a:rPr>
              <a:t>Message</a:t>
            </a:r>
          </a:p>
        </p:txBody>
      </p:sp>
      <p:sp>
        <p:nvSpPr>
          <p:cNvPr id="8" name="Rectangle 7"/>
          <p:cNvSpPr/>
          <p:nvPr/>
        </p:nvSpPr>
        <p:spPr>
          <a:xfrm>
            <a:off x="161924" y="1222513"/>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3"/>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3" name="Object 2"/>
          <p:cNvGraphicFramePr>
            <a:graphicFrameLocks noChangeAspect="1"/>
          </p:cNvGraphicFramePr>
          <p:nvPr>
            <p:extLst>
              <p:ext uri="{D42A27DB-BD31-4B8C-83A1-F6EECF244321}">
                <p14:modId xmlns:p14="http://schemas.microsoft.com/office/powerpoint/2010/main" val="481572432"/>
              </p:ext>
            </p:extLst>
          </p:nvPr>
        </p:nvGraphicFramePr>
        <p:xfrm>
          <a:off x="290608" y="1417638"/>
          <a:ext cx="8564369" cy="4366936"/>
        </p:xfrm>
        <a:graphic>
          <a:graphicData uri="http://schemas.openxmlformats.org/presentationml/2006/ole">
            <mc:AlternateContent xmlns:mc="http://schemas.openxmlformats.org/markup-compatibility/2006">
              <mc:Choice xmlns:v="urn:schemas-microsoft-com:vml" Requires="v">
                <p:oleObj spid="_x0000_s106582" name="Worksheet" r:id="rId5" imgW="11449044" imgH="5838757" progId="Excel.Sheet.12">
                  <p:embed/>
                </p:oleObj>
              </mc:Choice>
              <mc:Fallback>
                <p:oleObj name="Worksheet" r:id="rId5" imgW="11449044" imgH="5838757" progId="Excel.Sheet.12">
                  <p:embed/>
                  <p:pic>
                    <p:nvPicPr>
                      <p:cNvPr id="0" name=""/>
                      <p:cNvPicPr/>
                      <p:nvPr/>
                    </p:nvPicPr>
                    <p:blipFill>
                      <a:blip r:embed="rId6"/>
                      <a:stretch>
                        <a:fillRect/>
                      </a:stretch>
                    </p:blipFill>
                    <p:spPr>
                      <a:xfrm>
                        <a:off x="290608" y="1417638"/>
                        <a:ext cx="8564369" cy="4366936"/>
                      </a:xfrm>
                      <a:prstGeom prst="rect">
                        <a:avLst/>
                      </a:prstGeom>
                    </p:spPr>
                  </p:pic>
                </p:oleObj>
              </mc:Fallback>
            </mc:AlternateContent>
          </a:graphicData>
        </a:graphic>
      </p:graphicFrame>
    </p:spTree>
    <p:extLst>
      <p:ext uri="{BB962C8B-B14F-4D97-AF65-F5344CB8AC3E}">
        <p14:creationId xmlns:p14="http://schemas.microsoft.com/office/powerpoint/2010/main" val="1909437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11</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861460"/>
          </a:xfrm>
        </p:spPr>
        <p:txBody>
          <a:bodyPr/>
          <a:lstStyle/>
          <a:p>
            <a:pPr algn="l"/>
            <a:r>
              <a:rPr lang="en-US" sz="2800" dirty="0" smtClean="0">
                <a:solidFill>
                  <a:srgbClr val="204196"/>
                </a:solidFill>
                <a:latin typeface="Arial Bold" charset="0"/>
                <a:ea typeface="+mn-ea"/>
                <a:cs typeface="Arial Bold" charset="0"/>
              </a:rPr>
              <a:t>Rating the Three Messages on Various Attributes</a:t>
            </a:r>
          </a:p>
        </p:txBody>
      </p:sp>
      <p:sp>
        <p:nvSpPr>
          <p:cNvPr id="8" name="Rectangle 7"/>
          <p:cNvSpPr/>
          <p:nvPr/>
        </p:nvSpPr>
        <p:spPr>
          <a:xfrm>
            <a:off x="196850" y="1510748"/>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pic>
        <p:nvPicPr>
          <p:cNvPr id="4813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2581275"/>
            <a:ext cx="23812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12</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861460"/>
          </a:xfrm>
        </p:spPr>
        <p:txBody>
          <a:bodyPr/>
          <a:lstStyle/>
          <a:p>
            <a:pPr algn="l"/>
            <a:r>
              <a:rPr lang="en-US" sz="2800" dirty="0" smtClean="0">
                <a:solidFill>
                  <a:srgbClr val="204196"/>
                </a:solidFill>
                <a:latin typeface="Arial Bold" charset="0"/>
                <a:ea typeface="+mn-ea"/>
                <a:cs typeface="Arial Bold" charset="0"/>
              </a:rPr>
              <a:t>Believability</a:t>
            </a:r>
            <a:br>
              <a:rPr lang="en-US" sz="2800" dirty="0" smtClean="0">
                <a:solidFill>
                  <a:srgbClr val="204196"/>
                </a:solidFill>
                <a:latin typeface="Arial Bold" charset="0"/>
                <a:ea typeface="+mn-ea"/>
                <a:cs typeface="Arial Bold" charset="0"/>
              </a:rPr>
            </a:br>
            <a:r>
              <a:rPr lang="en-US" sz="1200" dirty="0" smtClean="0">
                <a:solidFill>
                  <a:srgbClr val="204196"/>
                </a:solidFill>
                <a:latin typeface="Arial Bold" charset="0"/>
                <a:ea typeface="+mn-ea"/>
                <a:cs typeface="Arial Bold" charset="0"/>
              </a:rPr>
              <a:t>(10-point </a:t>
            </a:r>
            <a:r>
              <a:rPr lang="en-US" sz="1200" dirty="0">
                <a:solidFill>
                  <a:srgbClr val="204196"/>
                </a:solidFill>
                <a:latin typeface="Arial Bold" charset="0"/>
                <a:ea typeface="+mn-ea"/>
                <a:cs typeface="Arial Bold" charset="0"/>
              </a:rPr>
              <a:t>scale, where “10” is completely believable, “5” is neutral, and “1” is not at all believable</a:t>
            </a:r>
            <a:r>
              <a:rPr lang="en-US" sz="1200" dirty="0" smtClean="0">
                <a:solidFill>
                  <a:srgbClr val="204196"/>
                </a:solidFill>
                <a:latin typeface="Arial Bold" charset="0"/>
                <a:ea typeface="+mn-ea"/>
                <a:cs typeface="Arial Bold" charset="0"/>
              </a:rPr>
              <a:t>.)</a:t>
            </a:r>
          </a:p>
        </p:txBody>
      </p:sp>
      <p:sp>
        <p:nvSpPr>
          <p:cNvPr id="8" name="Rectangle 7"/>
          <p:cNvSpPr/>
          <p:nvPr/>
        </p:nvSpPr>
        <p:spPr>
          <a:xfrm>
            <a:off x="196850" y="1510748"/>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16" name="Chart 15"/>
          <p:cNvGraphicFramePr>
            <a:graphicFrameLocks/>
          </p:cNvGraphicFramePr>
          <p:nvPr>
            <p:extLst>
              <p:ext uri="{D42A27DB-BD31-4B8C-83A1-F6EECF244321}">
                <p14:modId xmlns:p14="http://schemas.microsoft.com/office/powerpoint/2010/main" val="1363572049"/>
              </p:ext>
            </p:extLst>
          </p:nvPr>
        </p:nvGraphicFramePr>
        <p:xfrm>
          <a:off x="776460" y="1320110"/>
          <a:ext cx="7553325" cy="4857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13</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861460"/>
          </a:xfrm>
        </p:spPr>
        <p:txBody>
          <a:bodyPr/>
          <a:lstStyle/>
          <a:p>
            <a:pPr algn="l"/>
            <a:r>
              <a:rPr lang="en-US" sz="2800" dirty="0" smtClean="0">
                <a:solidFill>
                  <a:srgbClr val="204196"/>
                </a:solidFill>
                <a:latin typeface="Arial Bold" charset="0"/>
                <a:ea typeface="+mn-ea"/>
                <a:cs typeface="Arial Bold" charset="0"/>
              </a:rPr>
              <a:t>Effectiveness</a:t>
            </a:r>
            <a:br>
              <a:rPr lang="en-US" sz="2800" dirty="0" smtClean="0">
                <a:solidFill>
                  <a:srgbClr val="204196"/>
                </a:solidFill>
                <a:latin typeface="Arial Bold" charset="0"/>
                <a:ea typeface="+mn-ea"/>
                <a:cs typeface="Arial Bold" charset="0"/>
              </a:rPr>
            </a:br>
            <a:r>
              <a:rPr lang="en-US" sz="1200" dirty="0" smtClean="0">
                <a:solidFill>
                  <a:srgbClr val="204196"/>
                </a:solidFill>
                <a:latin typeface="Arial Bold" charset="0"/>
                <a:ea typeface="+mn-ea"/>
                <a:cs typeface="Arial Bold" charset="0"/>
              </a:rPr>
              <a:t>(10-point </a:t>
            </a:r>
            <a:r>
              <a:rPr lang="en-US" sz="1200" dirty="0">
                <a:solidFill>
                  <a:srgbClr val="204196"/>
                </a:solidFill>
                <a:latin typeface="Arial Bold" charset="0"/>
                <a:ea typeface="+mn-ea"/>
                <a:cs typeface="Arial Bold" charset="0"/>
              </a:rPr>
              <a:t>scale, where “10” is very effective, “5” is neutral, and “1” is not at all effective.)</a:t>
            </a:r>
            <a:endParaRPr lang="en-US" sz="1200" dirty="0" smtClean="0">
              <a:solidFill>
                <a:srgbClr val="204196"/>
              </a:solidFill>
              <a:latin typeface="Arial Bold" charset="0"/>
              <a:ea typeface="+mn-ea"/>
              <a:cs typeface="Arial Bold" charset="0"/>
            </a:endParaRPr>
          </a:p>
        </p:txBody>
      </p:sp>
      <p:sp>
        <p:nvSpPr>
          <p:cNvPr id="8" name="Rectangle 7"/>
          <p:cNvSpPr/>
          <p:nvPr/>
        </p:nvSpPr>
        <p:spPr>
          <a:xfrm>
            <a:off x="196850" y="1510748"/>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14" name="Chart 13"/>
          <p:cNvGraphicFramePr>
            <a:graphicFrameLocks/>
          </p:cNvGraphicFramePr>
          <p:nvPr>
            <p:extLst>
              <p:ext uri="{D42A27DB-BD31-4B8C-83A1-F6EECF244321}">
                <p14:modId xmlns:p14="http://schemas.microsoft.com/office/powerpoint/2010/main" val="3571448896"/>
              </p:ext>
            </p:extLst>
          </p:nvPr>
        </p:nvGraphicFramePr>
        <p:xfrm>
          <a:off x="650081" y="1330695"/>
          <a:ext cx="7915276"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4326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14</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861460"/>
          </a:xfrm>
        </p:spPr>
        <p:txBody>
          <a:bodyPr/>
          <a:lstStyle/>
          <a:p>
            <a:pPr algn="l"/>
            <a:r>
              <a:rPr lang="en-US" sz="2800" dirty="0" smtClean="0">
                <a:solidFill>
                  <a:srgbClr val="204196"/>
                </a:solidFill>
                <a:latin typeface="Arial Bold" charset="0"/>
                <a:ea typeface="+mn-ea"/>
                <a:cs typeface="Arial Bold" charset="0"/>
              </a:rPr>
              <a:t>Importance</a:t>
            </a:r>
            <a:br>
              <a:rPr lang="en-US" sz="2800" dirty="0" smtClean="0">
                <a:solidFill>
                  <a:srgbClr val="204196"/>
                </a:solidFill>
                <a:latin typeface="Arial Bold" charset="0"/>
                <a:ea typeface="+mn-ea"/>
                <a:cs typeface="Arial Bold" charset="0"/>
              </a:rPr>
            </a:br>
            <a:r>
              <a:rPr lang="en-US" sz="1200" dirty="0" smtClean="0">
                <a:solidFill>
                  <a:srgbClr val="204196"/>
                </a:solidFill>
                <a:latin typeface="Arial Bold" charset="0"/>
                <a:ea typeface="+mn-ea"/>
                <a:cs typeface="Arial Bold" charset="0"/>
              </a:rPr>
              <a:t>(10-point </a:t>
            </a:r>
            <a:r>
              <a:rPr lang="en-US" sz="1200" dirty="0">
                <a:solidFill>
                  <a:srgbClr val="204196"/>
                </a:solidFill>
                <a:latin typeface="Arial Bold" charset="0"/>
                <a:ea typeface="+mn-ea"/>
                <a:cs typeface="Arial Bold" charset="0"/>
              </a:rPr>
              <a:t>scale, where “10” extremely important, “5” is neutral, and “1” is not at all important.)</a:t>
            </a:r>
            <a:endParaRPr lang="en-US" sz="1200" dirty="0" smtClean="0">
              <a:solidFill>
                <a:srgbClr val="204196"/>
              </a:solidFill>
              <a:latin typeface="Arial Bold" charset="0"/>
              <a:ea typeface="+mn-ea"/>
              <a:cs typeface="Arial Bold" charset="0"/>
            </a:endParaRPr>
          </a:p>
        </p:txBody>
      </p:sp>
      <p:sp>
        <p:nvSpPr>
          <p:cNvPr id="8" name="Rectangle 7"/>
          <p:cNvSpPr/>
          <p:nvPr/>
        </p:nvSpPr>
        <p:spPr>
          <a:xfrm>
            <a:off x="196850" y="1510748"/>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16" name="Chart 15"/>
          <p:cNvGraphicFramePr>
            <a:graphicFrameLocks/>
          </p:cNvGraphicFramePr>
          <p:nvPr>
            <p:extLst>
              <p:ext uri="{D42A27DB-BD31-4B8C-83A1-F6EECF244321}">
                <p14:modId xmlns:p14="http://schemas.microsoft.com/office/powerpoint/2010/main" val="1221217310"/>
              </p:ext>
            </p:extLst>
          </p:nvPr>
        </p:nvGraphicFramePr>
        <p:xfrm>
          <a:off x="404812" y="1323668"/>
          <a:ext cx="8334375"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010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15</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7"/>
            <a:ext cx="8982075" cy="990669"/>
          </a:xfrm>
        </p:spPr>
        <p:txBody>
          <a:bodyPr/>
          <a:lstStyle/>
          <a:p>
            <a:pPr algn="l"/>
            <a:r>
              <a:rPr lang="en-US" sz="2000" dirty="0" smtClean="0">
                <a:solidFill>
                  <a:srgbClr val="204196"/>
                </a:solidFill>
                <a:latin typeface="Arial Bold" charset="0"/>
                <a:ea typeface="+mn-ea"/>
                <a:cs typeface="Arial Bold" charset="0"/>
              </a:rPr>
              <a:t>Likelihood </a:t>
            </a:r>
            <a:r>
              <a:rPr lang="en-US" sz="2000" dirty="0">
                <a:solidFill>
                  <a:srgbClr val="204196"/>
                </a:solidFill>
                <a:latin typeface="Arial Bold" charset="0"/>
                <a:ea typeface="+mn-ea"/>
                <a:cs typeface="Arial Bold" charset="0"/>
              </a:rPr>
              <a:t>of </a:t>
            </a:r>
            <a:r>
              <a:rPr lang="en-US" sz="2000" dirty="0" smtClean="0">
                <a:solidFill>
                  <a:srgbClr val="204196"/>
                </a:solidFill>
                <a:latin typeface="Arial Bold" charset="0"/>
                <a:ea typeface="+mn-ea"/>
                <a:cs typeface="Arial Bold" charset="0"/>
              </a:rPr>
              <a:t>the message </a:t>
            </a:r>
            <a:r>
              <a:rPr lang="en-US" sz="2000" dirty="0">
                <a:solidFill>
                  <a:srgbClr val="204196"/>
                </a:solidFill>
                <a:latin typeface="Arial Bold" charset="0"/>
                <a:ea typeface="+mn-ea"/>
                <a:cs typeface="Arial Bold" charset="0"/>
              </a:rPr>
              <a:t>to encourage people to seek more information and resources about healthy eating and nutrition related to milk and milk </a:t>
            </a:r>
            <a:r>
              <a:rPr lang="en-US" sz="2000" dirty="0" smtClean="0">
                <a:solidFill>
                  <a:srgbClr val="204196"/>
                </a:solidFill>
                <a:latin typeface="Arial Bold" charset="0"/>
                <a:ea typeface="+mn-ea"/>
                <a:cs typeface="Arial Bold" charset="0"/>
              </a:rPr>
              <a:t>products </a:t>
            </a:r>
            <a:r>
              <a:rPr lang="en-US" sz="1200" dirty="0" smtClean="0">
                <a:solidFill>
                  <a:srgbClr val="204196"/>
                </a:solidFill>
                <a:latin typeface="Arial Bold" charset="0"/>
                <a:ea typeface="+mn-ea"/>
                <a:cs typeface="Arial Bold" charset="0"/>
              </a:rPr>
              <a:t>(10-point </a:t>
            </a:r>
            <a:r>
              <a:rPr lang="en-US" sz="1200" dirty="0">
                <a:solidFill>
                  <a:srgbClr val="204196"/>
                </a:solidFill>
                <a:latin typeface="Arial Bold" charset="0"/>
                <a:ea typeface="+mn-ea"/>
                <a:cs typeface="Arial Bold" charset="0"/>
              </a:rPr>
              <a:t>scale, </a:t>
            </a:r>
            <a:r>
              <a:rPr lang="en-US" sz="1200" dirty="0" smtClean="0">
                <a:solidFill>
                  <a:srgbClr val="204196"/>
                </a:solidFill>
                <a:latin typeface="Arial Bold" charset="0"/>
                <a:ea typeface="+mn-ea"/>
                <a:cs typeface="Arial Bold" charset="0"/>
              </a:rPr>
              <a:t>where </a:t>
            </a:r>
            <a:r>
              <a:rPr lang="en-US" sz="1200" dirty="0">
                <a:solidFill>
                  <a:srgbClr val="204196"/>
                </a:solidFill>
                <a:latin typeface="Arial Bold" charset="0"/>
                <a:ea typeface="+mn-ea"/>
                <a:cs typeface="Arial Bold" charset="0"/>
              </a:rPr>
              <a:t>“10” very likely, “5” is neutral, and “1” is not at all likely.)</a:t>
            </a:r>
            <a:endParaRPr lang="en-US" sz="1200" dirty="0" smtClean="0">
              <a:solidFill>
                <a:srgbClr val="204196"/>
              </a:solidFill>
              <a:latin typeface="Arial Bold" charset="0"/>
              <a:ea typeface="+mn-ea"/>
              <a:cs typeface="Arial Bold" charset="0"/>
            </a:endParaRPr>
          </a:p>
        </p:txBody>
      </p:sp>
      <p:sp>
        <p:nvSpPr>
          <p:cNvPr id="8" name="Rectangle 7"/>
          <p:cNvSpPr/>
          <p:nvPr/>
        </p:nvSpPr>
        <p:spPr>
          <a:xfrm>
            <a:off x="161925" y="1646238"/>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16" name="Chart 15"/>
          <p:cNvGraphicFramePr>
            <a:graphicFrameLocks/>
          </p:cNvGraphicFramePr>
          <p:nvPr>
            <p:extLst>
              <p:ext uri="{D42A27DB-BD31-4B8C-83A1-F6EECF244321}">
                <p14:modId xmlns:p14="http://schemas.microsoft.com/office/powerpoint/2010/main" val="4212243465"/>
              </p:ext>
            </p:extLst>
          </p:nvPr>
        </p:nvGraphicFramePr>
        <p:xfrm>
          <a:off x="1140542" y="1639956"/>
          <a:ext cx="7165258" cy="4608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7063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16</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861460"/>
          </a:xfrm>
        </p:spPr>
        <p:txBody>
          <a:bodyPr/>
          <a:lstStyle/>
          <a:p>
            <a:pPr algn="l"/>
            <a:r>
              <a:rPr lang="en-US" sz="2800" dirty="0" smtClean="0">
                <a:solidFill>
                  <a:srgbClr val="204196"/>
                </a:solidFill>
                <a:latin typeface="Arial Bold" charset="0"/>
                <a:ea typeface="+mn-ea"/>
                <a:cs typeface="Arial Bold" charset="0"/>
              </a:rPr>
              <a:t>Overall Opinion</a:t>
            </a:r>
            <a:br>
              <a:rPr lang="en-US" sz="2800" dirty="0" smtClean="0">
                <a:solidFill>
                  <a:srgbClr val="204196"/>
                </a:solidFill>
                <a:latin typeface="Arial Bold" charset="0"/>
                <a:ea typeface="+mn-ea"/>
                <a:cs typeface="Arial Bold" charset="0"/>
              </a:rPr>
            </a:br>
            <a:r>
              <a:rPr lang="en-US" sz="1200" dirty="0" smtClean="0">
                <a:solidFill>
                  <a:srgbClr val="204196"/>
                </a:solidFill>
                <a:latin typeface="Arial Bold" charset="0"/>
                <a:ea typeface="+mn-ea"/>
                <a:cs typeface="Arial Bold" charset="0"/>
              </a:rPr>
              <a:t>(10-point </a:t>
            </a:r>
            <a:r>
              <a:rPr lang="en-US" sz="1200" dirty="0">
                <a:solidFill>
                  <a:srgbClr val="204196"/>
                </a:solidFill>
                <a:latin typeface="Arial Bold" charset="0"/>
                <a:ea typeface="+mn-ea"/>
                <a:cs typeface="Arial Bold" charset="0"/>
              </a:rPr>
              <a:t>scale, where “10” very favorable, “5” is neutral, and “1” is not at all favorable.)</a:t>
            </a:r>
            <a:endParaRPr lang="en-US" sz="1200" dirty="0" smtClean="0">
              <a:solidFill>
                <a:srgbClr val="204196"/>
              </a:solidFill>
              <a:latin typeface="Arial Bold" charset="0"/>
              <a:ea typeface="+mn-ea"/>
              <a:cs typeface="Arial Bold" charset="0"/>
            </a:endParaRPr>
          </a:p>
        </p:txBody>
      </p:sp>
      <p:sp>
        <p:nvSpPr>
          <p:cNvPr id="8" name="Rectangle 7"/>
          <p:cNvSpPr/>
          <p:nvPr/>
        </p:nvSpPr>
        <p:spPr>
          <a:xfrm>
            <a:off x="196850" y="1510748"/>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14" name="Chart 13"/>
          <p:cNvGraphicFramePr>
            <a:graphicFrameLocks/>
          </p:cNvGraphicFramePr>
          <p:nvPr>
            <p:extLst>
              <p:ext uri="{D42A27DB-BD31-4B8C-83A1-F6EECF244321}">
                <p14:modId xmlns:p14="http://schemas.microsoft.com/office/powerpoint/2010/main" val="1633463191"/>
              </p:ext>
            </p:extLst>
          </p:nvPr>
        </p:nvGraphicFramePr>
        <p:xfrm>
          <a:off x="709613" y="1362075"/>
          <a:ext cx="7419975" cy="4886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4691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17</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861460"/>
          </a:xfrm>
        </p:spPr>
        <p:txBody>
          <a:bodyPr/>
          <a:lstStyle/>
          <a:p>
            <a:pPr algn="l"/>
            <a:r>
              <a:rPr lang="en-US" sz="2400" dirty="0" smtClean="0">
                <a:solidFill>
                  <a:srgbClr val="204196"/>
                </a:solidFill>
                <a:latin typeface="Arial Bold" charset="0"/>
                <a:ea typeface="+mn-ea"/>
                <a:cs typeface="Arial Bold" charset="0"/>
              </a:rPr>
              <a:t>Likelihood of You Using the Message in Your Own Work</a:t>
            </a:r>
            <a:r>
              <a:rPr lang="en-US" sz="2800" dirty="0" smtClean="0">
                <a:solidFill>
                  <a:srgbClr val="204196"/>
                </a:solidFill>
                <a:latin typeface="Arial Bold" charset="0"/>
                <a:ea typeface="+mn-ea"/>
                <a:cs typeface="Arial Bold" charset="0"/>
              </a:rPr>
              <a:t/>
            </a:r>
            <a:br>
              <a:rPr lang="en-US" sz="2800" dirty="0" smtClean="0">
                <a:solidFill>
                  <a:srgbClr val="204196"/>
                </a:solidFill>
                <a:latin typeface="Arial Bold" charset="0"/>
                <a:ea typeface="+mn-ea"/>
                <a:cs typeface="Arial Bold" charset="0"/>
              </a:rPr>
            </a:br>
            <a:r>
              <a:rPr lang="en-US" sz="1200" dirty="0" smtClean="0">
                <a:solidFill>
                  <a:srgbClr val="204196"/>
                </a:solidFill>
                <a:latin typeface="Arial Bold" charset="0"/>
                <a:ea typeface="+mn-ea"/>
                <a:cs typeface="Arial Bold" charset="0"/>
              </a:rPr>
              <a:t>(10-point </a:t>
            </a:r>
            <a:r>
              <a:rPr lang="en-US" sz="1200" dirty="0">
                <a:solidFill>
                  <a:srgbClr val="204196"/>
                </a:solidFill>
                <a:latin typeface="Arial Bold" charset="0"/>
                <a:ea typeface="+mn-ea"/>
                <a:cs typeface="Arial Bold" charset="0"/>
              </a:rPr>
              <a:t>scale, where “10” very likely, “5” is neutral, and “1” is not at all likely.)</a:t>
            </a:r>
            <a:endParaRPr lang="en-US" sz="1200" dirty="0" smtClean="0">
              <a:solidFill>
                <a:srgbClr val="204196"/>
              </a:solidFill>
              <a:latin typeface="Arial Bold" charset="0"/>
              <a:ea typeface="+mn-ea"/>
              <a:cs typeface="Arial Bold" charset="0"/>
            </a:endParaRPr>
          </a:p>
        </p:txBody>
      </p:sp>
      <p:sp>
        <p:nvSpPr>
          <p:cNvPr id="8" name="Rectangle 7"/>
          <p:cNvSpPr/>
          <p:nvPr/>
        </p:nvSpPr>
        <p:spPr>
          <a:xfrm>
            <a:off x="196850" y="1510748"/>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16" name="Chart 15"/>
          <p:cNvGraphicFramePr>
            <a:graphicFrameLocks/>
          </p:cNvGraphicFramePr>
          <p:nvPr>
            <p:extLst>
              <p:ext uri="{D42A27DB-BD31-4B8C-83A1-F6EECF244321}">
                <p14:modId xmlns:p14="http://schemas.microsoft.com/office/powerpoint/2010/main" val="1174350401"/>
              </p:ext>
            </p:extLst>
          </p:nvPr>
        </p:nvGraphicFramePr>
        <p:xfrm>
          <a:off x="1220787" y="1499636"/>
          <a:ext cx="7532273" cy="4586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3620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18</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7"/>
            <a:ext cx="8982075" cy="940973"/>
          </a:xfrm>
        </p:spPr>
        <p:txBody>
          <a:bodyPr/>
          <a:lstStyle/>
          <a:p>
            <a:pPr algn="l"/>
            <a:r>
              <a:rPr lang="en-US" sz="2800" dirty="0" smtClean="0">
                <a:solidFill>
                  <a:srgbClr val="204196"/>
                </a:solidFill>
                <a:latin typeface="Arial Bold" charset="0"/>
                <a:ea typeface="+mn-ea"/>
                <a:cs typeface="Arial Bold" charset="0"/>
              </a:rPr>
              <a:t>Most Appealing and Least Appealing Aspects of Each Message</a:t>
            </a:r>
          </a:p>
        </p:txBody>
      </p:sp>
      <p:sp>
        <p:nvSpPr>
          <p:cNvPr id="8" name="Rectangle 7"/>
          <p:cNvSpPr/>
          <p:nvPr/>
        </p:nvSpPr>
        <p:spPr>
          <a:xfrm>
            <a:off x="161925" y="1679713"/>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pic>
        <p:nvPicPr>
          <p:cNvPr id="5020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2319338"/>
            <a:ext cx="33337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19</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834886"/>
            <a:ext cx="8982075" cy="675861"/>
          </a:xfrm>
        </p:spPr>
        <p:txBody>
          <a:bodyPr/>
          <a:lstStyle/>
          <a:p>
            <a:pPr algn="l"/>
            <a:r>
              <a:rPr lang="en-US" sz="2000" u="sng" dirty="0" smtClean="0">
                <a:solidFill>
                  <a:srgbClr val="204196"/>
                </a:solidFill>
                <a:latin typeface="Arial Bold" charset="0"/>
                <a:ea typeface="+mn-ea"/>
                <a:cs typeface="Arial Bold" charset="0"/>
              </a:rPr>
              <a:t>Most</a:t>
            </a:r>
            <a:r>
              <a:rPr lang="en-US" sz="2000" dirty="0" smtClean="0">
                <a:solidFill>
                  <a:srgbClr val="204196"/>
                </a:solidFill>
                <a:latin typeface="Arial Bold" charset="0"/>
                <a:ea typeface="+mn-ea"/>
                <a:cs typeface="Arial Bold" charset="0"/>
              </a:rPr>
              <a:t> Appealing about </a:t>
            </a:r>
            <a:r>
              <a:rPr lang="en-US" sz="2000" dirty="0">
                <a:solidFill>
                  <a:srgbClr val="204196"/>
                </a:solidFill>
                <a:latin typeface="Arial Bold" charset="0"/>
                <a:ea typeface="+mn-ea"/>
                <a:cs typeface="Arial Bold" charset="0"/>
              </a:rPr>
              <a:t>the Message:</a:t>
            </a:r>
            <a:br>
              <a:rPr lang="en-US" sz="2000" dirty="0">
                <a:solidFill>
                  <a:srgbClr val="204196"/>
                </a:solidFill>
                <a:latin typeface="Arial Bold" charset="0"/>
                <a:ea typeface="+mn-ea"/>
                <a:cs typeface="Arial Bold" charset="0"/>
              </a:rPr>
            </a:br>
            <a:r>
              <a:rPr lang="en-US" sz="2000" dirty="0">
                <a:solidFill>
                  <a:srgbClr val="204196"/>
                </a:solidFill>
                <a:latin typeface="Arial Bold" charset="0"/>
                <a:ea typeface="+mn-ea"/>
                <a:cs typeface="Arial Bold" charset="0"/>
              </a:rPr>
              <a:t>“Milk and milk products have an irreplaceable package of nutrients that cannot be found in any other single food or beverage.</a:t>
            </a:r>
            <a:r>
              <a:rPr lang="en-US" sz="2400" dirty="0">
                <a:solidFill>
                  <a:srgbClr val="204196"/>
                </a:solidFill>
                <a:latin typeface="Arial Bold" charset="0"/>
                <a:ea typeface="+mn-ea"/>
                <a:cs typeface="Arial Bold" charset="0"/>
              </a:rPr>
              <a:t>”</a:t>
            </a:r>
            <a:endParaRPr lang="en-US" sz="2400" dirty="0" smtClean="0">
              <a:solidFill>
                <a:srgbClr val="204196"/>
              </a:solidFill>
              <a:latin typeface="Arial Bold" charset="0"/>
              <a:ea typeface="+mn-ea"/>
              <a:cs typeface="Arial Bold" charset="0"/>
            </a:endParaRPr>
          </a:p>
        </p:txBody>
      </p:sp>
      <p:sp>
        <p:nvSpPr>
          <p:cNvPr id="8" name="Rectangle 7"/>
          <p:cNvSpPr/>
          <p:nvPr/>
        </p:nvSpPr>
        <p:spPr>
          <a:xfrm>
            <a:off x="198438" y="1822450"/>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3"/>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4" name="Object 3"/>
          <p:cNvGraphicFramePr>
            <a:graphicFrameLocks noChangeAspect="1"/>
          </p:cNvGraphicFramePr>
          <p:nvPr>
            <p:extLst>
              <p:ext uri="{D42A27DB-BD31-4B8C-83A1-F6EECF244321}">
                <p14:modId xmlns:p14="http://schemas.microsoft.com/office/powerpoint/2010/main" val="1800388668"/>
              </p:ext>
            </p:extLst>
          </p:nvPr>
        </p:nvGraphicFramePr>
        <p:xfrm>
          <a:off x="5926138" y="4889638"/>
          <a:ext cx="3057525" cy="895350"/>
        </p:xfrm>
        <a:graphic>
          <a:graphicData uri="http://schemas.openxmlformats.org/presentationml/2006/ole">
            <mc:AlternateContent xmlns:mc="http://schemas.openxmlformats.org/markup-compatibility/2006">
              <mc:Choice xmlns:v="urn:schemas-microsoft-com:vml" Requires="v">
                <p:oleObj spid="_x0000_s51289" name="Worksheet" r:id="rId5" imgW="3057635" imgH="895485" progId="Excel.Sheet.12">
                  <p:embed/>
                </p:oleObj>
              </mc:Choice>
              <mc:Fallback>
                <p:oleObj name="Worksheet" r:id="rId5" imgW="3057635" imgH="895485" progId="Excel.Sheet.12">
                  <p:embed/>
                  <p:pic>
                    <p:nvPicPr>
                      <p:cNvPr id="0" name=""/>
                      <p:cNvPicPr/>
                      <p:nvPr/>
                    </p:nvPicPr>
                    <p:blipFill>
                      <a:blip r:embed="rId6"/>
                      <a:stretch>
                        <a:fillRect/>
                      </a:stretch>
                    </p:blipFill>
                    <p:spPr>
                      <a:xfrm>
                        <a:off x="5926138" y="4889638"/>
                        <a:ext cx="3057525" cy="895350"/>
                      </a:xfrm>
                      <a:prstGeom prst="rect">
                        <a:avLst/>
                      </a:prstGeom>
                    </p:spPr>
                  </p:pic>
                </p:oleObj>
              </mc:Fallback>
            </mc:AlternateContent>
          </a:graphicData>
        </a:graphic>
      </p:graphicFrame>
      <p:graphicFrame>
        <p:nvGraphicFramePr>
          <p:cNvPr id="14" name="Chart 13"/>
          <p:cNvGraphicFramePr>
            <a:graphicFrameLocks/>
          </p:cNvGraphicFramePr>
          <p:nvPr>
            <p:extLst>
              <p:ext uri="{D42A27DB-BD31-4B8C-83A1-F6EECF244321}">
                <p14:modId xmlns:p14="http://schemas.microsoft.com/office/powerpoint/2010/main" val="3280154051"/>
              </p:ext>
            </p:extLst>
          </p:nvPr>
        </p:nvGraphicFramePr>
        <p:xfrm>
          <a:off x="810660" y="1801812"/>
          <a:ext cx="6429376" cy="426243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9AA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2</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692495"/>
          </a:xfrm>
        </p:spPr>
        <p:txBody>
          <a:bodyPr/>
          <a:lstStyle/>
          <a:p>
            <a:pPr algn="l"/>
            <a:r>
              <a:rPr lang="en-US" sz="2800" dirty="0" smtClean="0">
                <a:solidFill>
                  <a:srgbClr val="204196"/>
                </a:solidFill>
                <a:latin typeface="Arial Bold" charset="0"/>
                <a:ea typeface="+mn-ea"/>
                <a:cs typeface="Arial Bold" charset="0"/>
              </a:rPr>
              <a:t>Methodology</a:t>
            </a:r>
          </a:p>
        </p:txBody>
      </p:sp>
      <p:sp>
        <p:nvSpPr>
          <p:cNvPr id="2055" name="Rectangle 3"/>
          <p:cNvSpPr txBox="1">
            <a:spLocks noChangeArrowheads="1"/>
          </p:cNvSpPr>
          <p:nvPr/>
        </p:nvSpPr>
        <p:spPr bwMode="auto">
          <a:xfrm>
            <a:off x="381000" y="1610140"/>
            <a:ext cx="8382000" cy="4638260"/>
          </a:xfrm>
          <a:prstGeom prst="rect">
            <a:avLst/>
          </a:prstGeom>
          <a:noFill/>
          <a:ln w="9525">
            <a:noFill/>
            <a:miter lim="800000"/>
            <a:headEnd/>
            <a:tailEnd/>
          </a:ln>
        </p:spPr>
        <p:txBody>
          <a:bodyPr/>
          <a:lstStyle/>
          <a:p>
            <a:pPr marL="342900" indent="-342900">
              <a:lnSpc>
                <a:spcPct val="90000"/>
              </a:lnSpc>
              <a:spcBef>
                <a:spcPct val="20000"/>
              </a:spcBef>
              <a:spcAft>
                <a:spcPts val="1200"/>
              </a:spcAft>
              <a:buClr>
                <a:srgbClr val="204196"/>
              </a:buClr>
              <a:buFont typeface="Arial" charset="0"/>
              <a:buChar char="•"/>
            </a:pPr>
            <a:r>
              <a:rPr lang="en-US" sz="1600" dirty="0" smtClean="0"/>
              <a:t>All surveys were completed by telephone. There are 100 completed surveys from a </a:t>
            </a:r>
            <a:r>
              <a:rPr lang="en-US" sz="1600" dirty="0"/>
              <a:t>Dairy </a:t>
            </a:r>
            <a:r>
              <a:rPr lang="en-US" sz="1600" dirty="0" smtClean="0"/>
              <a:t>Council of </a:t>
            </a:r>
            <a:r>
              <a:rPr lang="en-US" sz="1600" dirty="0"/>
              <a:t>California</a:t>
            </a:r>
            <a:r>
              <a:rPr lang="en-US" sz="1600" baseline="30000" dirty="0" smtClean="0"/>
              <a:t>® </a:t>
            </a:r>
            <a:r>
              <a:rPr lang="en-US" sz="1600" dirty="0" smtClean="0"/>
              <a:t>provided list of 162 Opinion Leaders and organizations.</a:t>
            </a:r>
          </a:p>
          <a:p>
            <a:pPr marL="342900" indent="-342900">
              <a:lnSpc>
                <a:spcPct val="90000"/>
              </a:lnSpc>
              <a:spcBef>
                <a:spcPct val="20000"/>
              </a:spcBef>
              <a:spcAft>
                <a:spcPts val="1200"/>
              </a:spcAft>
              <a:buClr>
                <a:srgbClr val="204196"/>
              </a:buClr>
              <a:buFont typeface="Arial" charset="0"/>
              <a:buChar char="•"/>
            </a:pPr>
            <a:r>
              <a:rPr lang="en-US" sz="1600" dirty="0" smtClean="0"/>
              <a:t>Telephone call statistics are provided separately as a part of the survey statistical data.</a:t>
            </a:r>
          </a:p>
          <a:p>
            <a:pPr marL="342900" indent="-342900">
              <a:lnSpc>
                <a:spcPct val="90000"/>
              </a:lnSpc>
              <a:spcBef>
                <a:spcPct val="20000"/>
              </a:spcBef>
              <a:spcAft>
                <a:spcPts val="1200"/>
              </a:spcAft>
              <a:buClr>
                <a:srgbClr val="204196"/>
              </a:buClr>
              <a:buFont typeface="Arial" charset="0"/>
              <a:buChar char="•"/>
            </a:pPr>
            <a:r>
              <a:rPr lang="en-US" sz="1600" dirty="0" smtClean="0"/>
              <a:t>The </a:t>
            </a:r>
            <a:r>
              <a:rPr lang="en-US" sz="1600" dirty="0"/>
              <a:t>Dairy Council </a:t>
            </a:r>
            <a:r>
              <a:rPr lang="en-US" sz="1600" dirty="0" smtClean="0"/>
              <a:t>of</a:t>
            </a:r>
            <a:r>
              <a:rPr lang="en-US" sz="1600" dirty="0"/>
              <a:t> California</a:t>
            </a:r>
            <a:r>
              <a:rPr lang="en-US" sz="1600" baseline="30000" dirty="0"/>
              <a:t>® </a:t>
            </a:r>
            <a:r>
              <a:rPr lang="en-US" sz="1600" dirty="0"/>
              <a:t>was not disclosed </a:t>
            </a:r>
            <a:r>
              <a:rPr lang="en-US" sz="1600" dirty="0" smtClean="0"/>
              <a:t>as the sponsor of the survey nor was its name used at any time during the survey.</a:t>
            </a:r>
          </a:p>
          <a:p>
            <a:pPr marL="342900" indent="-342900">
              <a:lnSpc>
                <a:spcPct val="90000"/>
              </a:lnSpc>
              <a:spcBef>
                <a:spcPct val="20000"/>
              </a:spcBef>
              <a:spcAft>
                <a:spcPts val="1200"/>
              </a:spcAft>
              <a:buClr>
                <a:srgbClr val="204196"/>
              </a:buClr>
              <a:buFont typeface="Arial" charset="0"/>
              <a:buChar char="•"/>
            </a:pPr>
            <a:r>
              <a:rPr lang="en-US" sz="1600" dirty="0" smtClean="0"/>
              <a:t>A copy of the final questionnaire, survey statistical data, and Excel files used to generate the PowerPoint slides are provided separately.</a:t>
            </a:r>
          </a:p>
          <a:p>
            <a:pPr marL="342900" indent="-342900">
              <a:lnSpc>
                <a:spcPct val="90000"/>
              </a:lnSpc>
              <a:spcBef>
                <a:spcPct val="20000"/>
              </a:spcBef>
              <a:spcAft>
                <a:spcPts val="1200"/>
              </a:spcAft>
              <a:buClr>
                <a:srgbClr val="204196"/>
              </a:buClr>
              <a:buFont typeface="Arial" charset="0"/>
              <a:buChar char="•"/>
            </a:pPr>
            <a:r>
              <a:rPr lang="en-US" sz="1600" dirty="0" smtClean="0"/>
              <a:t>When viewing the Opinion Leader data caution should be used because of the small universe and number of interviews</a:t>
            </a:r>
            <a:r>
              <a:rPr lang="en-US" sz="1600" dirty="0"/>
              <a:t>. In that regard, the data should be used as more of a census than based on sampling error</a:t>
            </a:r>
            <a:r>
              <a:rPr lang="en-US" sz="1600" dirty="0" smtClean="0"/>
              <a:t>.</a:t>
            </a:r>
          </a:p>
          <a:p>
            <a:pPr marL="342900" indent="-342900">
              <a:lnSpc>
                <a:spcPct val="90000"/>
              </a:lnSpc>
              <a:spcBef>
                <a:spcPct val="20000"/>
              </a:spcBef>
              <a:spcAft>
                <a:spcPts val="1200"/>
              </a:spcAft>
              <a:buClr>
                <a:srgbClr val="204196"/>
              </a:buClr>
              <a:buFont typeface="Arial" charset="0"/>
              <a:buChar char="•"/>
            </a:pPr>
            <a:r>
              <a:rPr lang="en-US" sz="1600" dirty="0" smtClean="0"/>
              <a:t>All of the three messages evaluated in the survey were rotated on a random probability basis to avoid any potential order bias. The random rotation was accomplished using MEG’s CATI system and is not reflected in most cases in the Word file of the questionnaire.</a:t>
            </a:r>
            <a:endParaRPr lang="en-US" sz="1600" dirty="0"/>
          </a:p>
          <a:p>
            <a:pPr marL="342900" indent="-342900">
              <a:lnSpc>
                <a:spcPct val="90000"/>
              </a:lnSpc>
              <a:spcBef>
                <a:spcPct val="20000"/>
              </a:spcBef>
              <a:buClr>
                <a:srgbClr val="204196"/>
              </a:buClr>
              <a:buFont typeface="Arial" charset="0"/>
              <a:buChar char="•"/>
            </a:pPr>
            <a:endParaRPr lang="en-US" sz="1600" dirty="0"/>
          </a:p>
        </p:txBody>
      </p:sp>
      <p:sp>
        <p:nvSpPr>
          <p:cNvPr id="8" name="Rectangle 7"/>
          <p:cNvSpPr/>
          <p:nvPr/>
        </p:nvSpPr>
        <p:spPr>
          <a:xfrm>
            <a:off x="198438" y="1318764"/>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20</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834886"/>
            <a:ext cx="8982075" cy="675861"/>
          </a:xfrm>
        </p:spPr>
        <p:txBody>
          <a:bodyPr/>
          <a:lstStyle/>
          <a:p>
            <a:pPr algn="l"/>
            <a:r>
              <a:rPr lang="en-US" sz="2000" u="sng" dirty="0" smtClean="0">
                <a:solidFill>
                  <a:srgbClr val="204196"/>
                </a:solidFill>
                <a:latin typeface="Arial Bold" charset="0"/>
                <a:ea typeface="+mn-ea"/>
                <a:cs typeface="Arial Bold" charset="0"/>
              </a:rPr>
              <a:t>Least</a:t>
            </a:r>
            <a:r>
              <a:rPr lang="en-US" sz="2000" dirty="0" smtClean="0">
                <a:solidFill>
                  <a:srgbClr val="204196"/>
                </a:solidFill>
                <a:latin typeface="Arial Bold" charset="0"/>
                <a:ea typeface="+mn-ea"/>
                <a:cs typeface="Arial Bold" charset="0"/>
              </a:rPr>
              <a:t> Appealing about </a:t>
            </a:r>
            <a:r>
              <a:rPr lang="en-US" sz="2000" dirty="0">
                <a:solidFill>
                  <a:srgbClr val="204196"/>
                </a:solidFill>
                <a:latin typeface="Arial Bold" charset="0"/>
                <a:ea typeface="+mn-ea"/>
                <a:cs typeface="Arial Bold" charset="0"/>
              </a:rPr>
              <a:t>the Message:</a:t>
            </a:r>
            <a:br>
              <a:rPr lang="en-US" sz="2000" dirty="0">
                <a:solidFill>
                  <a:srgbClr val="204196"/>
                </a:solidFill>
                <a:latin typeface="Arial Bold" charset="0"/>
                <a:ea typeface="+mn-ea"/>
                <a:cs typeface="Arial Bold" charset="0"/>
              </a:rPr>
            </a:br>
            <a:r>
              <a:rPr lang="en-US" sz="2000" dirty="0">
                <a:solidFill>
                  <a:srgbClr val="204196"/>
                </a:solidFill>
                <a:latin typeface="Arial Bold" charset="0"/>
                <a:ea typeface="+mn-ea"/>
                <a:cs typeface="Arial Bold" charset="0"/>
              </a:rPr>
              <a:t>“Milk and milk products have an irreplaceable package of nutrients that cannot be found in any other single food or beverage.</a:t>
            </a:r>
            <a:r>
              <a:rPr lang="en-US" sz="2400" dirty="0">
                <a:solidFill>
                  <a:srgbClr val="204196"/>
                </a:solidFill>
                <a:latin typeface="Arial Bold" charset="0"/>
                <a:ea typeface="+mn-ea"/>
                <a:cs typeface="Arial Bold" charset="0"/>
              </a:rPr>
              <a:t>”</a:t>
            </a:r>
            <a:endParaRPr lang="en-US" sz="2400" dirty="0" smtClean="0">
              <a:solidFill>
                <a:srgbClr val="204196"/>
              </a:solidFill>
              <a:latin typeface="Arial Bold" charset="0"/>
              <a:ea typeface="+mn-ea"/>
              <a:cs typeface="Arial Bold" charset="0"/>
            </a:endParaRPr>
          </a:p>
        </p:txBody>
      </p:sp>
      <p:sp>
        <p:nvSpPr>
          <p:cNvPr id="8" name="Rectangle 7"/>
          <p:cNvSpPr/>
          <p:nvPr/>
        </p:nvSpPr>
        <p:spPr>
          <a:xfrm>
            <a:off x="198438" y="1822450"/>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3"/>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14" name="Chart 13"/>
          <p:cNvGraphicFramePr>
            <a:graphicFrameLocks/>
          </p:cNvGraphicFramePr>
          <p:nvPr>
            <p:extLst>
              <p:ext uri="{D42A27DB-BD31-4B8C-83A1-F6EECF244321}">
                <p14:modId xmlns:p14="http://schemas.microsoft.com/office/powerpoint/2010/main" val="238624198"/>
              </p:ext>
            </p:extLst>
          </p:nvPr>
        </p:nvGraphicFramePr>
        <p:xfrm>
          <a:off x="1060450" y="1868487"/>
          <a:ext cx="7297738" cy="42179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478814469"/>
              </p:ext>
            </p:extLst>
          </p:nvPr>
        </p:nvGraphicFramePr>
        <p:xfrm>
          <a:off x="274637" y="1981354"/>
          <a:ext cx="2314575" cy="771525"/>
        </p:xfrm>
        <a:graphic>
          <a:graphicData uri="http://schemas.openxmlformats.org/presentationml/2006/ole">
            <mc:AlternateContent xmlns:mc="http://schemas.openxmlformats.org/markup-compatibility/2006">
              <mc:Choice xmlns:v="urn:schemas-microsoft-com:vml" Requires="v">
                <p:oleObj spid="_x0000_s107583" name="Worksheet" r:id="rId6" imgW="2314499" imgH="771457" progId="Excel.Sheet.12">
                  <p:embed/>
                </p:oleObj>
              </mc:Choice>
              <mc:Fallback>
                <p:oleObj name="Worksheet" r:id="rId6" imgW="2314499" imgH="771457" progId="Excel.Sheet.12">
                  <p:embed/>
                  <p:pic>
                    <p:nvPicPr>
                      <p:cNvPr id="0" name=""/>
                      <p:cNvPicPr/>
                      <p:nvPr/>
                    </p:nvPicPr>
                    <p:blipFill>
                      <a:blip r:embed="rId7"/>
                      <a:stretch>
                        <a:fillRect/>
                      </a:stretch>
                    </p:blipFill>
                    <p:spPr>
                      <a:xfrm>
                        <a:off x="274637" y="1981354"/>
                        <a:ext cx="2314575" cy="771525"/>
                      </a:xfrm>
                      <a:prstGeom prst="rect">
                        <a:avLst/>
                      </a:prstGeom>
                    </p:spPr>
                  </p:pic>
                </p:oleObj>
              </mc:Fallback>
            </mc:AlternateContent>
          </a:graphicData>
        </a:graphic>
      </p:graphicFrame>
    </p:spTree>
    <p:extLst>
      <p:ext uri="{BB962C8B-B14F-4D97-AF65-F5344CB8AC3E}">
        <p14:creationId xmlns:p14="http://schemas.microsoft.com/office/powerpoint/2010/main" val="4107726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21</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861459"/>
          </a:xfrm>
        </p:spPr>
        <p:txBody>
          <a:bodyPr/>
          <a:lstStyle/>
          <a:p>
            <a:pPr algn="l"/>
            <a:r>
              <a:rPr lang="en-US" sz="2000" u="sng" dirty="0" smtClean="0">
                <a:solidFill>
                  <a:srgbClr val="204196"/>
                </a:solidFill>
                <a:latin typeface="Arial Bold" charset="0"/>
                <a:ea typeface="+mn-ea"/>
                <a:cs typeface="Arial Bold" charset="0"/>
              </a:rPr>
              <a:t>Most</a:t>
            </a:r>
            <a:r>
              <a:rPr lang="en-US" sz="2000" dirty="0" smtClean="0">
                <a:solidFill>
                  <a:srgbClr val="204196"/>
                </a:solidFill>
                <a:latin typeface="Arial Bold" charset="0"/>
                <a:ea typeface="+mn-ea"/>
                <a:cs typeface="Arial Bold" charset="0"/>
              </a:rPr>
              <a:t> Appealing about </a:t>
            </a:r>
            <a:r>
              <a:rPr lang="en-US" sz="2000" dirty="0">
                <a:solidFill>
                  <a:srgbClr val="204196"/>
                </a:solidFill>
                <a:latin typeface="Arial Bold" charset="0"/>
                <a:ea typeface="+mn-ea"/>
                <a:cs typeface="Arial Bold" charset="0"/>
              </a:rPr>
              <a:t>the Message:</a:t>
            </a:r>
            <a:br>
              <a:rPr lang="en-US" sz="2000" dirty="0">
                <a:solidFill>
                  <a:srgbClr val="204196"/>
                </a:solidFill>
                <a:latin typeface="Arial Bold" charset="0"/>
                <a:ea typeface="+mn-ea"/>
                <a:cs typeface="Arial Bold" charset="0"/>
              </a:rPr>
            </a:br>
            <a:r>
              <a:rPr lang="en-US" sz="2000" dirty="0" smtClean="0">
                <a:solidFill>
                  <a:srgbClr val="204196"/>
                </a:solidFill>
                <a:latin typeface="Arial Bold" charset="0"/>
                <a:ea typeface="+mn-ea"/>
                <a:cs typeface="Arial Bold" charset="0"/>
              </a:rPr>
              <a:t>“Consuming </a:t>
            </a:r>
            <a:r>
              <a:rPr lang="en-US" sz="2000" dirty="0">
                <a:solidFill>
                  <a:srgbClr val="204196"/>
                </a:solidFill>
                <a:latin typeface="Arial Bold" charset="0"/>
                <a:ea typeface="+mn-ea"/>
                <a:cs typeface="Arial Bold" charset="0"/>
              </a:rPr>
              <a:t>milk and milk products is essential to a healthy diet.”</a:t>
            </a:r>
            <a:endParaRPr lang="en-US" sz="2000" dirty="0" smtClean="0">
              <a:solidFill>
                <a:srgbClr val="204196"/>
              </a:solidFill>
              <a:latin typeface="Arial Bold" charset="0"/>
              <a:ea typeface="+mn-ea"/>
              <a:cs typeface="Arial Bold" charset="0"/>
            </a:endParaRPr>
          </a:p>
        </p:txBody>
      </p:sp>
      <p:sp>
        <p:nvSpPr>
          <p:cNvPr id="8" name="Rectangle 7"/>
          <p:cNvSpPr/>
          <p:nvPr/>
        </p:nvSpPr>
        <p:spPr>
          <a:xfrm>
            <a:off x="161924" y="1516373"/>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3"/>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3" name="Object 2"/>
          <p:cNvGraphicFramePr>
            <a:graphicFrameLocks noChangeAspect="1"/>
          </p:cNvGraphicFramePr>
          <p:nvPr>
            <p:extLst>
              <p:ext uri="{D42A27DB-BD31-4B8C-83A1-F6EECF244321}">
                <p14:modId xmlns:p14="http://schemas.microsoft.com/office/powerpoint/2010/main" val="1505114126"/>
              </p:ext>
            </p:extLst>
          </p:nvPr>
        </p:nvGraphicFramePr>
        <p:xfrm>
          <a:off x="6629400" y="5059772"/>
          <a:ext cx="2305050" cy="828675"/>
        </p:xfrm>
        <a:graphic>
          <a:graphicData uri="http://schemas.openxmlformats.org/presentationml/2006/ole">
            <mc:AlternateContent xmlns:mc="http://schemas.openxmlformats.org/markup-compatibility/2006">
              <mc:Choice xmlns:v="urn:schemas-microsoft-com:vml" Requires="v">
                <p:oleObj spid="_x0000_s109625" name="Worksheet" r:id="rId5" imgW="2305044" imgH="828743" progId="Excel.Sheet.12">
                  <p:embed/>
                </p:oleObj>
              </mc:Choice>
              <mc:Fallback>
                <p:oleObj name="Worksheet" r:id="rId5" imgW="2305044" imgH="828743" progId="Excel.Sheet.12">
                  <p:embed/>
                  <p:pic>
                    <p:nvPicPr>
                      <p:cNvPr id="0" name=""/>
                      <p:cNvPicPr/>
                      <p:nvPr/>
                    </p:nvPicPr>
                    <p:blipFill>
                      <a:blip r:embed="rId6"/>
                      <a:stretch>
                        <a:fillRect/>
                      </a:stretch>
                    </p:blipFill>
                    <p:spPr>
                      <a:xfrm>
                        <a:off x="6629400" y="5059772"/>
                        <a:ext cx="2305050" cy="828675"/>
                      </a:xfrm>
                      <a:prstGeom prst="rect">
                        <a:avLst/>
                      </a:prstGeom>
                    </p:spPr>
                  </p:pic>
                </p:oleObj>
              </mc:Fallback>
            </mc:AlternateContent>
          </a:graphicData>
        </a:graphic>
      </p:graphicFrame>
      <p:graphicFrame>
        <p:nvGraphicFramePr>
          <p:cNvPr id="16" name="Chart 15"/>
          <p:cNvGraphicFramePr>
            <a:graphicFrameLocks/>
          </p:cNvGraphicFramePr>
          <p:nvPr>
            <p:extLst>
              <p:ext uri="{D42A27DB-BD31-4B8C-83A1-F6EECF244321}">
                <p14:modId xmlns:p14="http://schemas.microsoft.com/office/powerpoint/2010/main" val="2206508704"/>
              </p:ext>
            </p:extLst>
          </p:nvPr>
        </p:nvGraphicFramePr>
        <p:xfrm>
          <a:off x="709613" y="1548468"/>
          <a:ext cx="7534275" cy="44481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00024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22</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861459"/>
          </a:xfrm>
        </p:spPr>
        <p:txBody>
          <a:bodyPr/>
          <a:lstStyle/>
          <a:p>
            <a:pPr algn="l"/>
            <a:r>
              <a:rPr lang="en-US" sz="2000" u="sng" dirty="0" smtClean="0">
                <a:solidFill>
                  <a:srgbClr val="204196"/>
                </a:solidFill>
                <a:latin typeface="Arial Bold" charset="0"/>
                <a:ea typeface="+mn-ea"/>
                <a:cs typeface="Arial Bold" charset="0"/>
              </a:rPr>
              <a:t>Least</a:t>
            </a:r>
            <a:r>
              <a:rPr lang="en-US" sz="2000" dirty="0" smtClean="0">
                <a:solidFill>
                  <a:srgbClr val="204196"/>
                </a:solidFill>
                <a:latin typeface="Arial Bold" charset="0"/>
                <a:ea typeface="+mn-ea"/>
                <a:cs typeface="Arial Bold" charset="0"/>
              </a:rPr>
              <a:t> Appealing about </a:t>
            </a:r>
            <a:r>
              <a:rPr lang="en-US" sz="2000" dirty="0">
                <a:solidFill>
                  <a:srgbClr val="204196"/>
                </a:solidFill>
                <a:latin typeface="Arial Bold" charset="0"/>
                <a:ea typeface="+mn-ea"/>
                <a:cs typeface="Arial Bold" charset="0"/>
              </a:rPr>
              <a:t>the Message:</a:t>
            </a:r>
            <a:br>
              <a:rPr lang="en-US" sz="2000" dirty="0">
                <a:solidFill>
                  <a:srgbClr val="204196"/>
                </a:solidFill>
                <a:latin typeface="Arial Bold" charset="0"/>
                <a:ea typeface="+mn-ea"/>
                <a:cs typeface="Arial Bold" charset="0"/>
              </a:rPr>
            </a:br>
            <a:r>
              <a:rPr lang="en-US" sz="2000" dirty="0" smtClean="0">
                <a:solidFill>
                  <a:srgbClr val="204196"/>
                </a:solidFill>
                <a:latin typeface="Arial Bold" charset="0"/>
                <a:ea typeface="+mn-ea"/>
                <a:cs typeface="Arial Bold" charset="0"/>
              </a:rPr>
              <a:t>“Consuming </a:t>
            </a:r>
            <a:r>
              <a:rPr lang="en-US" sz="2000" dirty="0">
                <a:solidFill>
                  <a:srgbClr val="204196"/>
                </a:solidFill>
                <a:latin typeface="Arial Bold" charset="0"/>
                <a:ea typeface="+mn-ea"/>
                <a:cs typeface="Arial Bold" charset="0"/>
              </a:rPr>
              <a:t>milk and milk products is essential to a healthy diet.”</a:t>
            </a:r>
            <a:endParaRPr lang="en-US" sz="2000" dirty="0" smtClean="0">
              <a:solidFill>
                <a:srgbClr val="204196"/>
              </a:solidFill>
              <a:latin typeface="Arial Bold" charset="0"/>
              <a:ea typeface="+mn-ea"/>
              <a:cs typeface="Arial Bold" charset="0"/>
            </a:endParaRPr>
          </a:p>
        </p:txBody>
      </p:sp>
      <p:sp>
        <p:nvSpPr>
          <p:cNvPr id="8" name="Rectangle 7"/>
          <p:cNvSpPr/>
          <p:nvPr/>
        </p:nvSpPr>
        <p:spPr>
          <a:xfrm>
            <a:off x="161924" y="1516373"/>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3"/>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3" name="Object 2"/>
          <p:cNvGraphicFramePr>
            <a:graphicFrameLocks noChangeAspect="1"/>
          </p:cNvGraphicFramePr>
          <p:nvPr>
            <p:extLst>
              <p:ext uri="{D42A27DB-BD31-4B8C-83A1-F6EECF244321}">
                <p14:modId xmlns:p14="http://schemas.microsoft.com/office/powerpoint/2010/main" val="3900539691"/>
              </p:ext>
            </p:extLst>
          </p:nvPr>
        </p:nvGraphicFramePr>
        <p:xfrm>
          <a:off x="7124665" y="5292381"/>
          <a:ext cx="1619250" cy="447675"/>
        </p:xfrm>
        <a:graphic>
          <a:graphicData uri="http://schemas.openxmlformats.org/presentationml/2006/ole">
            <mc:AlternateContent xmlns:mc="http://schemas.openxmlformats.org/markup-compatibility/2006">
              <mc:Choice xmlns:v="urn:schemas-microsoft-com:vml" Requires="v">
                <p:oleObj spid="_x0000_s110648" name="Worksheet" r:id="rId5" imgW="1619177" imgH="447743" progId="Excel.Sheet.12">
                  <p:embed/>
                </p:oleObj>
              </mc:Choice>
              <mc:Fallback>
                <p:oleObj name="Worksheet" r:id="rId5" imgW="1619177" imgH="447743" progId="Excel.Sheet.12">
                  <p:embed/>
                  <p:pic>
                    <p:nvPicPr>
                      <p:cNvPr id="0" name=""/>
                      <p:cNvPicPr/>
                      <p:nvPr/>
                    </p:nvPicPr>
                    <p:blipFill>
                      <a:blip r:embed="rId6"/>
                      <a:stretch>
                        <a:fillRect/>
                      </a:stretch>
                    </p:blipFill>
                    <p:spPr>
                      <a:xfrm>
                        <a:off x="7124665" y="5292381"/>
                        <a:ext cx="1619250" cy="447675"/>
                      </a:xfrm>
                      <a:prstGeom prst="rect">
                        <a:avLst/>
                      </a:prstGeom>
                    </p:spPr>
                  </p:pic>
                </p:oleObj>
              </mc:Fallback>
            </mc:AlternateContent>
          </a:graphicData>
        </a:graphic>
      </p:graphicFrame>
      <p:graphicFrame>
        <p:nvGraphicFramePr>
          <p:cNvPr id="17" name="Chart 16"/>
          <p:cNvGraphicFramePr>
            <a:graphicFrameLocks/>
          </p:cNvGraphicFramePr>
          <p:nvPr>
            <p:extLst>
              <p:ext uri="{D42A27DB-BD31-4B8C-83A1-F6EECF244321}">
                <p14:modId xmlns:p14="http://schemas.microsoft.com/office/powerpoint/2010/main" val="3710476822"/>
              </p:ext>
            </p:extLst>
          </p:nvPr>
        </p:nvGraphicFramePr>
        <p:xfrm>
          <a:off x="965130" y="1646274"/>
          <a:ext cx="6717817" cy="4367176"/>
        </p:xfrm>
        <a:graphic>
          <a:graphicData uri="http://schemas.openxmlformats.org/drawingml/2006/chart">
            <c:chart xmlns:c="http://schemas.openxmlformats.org/drawingml/2006/chart" xmlns:r="http://schemas.openxmlformats.org/officeDocument/2006/relationships" r:id="rId7"/>
          </a:graphicData>
        </a:graphic>
      </p:graphicFrame>
      <p:sp>
        <p:nvSpPr>
          <p:cNvPr id="5" name="Line Callout 2 (Border and Accent Bar) 4"/>
          <p:cNvSpPr/>
          <p:nvPr/>
        </p:nvSpPr>
        <p:spPr>
          <a:xfrm>
            <a:off x="4808847" y="1885698"/>
            <a:ext cx="2315818" cy="546651"/>
          </a:xfrm>
          <a:prstGeom prst="accentBorderCallout2">
            <a:avLst/>
          </a:prstGeom>
          <a:noFill/>
          <a:ln w="222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808847" y="1963481"/>
            <a:ext cx="2315818" cy="461665"/>
          </a:xfrm>
          <a:prstGeom prst="rect">
            <a:avLst/>
          </a:prstGeom>
          <a:noFill/>
        </p:spPr>
        <p:txBody>
          <a:bodyPr wrap="square" rtlCol="0">
            <a:spAutoFit/>
          </a:bodyPr>
          <a:lstStyle/>
          <a:p>
            <a:r>
              <a:rPr lang="en-US" sz="1200" dirty="0" smtClean="0"/>
              <a:t>Nearly one-third cannot think of anything to dislike.</a:t>
            </a:r>
            <a:endParaRPr lang="en-US" sz="1200" dirty="0"/>
          </a:p>
        </p:txBody>
      </p:sp>
    </p:spTree>
    <p:extLst>
      <p:ext uri="{BB962C8B-B14F-4D97-AF65-F5344CB8AC3E}">
        <p14:creationId xmlns:p14="http://schemas.microsoft.com/office/powerpoint/2010/main" val="3658878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23</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963202"/>
          </a:xfrm>
        </p:spPr>
        <p:txBody>
          <a:bodyPr/>
          <a:lstStyle/>
          <a:p>
            <a:pPr algn="l"/>
            <a:r>
              <a:rPr lang="en-US" sz="2200" u="sng" dirty="0" smtClean="0">
                <a:solidFill>
                  <a:srgbClr val="204196"/>
                </a:solidFill>
                <a:latin typeface="Arial Bold" charset="0"/>
                <a:ea typeface="+mn-ea"/>
                <a:cs typeface="Arial Bold" charset="0"/>
              </a:rPr>
              <a:t>Most</a:t>
            </a:r>
            <a:r>
              <a:rPr lang="en-US" sz="2200" dirty="0" smtClean="0">
                <a:solidFill>
                  <a:srgbClr val="204196"/>
                </a:solidFill>
                <a:latin typeface="Arial Bold" charset="0"/>
                <a:ea typeface="+mn-ea"/>
                <a:cs typeface="Arial Bold" charset="0"/>
              </a:rPr>
              <a:t> Appealing about </a:t>
            </a:r>
            <a:r>
              <a:rPr lang="en-US" sz="2200" dirty="0">
                <a:solidFill>
                  <a:srgbClr val="204196"/>
                </a:solidFill>
                <a:latin typeface="Arial Bold" charset="0"/>
                <a:ea typeface="+mn-ea"/>
                <a:cs typeface="Arial Bold" charset="0"/>
              </a:rPr>
              <a:t>the Message:</a:t>
            </a:r>
            <a:br>
              <a:rPr lang="en-US" sz="2200" dirty="0">
                <a:solidFill>
                  <a:srgbClr val="204196"/>
                </a:solidFill>
                <a:latin typeface="Arial Bold" charset="0"/>
                <a:ea typeface="+mn-ea"/>
                <a:cs typeface="Arial Bold" charset="0"/>
              </a:rPr>
            </a:br>
            <a:r>
              <a:rPr lang="en-US" sz="2200" dirty="0">
                <a:solidFill>
                  <a:srgbClr val="204196"/>
                </a:solidFill>
                <a:latin typeface="Arial Bold" charset="0"/>
                <a:ea typeface="+mn-ea"/>
                <a:cs typeface="Arial Bold" charset="0"/>
              </a:rPr>
              <a:t>“Scientific research confirms the many health benefits that milk and milk products provide.”</a:t>
            </a:r>
            <a:endParaRPr lang="en-US" sz="2200" dirty="0" smtClean="0">
              <a:solidFill>
                <a:srgbClr val="204196"/>
              </a:solidFill>
              <a:latin typeface="Arial Bold" charset="0"/>
              <a:ea typeface="+mn-ea"/>
              <a:cs typeface="Arial Bold" charset="0"/>
            </a:endParaRPr>
          </a:p>
        </p:txBody>
      </p:sp>
      <p:sp>
        <p:nvSpPr>
          <p:cNvPr id="8" name="Rectangle 7"/>
          <p:cNvSpPr/>
          <p:nvPr/>
        </p:nvSpPr>
        <p:spPr>
          <a:xfrm>
            <a:off x="161925" y="1693354"/>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3"/>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4" name="Object 3"/>
          <p:cNvGraphicFramePr>
            <a:graphicFrameLocks noChangeAspect="1"/>
          </p:cNvGraphicFramePr>
          <p:nvPr>
            <p:extLst>
              <p:ext uri="{D42A27DB-BD31-4B8C-83A1-F6EECF244321}">
                <p14:modId xmlns:p14="http://schemas.microsoft.com/office/powerpoint/2010/main" val="539195839"/>
              </p:ext>
            </p:extLst>
          </p:nvPr>
        </p:nvGraphicFramePr>
        <p:xfrm>
          <a:off x="6278562" y="5170846"/>
          <a:ext cx="2428875" cy="704850"/>
        </p:xfrm>
        <a:graphic>
          <a:graphicData uri="http://schemas.openxmlformats.org/presentationml/2006/ole">
            <mc:AlternateContent xmlns:mc="http://schemas.openxmlformats.org/markup-compatibility/2006">
              <mc:Choice xmlns:v="urn:schemas-microsoft-com:vml" Requires="v">
                <p:oleObj spid="_x0000_s111668" name="Worksheet" r:id="rId5" imgW="2428765" imgH="704985" progId="Excel.Sheet.12">
                  <p:embed/>
                </p:oleObj>
              </mc:Choice>
              <mc:Fallback>
                <p:oleObj name="Worksheet" r:id="rId5" imgW="2428765" imgH="704985" progId="Excel.Sheet.12">
                  <p:embed/>
                  <p:pic>
                    <p:nvPicPr>
                      <p:cNvPr id="0" name=""/>
                      <p:cNvPicPr/>
                      <p:nvPr/>
                    </p:nvPicPr>
                    <p:blipFill>
                      <a:blip r:embed="rId6"/>
                      <a:stretch>
                        <a:fillRect/>
                      </a:stretch>
                    </p:blipFill>
                    <p:spPr>
                      <a:xfrm>
                        <a:off x="6278562" y="5170846"/>
                        <a:ext cx="2428875" cy="704850"/>
                      </a:xfrm>
                      <a:prstGeom prst="rect">
                        <a:avLst/>
                      </a:prstGeom>
                    </p:spPr>
                  </p:pic>
                </p:oleObj>
              </mc:Fallback>
            </mc:AlternateContent>
          </a:graphicData>
        </a:graphic>
      </p:graphicFrame>
      <p:graphicFrame>
        <p:nvGraphicFramePr>
          <p:cNvPr id="16" name="Chart 15"/>
          <p:cNvGraphicFramePr>
            <a:graphicFrameLocks/>
          </p:cNvGraphicFramePr>
          <p:nvPr>
            <p:extLst>
              <p:ext uri="{D42A27DB-BD31-4B8C-83A1-F6EECF244321}">
                <p14:modId xmlns:p14="http://schemas.microsoft.com/office/powerpoint/2010/main" val="2033718765"/>
              </p:ext>
            </p:extLst>
          </p:nvPr>
        </p:nvGraphicFramePr>
        <p:xfrm>
          <a:off x="819150" y="1872558"/>
          <a:ext cx="7334250" cy="417195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01053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24</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963202"/>
          </a:xfrm>
        </p:spPr>
        <p:txBody>
          <a:bodyPr/>
          <a:lstStyle/>
          <a:p>
            <a:pPr algn="l"/>
            <a:r>
              <a:rPr lang="en-US" sz="2200" u="sng" dirty="0" smtClean="0">
                <a:solidFill>
                  <a:srgbClr val="204196"/>
                </a:solidFill>
                <a:latin typeface="Arial Bold" charset="0"/>
                <a:ea typeface="+mn-ea"/>
                <a:cs typeface="Arial Bold" charset="0"/>
              </a:rPr>
              <a:t>Least</a:t>
            </a:r>
            <a:r>
              <a:rPr lang="en-US" sz="2200" dirty="0" smtClean="0">
                <a:solidFill>
                  <a:srgbClr val="204196"/>
                </a:solidFill>
                <a:latin typeface="Arial Bold" charset="0"/>
                <a:ea typeface="+mn-ea"/>
                <a:cs typeface="Arial Bold" charset="0"/>
              </a:rPr>
              <a:t> Appealing about </a:t>
            </a:r>
            <a:r>
              <a:rPr lang="en-US" sz="2200" dirty="0">
                <a:solidFill>
                  <a:srgbClr val="204196"/>
                </a:solidFill>
                <a:latin typeface="Arial Bold" charset="0"/>
                <a:ea typeface="+mn-ea"/>
                <a:cs typeface="Arial Bold" charset="0"/>
              </a:rPr>
              <a:t>the Message:</a:t>
            </a:r>
            <a:br>
              <a:rPr lang="en-US" sz="2200" dirty="0">
                <a:solidFill>
                  <a:srgbClr val="204196"/>
                </a:solidFill>
                <a:latin typeface="Arial Bold" charset="0"/>
                <a:ea typeface="+mn-ea"/>
                <a:cs typeface="Arial Bold" charset="0"/>
              </a:rPr>
            </a:br>
            <a:r>
              <a:rPr lang="en-US" sz="2200" dirty="0">
                <a:solidFill>
                  <a:srgbClr val="204196"/>
                </a:solidFill>
                <a:latin typeface="Arial Bold" charset="0"/>
                <a:ea typeface="+mn-ea"/>
                <a:cs typeface="Arial Bold" charset="0"/>
              </a:rPr>
              <a:t>“Scientific research confirms the many health benefits that milk and milk products provide.”</a:t>
            </a:r>
            <a:endParaRPr lang="en-US" sz="2200" dirty="0" smtClean="0">
              <a:solidFill>
                <a:srgbClr val="204196"/>
              </a:solidFill>
              <a:latin typeface="Arial Bold" charset="0"/>
              <a:ea typeface="+mn-ea"/>
              <a:cs typeface="Arial Bold" charset="0"/>
            </a:endParaRPr>
          </a:p>
        </p:txBody>
      </p:sp>
      <p:sp>
        <p:nvSpPr>
          <p:cNvPr id="8" name="Rectangle 7"/>
          <p:cNvSpPr/>
          <p:nvPr/>
        </p:nvSpPr>
        <p:spPr>
          <a:xfrm>
            <a:off x="161925" y="1693354"/>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3"/>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3" name="Object 2"/>
          <p:cNvGraphicFramePr>
            <a:graphicFrameLocks noChangeAspect="1"/>
          </p:cNvGraphicFramePr>
          <p:nvPr>
            <p:extLst>
              <p:ext uri="{D42A27DB-BD31-4B8C-83A1-F6EECF244321}">
                <p14:modId xmlns:p14="http://schemas.microsoft.com/office/powerpoint/2010/main" val="3756635048"/>
              </p:ext>
            </p:extLst>
          </p:nvPr>
        </p:nvGraphicFramePr>
        <p:xfrm>
          <a:off x="6226175" y="2021605"/>
          <a:ext cx="2533650" cy="828675"/>
        </p:xfrm>
        <a:graphic>
          <a:graphicData uri="http://schemas.openxmlformats.org/presentationml/2006/ole">
            <mc:AlternateContent xmlns:mc="http://schemas.openxmlformats.org/markup-compatibility/2006">
              <mc:Choice xmlns:v="urn:schemas-microsoft-com:vml" Requires="v">
                <p:oleObj spid="_x0000_s112690" name="Worksheet" r:id="rId5" imgW="2533577" imgH="828743" progId="Excel.Sheet.12">
                  <p:embed/>
                </p:oleObj>
              </mc:Choice>
              <mc:Fallback>
                <p:oleObj name="Worksheet" r:id="rId5" imgW="2533577" imgH="828743" progId="Excel.Sheet.12">
                  <p:embed/>
                  <p:pic>
                    <p:nvPicPr>
                      <p:cNvPr id="0" name=""/>
                      <p:cNvPicPr/>
                      <p:nvPr/>
                    </p:nvPicPr>
                    <p:blipFill>
                      <a:blip r:embed="rId6"/>
                      <a:stretch>
                        <a:fillRect/>
                      </a:stretch>
                    </p:blipFill>
                    <p:spPr>
                      <a:xfrm>
                        <a:off x="6226175" y="2021605"/>
                        <a:ext cx="2533650" cy="828675"/>
                      </a:xfrm>
                      <a:prstGeom prst="rect">
                        <a:avLst/>
                      </a:prstGeom>
                    </p:spPr>
                  </p:pic>
                </p:oleObj>
              </mc:Fallback>
            </mc:AlternateContent>
          </a:graphicData>
        </a:graphic>
      </p:graphicFrame>
      <p:graphicFrame>
        <p:nvGraphicFramePr>
          <p:cNvPr id="14" name="Chart 13"/>
          <p:cNvGraphicFramePr>
            <a:graphicFrameLocks/>
          </p:cNvGraphicFramePr>
          <p:nvPr>
            <p:extLst>
              <p:ext uri="{D42A27DB-BD31-4B8C-83A1-F6EECF244321}">
                <p14:modId xmlns:p14="http://schemas.microsoft.com/office/powerpoint/2010/main" val="2568922411"/>
              </p:ext>
            </p:extLst>
          </p:nvPr>
        </p:nvGraphicFramePr>
        <p:xfrm>
          <a:off x="1060450" y="1739392"/>
          <a:ext cx="6991350" cy="422910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26082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25</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963202"/>
          </a:xfrm>
        </p:spPr>
        <p:txBody>
          <a:bodyPr/>
          <a:lstStyle/>
          <a:p>
            <a:pPr algn="l"/>
            <a:r>
              <a:rPr lang="en-US" sz="2800" dirty="0" smtClean="0">
                <a:solidFill>
                  <a:srgbClr val="204196"/>
                </a:solidFill>
                <a:latin typeface="Arial Bold" charset="0"/>
                <a:ea typeface="+mn-ea"/>
                <a:cs typeface="Arial Bold" charset="0"/>
              </a:rPr>
              <a:t>Average Number of Different Appealing and Least Appealing Responses per Message</a:t>
            </a:r>
          </a:p>
        </p:txBody>
      </p:sp>
      <p:sp>
        <p:nvSpPr>
          <p:cNvPr id="8" name="Rectangle 7"/>
          <p:cNvSpPr/>
          <p:nvPr/>
        </p:nvSpPr>
        <p:spPr>
          <a:xfrm>
            <a:off x="161925" y="1693354"/>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16" name="Chart 15"/>
          <p:cNvGraphicFramePr>
            <a:graphicFrameLocks/>
          </p:cNvGraphicFramePr>
          <p:nvPr>
            <p:extLst>
              <p:ext uri="{D42A27DB-BD31-4B8C-83A1-F6EECF244321}">
                <p14:modId xmlns:p14="http://schemas.microsoft.com/office/powerpoint/2010/main" val="1884901298"/>
              </p:ext>
            </p:extLst>
          </p:nvPr>
        </p:nvGraphicFramePr>
        <p:xfrm>
          <a:off x="586409" y="1716373"/>
          <a:ext cx="8267078" cy="42891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1882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26</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762069"/>
          </a:xfrm>
        </p:spPr>
        <p:txBody>
          <a:bodyPr/>
          <a:lstStyle/>
          <a:p>
            <a:pPr algn="l"/>
            <a:r>
              <a:rPr lang="en-US" sz="2800" dirty="0" smtClean="0">
                <a:solidFill>
                  <a:srgbClr val="204196"/>
                </a:solidFill>
                <a:latin typeface="Arial Bold" charset="0"/>
                <a:ea typeface="+mn-ea"/>
                <a:cs typeface="Arial Bold" charset="0"/>
              </a:rPr>
              <a:t>Macro Recommendations</a:t>
            </a:r>
          </a:p>
        </p:txBody>
      </p:sp>
      <p:sp>
        <p:nvSpPr>
          <p:cNvPr id="8" name="Rectangle 7"/>
          <p:cNvSpPr/>
          <p:nvPr/>
        </p:nvSpPr>
        <p:spPr>
          <a:xfrm>
            <a:off x="198438" y="1421340"/>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656" y="3307246"/>
            <a:ext cx="164782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6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175" y="4488346"/>
            <a:ext cx="164782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p:nvPr/>
        </p:nvPicPr>
        <p:blipFill>
          <a:blip r:embed="rId5"/>
          <a:stretch>
            <a:fillRect/>
          </a:stretch>
        </p:blipFill>
        <p:spPr>
          <a:xfrm>
            <a:off x="275396" y="1744608"/>
            <a:ext cx="1950969" cy="1227192"/>
          </a:xfrm>
          <a:prstGeom prst="rect">
            <a:avLst/>
          </a:prstGeom>
        </p:spPr>
      </p:pic>
    </p:spTree>
    <p:extLst>
      <p:ext uri="{BB962C8B-B14F-4D97-AF65-F5344CB8AC3E}">
        <p14:creationId xmlns:p14="http://schemas.microsoft.com/office/powerpoint/2010/main" val="736101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27</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762069"/>
          </a:xfrm>
        </p:spPr>
        <p:txBody>
          <a:bodyPr/>
          <a:lstStyle/>
          <a:p>
            <a:pPr algn="l"/>
            <a:r>
              <a:rPr lang="en-US" sz="2800" dirty="0" smtClean="0">
                <a:solidFill>
                  <a:srgbClr val="204196"/>
                </a:solidFill>
                <a:latin typeface="Arial Bold" charset="0"/>
                <a:ea typeface="+mn-ea"/>
                <a:cs typeface="Arial Bold" charset="0"/>
              </a:rPr>
              <a:t>Macro Recommendations</a:t>
            </a:r>
          </a:p>
        </p:txBody>
      </p:sp>
      <p:sp>
        <p:nvSpPr>
          <p:cNvPr id="8" name="Rectangle 7"/>
          <p:cNvSpPr/>
          <p:nvPr/>
        </p:nvSpPr>
        <p:spPr>
          <a:xfrm>
            <a:off x="198438" y="1421340"/>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sp>
        <p:nvSpPr>
          <p:cNvPr id="17" name="Rectangle 3"/>
          <p:cNvSpPr txBox="1">
            <a:spLocks noChangeArrowheads="1"/>
          </p:cNvSpPr>
          <p:nvPr/>
        </p:nvSpPr>
        <p:spPr bwMode="auto">
          <a:xfrm>
            <a:off x="381000" y="1610140"/>
            <a:ext cx="8382000" cy="4638260"/>
          </a:xfrm>
          <a:prstGeom prst="rect">
            <a:avLst/>
          </a:prstGeom>
          <a:noFill/>
          <a:ln w="9525">
            <a:noFill/>
            <a:miter lim="800000"/>
            <a:headEnd/>
            <a:tailEnd/>
          </a:ln>
        </p:spPr>
        <p:txBody>
          <a:bodyPr/>
          <a:lstStyle/>
          <a:p>
            <a:pPr marL="342900" indent="-342900">
              <a:lnSpc>
                <a:spcPct val="90000"/>
              </a:lnSpc>
              <a:spcBef>
                <a:spcPct val="20000"/>
              </a:spcBef>
              <a:spcAft>
                <a:spcPts val="1200"/>
              </a:spcAft>
              <a:buClr>
                <a:srgbClr val="204196"/>
              </a:buClr>
              <a:buFont typeface="Arial" charset="0"/>
              <a:buChar char="•"/>
            </a:pPr>
            <a:r>
              <a:rPr lang="en-US" dirty="0" smtClean="0"/>
              <a:t>Of </a:t>
            </a:r>
            <a:r>
              <a:rPr lang="en-US" dirty="0"/>
              <a:t>the three messages that the Dairy Council of California</a:t>
            </a:r>
            <a:r>
              <a:rPr lang="en-US" baseline="30000" dirty="0"/>
              <a:t>®</a:t>
            </a:r>
            <a:r>
              <a:rPr lang="en-US" dirty="0"/>
              <a:t> </a:t>
            </a:r>
            <a:r>
              <a:rPr lang="en-US" dirty="0" smtClean="0"/>
              <a:t>tested, </a:t>
            </a:r>
            <a:r>
              <a:rPr lang="en-US" dirty="0"/>
              <a:t>the </a:t>
            </a:r>
            <a:r>
              <a:rPr lang="en-US" dirty="0" smtClean="0"/>
              <a:t>strong recommendation is </a:t>
            </a:r>
            <a:r>
              <a:rPr lang="en-US" dirty="0"/>
              <a:t>for: “Consuming milk and milk products is essential to a healthy </a:t>
            </a:r>
            <a:r>
              <a:rPr lang="en-US" dirty="0" smtClean="0"/>
              <a:t>diet.”</a:t>
            </a:r>
          </a:p>
          <a:p>
            <a:pPr marL="342900" indent="-342900">
              <a:lnSpc>
                <a:spcPct val="90000"/>
              </a:lnSpc>
              <a:spcBef>
                <a:spcPct val="20000"/>
              </a:spcBef>
              <a:spcAft>
                <a:spcPts val="1200"/>
              </a:spcAft>
              <a:buClr>
                <a:srgbClr val="204196"/>
              </a:buClr>
              <a:buFont typeface="Arial" charset="0"/>
              <a:buChar char="•"/>
            </a:pPr>
            <a:r>
              <a:rPr lang="en-US" dirty="0" smtClean="0"/>
              <a:t>“</a:t>
            </a:r>
            <a:r>
              <a:rPr lang="en-US" dirty="0"/>
              <a:t>Consuming milk and milk products is essential to a healthy diet” is the recommended message because:</a:t>
            </a:r>
          </a:p>
          <a:p>
            <a:pPr marL="800100" lvl="1" indent="-342900">
              <a:lnSpc>
                <a:spcPct val="90000"/>
              </a:lnSpc>
              <a:spcBef>
                <a:spcPct val="20000"/>
              </a:spcBef>
              <a:spcAft>
                <a:spcPts val="1200"/>
              </a:spcAft>
              <a:buClr>
                <a:srgbClr val="79AA38"/>
              </a:buClr>
              <a:buFont typeface="+mj-lt"/>
              <a:buAutoNum type="arabicPeriod"/>
            </a:pPr>
            <a:r>
              <a:rPr lang="en-US" dirty="0"/>
              <a:t>It is the most preferred message with 65 of the 100 survey respondents.</a:t>
            </a:r>
          </a:p>
          <a:p>
            <a:pPr marL="800100" lvl="1" indent="-342900">
              <a:lnSpc>
                <a:spcPct val="90000"/>
              </a:lnSpc>
              <a:spcBef>
                <a:spcPct val="20000"/>
              </a:spcBef>
              <a:spcAft>
                <a:spcPts val="1200"/>
              </a:spcAft>
              <a:buClr>
                <a:srgbClr val="79AA38"/>
              </a:buClr>
              <a:buFont typeface="+mj-lt"/>
              <a:buAutoNum type="arabicPeriod"/>
            </a:pPr>
            <a:r>
              <a:rPr lang="en-US" dirty="0"/>
              <a:t>It is mentioned the fewest number of times (10) as being the least preferred message</a:t>
            </a:r>
            <a:r>
              <a:rPr lang="en-US" dirty="0" smtClean="0"/>
              <a:t>.</a:t>
            </a:r>
          </a:p>
          <a:p>
            <a:pPr marL="800100" lvl="1" indent="-342900">
              <a:lnSpc>
                <a:spcPct val="90000"/>
              </a:lnSpc>
              <a:spcBef>
                <a:spcPct val="20000"/>
              </a:spcBef>
              <a:spcAft>
                <a:spcPts val="1200"/>
              </a:spcAft>
              <a:buClr>
                <a:srgbClr val="79AA38"/>
              </a:buClr>
              <a:buFont typeface="+mj-lt"/>
              <a:buAutoNum type="arabicPeriod"/>
            </a:pPr>
            <a:r>
              <a:rPr lang="en-US" dirty="0" smtClean="0"/>
              <a:t>It has the highest ratio of unaided favorable comments to unaided negative comments of the three messages.</a:t>
            </a:r>
            <a:endParaRPr lang="en-US" dirty="0"/>
          </a:p>
        </p:txBody>
      </p:sp>
    </p:spTree>
    <p:extLst>
      <p:ext uri="{BB962C8B-B14F-4D97-AF65-F5344CB8AC3E}">
        <p14:creationId xmlns:p14="http://schemas.microsoft.com/office/powerpoint/2010/main" val="321019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28</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473076"/>
            <a:ext cx="8982075" cy="699741"/>
          </a:xfrm>
        </p:spPr>
        <p:txBody>
          <a:bodyPr/>
          <a:lstStyle/>
          <a:p>
            <a:pPr algn="l"/>
            <a:r>
              <a:rPr lang="en-US" sz="2800" dirty="0" smtClean="0">
                <a:solidFill>
                  <a:srgbClr val="204196"/>
                </a:solidFill>
                <a:latin typeface="Arial Bold" charset="0"/>
                <a:ea typeface="+mn-ea"/>
                <a:cs typeface="Arial Bold" charset="0"/>
              </a:rPr>
              <a:t>Macro Recommendations</a:t>
            </a:r>
          </a:p>
        </p:txBody>
      </p:sp>
      <p:sp>
        <p:nvSpPr>
          <p:cNvPr id="8" name="Rectangle 7"/>
          <p:cNvSpPr/>
          <p:nvPr/>
        </p:nvSpPr>
        <p:spPr>
          <a:xfrm>
            <a:off x="258073" y="1129964"/>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sp>
        <p:nvSpPr>
          <p:cNvPr id="17" name="Rectangle 3"/>
          <p:cNvSpPr txBox="1">
            <a:spLocks noChangeArrowheads="1"/>
          </p:cNvSpPr>
          <p:nvPr/>
        </p:nvSpPr>
        <p:spPr bwMode="auto">
          <a:xfrm>
            <a:off x="381000" y="1176002"/>
            <a:ext cx="8382000" cy="5072398"/>
          </a:xfrm>
          <a:prstGeom prst="rect">
            <a:avLst/>
          </a:prstGeom>
          <a:noFill/>
          <a:ln w="9525">
            <a:noFill/>
            <a:miter lim="800000"/>
            <a:headEnd/>
            <a:tailEnd/>
          </a:ln>
        </p:spPr>
        <p:txBody>
          <a:bodyPr/>
          <a:lstStyle/>
          <a:p>
            <a:pPr marL="342900" indent="-342900">
              <a:lnSpc>
                <a:spcPct val="90000"/>
              </a:lnSpc>
              <a:spcBef>
                <a:spcPct val="20000"/>
              </a:spcBef>
              <a:spcAft>
                <a:spcPts val="1200"/>
              </a:spcAft>
              <a:buClr>
                <a:srgbClr val="204196"/>
              </a:buClr>
              <a:buFont typeface="Arial" charset="0"/>
              <a:buChar char="•"/>
            </a:pPr>
            <a:r>
              <a:rPr lang="en-US" sz="1600" dirty="0" smtClean="0"/>
              <a:t>The </a:t>
            </a:r>
            <a:r>
              <a:rPr lang="en-US" sz="1600" dirty="0"/>
              <a:t>survey asked respondents to rate each of the three messages on a 10-point scale (10 is highest, one is lowest) on six variables:</a:t>
            </a:r>
          </a:p>
          <a:p>
            <a:pPr marL="800100" lvl="1" indent="-342900">
              <a:lnSpc>
                <a:spcPct val="90000"/>
              </a:lnSpc>
              <a:spcBef>
                <a:spcPct val="20000"/>
              </a:spcBef>
              <a:spcAft>
                <a:spcPts val="1200"/>
              </a:spcAft>
              <a:buClr>
                <a:srgbClr val="79AA38"/>
              </a:buClr>
              <a:buFont typeface="+mj-lt"/>
              <a:buAutoNum type="arabicPeriod"/>
            </a:pPr>
            <a:r>
              <a:rPr lang="en-US" sz="1600" dirty="0"/>
              <a:t>Believability</a:t>
            </a:r>
          </a:p>
          <a:p>
            <a:pPr marL="800100" lvl="1" indent="-342900">
              <a:lnSpc>
                <a:spcPct val="90000"/>
              </a:lnSpc>
              <a:spcBef>
                <a:spcPct val="20000"/>
              </a:spcBef>
              <a:spcAft>
                <a:spcPts val="1200"/>
              </a:spcAft>
              <a:buClr>
                <a:srgbClr val="79AA38"/>
              </a:buClr>
              <a:buFont typeface="+mj-lt"/>
              <a:buAutoNum type="arabicPeriod"/>
            </a:pPr>
            <a:r>
              <a:rPr lang="en-US" sz="1600" dirty="0"/>
              <a:t>Effectiveness</a:t>
            </a:r>
          </a:p>
          <a:p>
            <a:pPr marL="800100" lvl="1" indent="-342900">
              <a:lnSpc>
                <a:spcPct val="90000"/>
              </a:lnSpc>
              <a:spcBef>
                <a:spcPct val="20000"/>
              </a:spcBef>
              <a:spcAft>
                <a:spcPts val="1200"/>
              </a:spcAft>
              <a:buClr>
                <a:srgbClr val="79AA38"/>
              </a:buClr>
              <a:buFont typeface="+mj-lt"/>
              <a:buAutoNum type="arabicPeriod"/>
            </a:pPr>
            <a:r>
              <a:rPr lang="en-US" sz="1600" dirty="0"/>
              <a:t>Importance</a:t>
            </a:r>
          </a:p>
          <a:p>
            <a:pPr marL="800100" lvl="1" indent="-342900">
              <a:lnSpc>
                <a:spcPct val="90000"/>
              </a:lnSpc>
              <a:spcBef>
                <a:spcPct val="20000"/>
              </a:spcBef>
              <a:spcAft>
                <a:spcPts val="1200"/>
              </a:spcAft>
              <a:buClr>
                <a:srgbClr val="79AA38"/>
              </a:buClr>
              <a:buFont typeface="+mj-lt"/>
              <a:buAutoNum type="arabicPeriod"/>
            </a:pPr>
            <a:r>
              <a:rPr lang="en-US" sz="1600" dirty="0"/>
              <a:t>Likelihood to encourage people to seek more information and resources about healthy eating and nutrition related to milk and milk products</a:t>
            </a:r>
          </a:p>
          <a:p>
            <a:pPr marL="800100" lvl="1" indent="-342900">
              <a:lnSpc>
                <a:spcPct val="90000"/>
              </a:lnSpc>
              <a:spcBef>
                <a:spcPct val="20000"/>
              </a:spcBef>
              <a:spcAft>
                <a:spcPts val="1200"/>
              </a:spcAft>
              <a:buClr>
                <a:srgbClr val="79AA38"/>
              </a:buClr>
              <a:buFont typeface="+mj-lt"/>
              <a:buAutoNum type="arabicPeriod"/>
            </a:pPr>
            <a:r>
              <a:rPr lang="en-US" sz="1600" dirty="0"/>
              <a:t>Overall opinion</a:t>
            </a:r>
          </a:p>
          <a:p>
            <a:pPr marL="800100" lvl="1" indent="-342900">
              <a:lnSpc>
                <a:spcPct val="90000"/>
              </a:lnSpc>
              <a:spcBef>
                <a:spcPct val="20000"/>
              </a:spcBef>
              <a:spcAft>
                <a:spcPts val="1200"/>
              </a:spcAft>
              <a:buClr>
                <a:srgbClr val="79AA38"/>
              </a:buClr>
              <a:buFont typeface="+mj-lt"/>
              <a:buAutoNum type="arabicPeriod"/>
            </a:pPr>
            <a:r>
              <a:rPr lang="en-US" sz="1600" dirty="0"/>
              <a:t>Likelihood of </a:t>
            </a:r>
            <a:r>
              <a:rPr lang="en-US" sz="1600" dirty="0" smtClean="0"/>
              <a:t>you </a:t>
            </a:r>
            <a:r>
              <a:rPr lang="en-US" sz="1600" dirty="0"/>
              <a:t>using each of the three messages in your own work</a:t>
            </a:r>
          </a:p>
          <a:p>
            <a:pPr marL="342900" indent="-342900">
              <a:lnSpc>
                <a:spcPct val="90000"/>
              </a:lnSpc>
              <a:spcBef>
                <a:spcPct val="20000"/>
              </a:spcBef>
              <a:spcAft>
                <a:spcPts val="1200"/>
              </a:spcAft>
              <a:buClr>
                <a:srgbClr val="204196"/>
              </a:buClr>
              <a:buFont typeface="Arial" charset="0"/>
              <a:buChar char="•"/>
            </a:pPr>
            <a:r>
              <a:rPr lang="en-US" sz="1600" dirty="0"/>
              <a:t>“Consuming milk and milk products is essential to a healthy diet” received the highest mean </a:t>
            </a:r>
            <a:r>
              <a:rPr lang="en-US" sz="1600" u="sng" dirty="0"/>
              <a:t>and</a:t>
            </a:r>
            <a:r>
              <a:rPr lang="en-US" sz="1600" dirty="0"/>
              <a:t> median scores by a wide margin on each of these six </a:t>
            </a:r>
            <a:r>
              <a:rPr lang="en-US" sz="1600" dirty="0" smtClean="0"/>
              <a:t>variables.</a:t>
            </a:r>
          </a:p>
          <a:p>
            <a:pPr marL="800100" lvl="1" indent="-342900">
              <a:lnSpc>
                <a:spcPct val="90000"/>
              </a:lnSpc>
              <a:spcBef>
                <a:spcPct val="20000"/>
              </a:spcBef>
              <a:spcAft>
                <a:spcPts val="1200"/>
              </a:spcAft>
              <a:buClr>
                <a:srgbClr val="7EB32F"/>
              </a:buClr>
              <a:buFont typeface="Arial" charset="0"/>
              <a:buChar char="•"/>
            </a:pPr>
            <a:r>
              <a:rPr lang="en-US" sz="1600" dirty="0" smtClean="0"/>
              <a:t>Of </a:t>
            </a:r>
            <a:r>
              <a:rPr lang="en-US" sz="1600" dirty="0"/>
              <a:t>a greater </a:t>
            </a:r>
            <a:r>
              <a:rPr lang="en-US" sz="1600" dirty="0" smtClean="0"/>
              <a:t>importance, </a:t>
            </a:r>
            <a:r>
              <a:rPr lang="en-US" sz="1600" dirty="0"/>
              <a:t>its median scores on all six variables was either an eight or nine, meaning Opinion Leaders responses are skewed to the very highest and most positive end of the 10-point </a:t>
            </a:r>
            <a:r>
              <a:rPr lang="en-US" sz="1600" dirty="0" smtClean="0"/>
              <a:t>scale.</a:t>
            </a:r>
            <a:endParaRPr lang="en-US" sz="1600" dirty="0"/>
          </a:p>
        </p:txBody>
      </p:sp>
    </p:spTree>
    <p:extLst>
      <p:ext uri="{BB962C8B-B14F-4D97-AF65-F5344CB8AC3E}">
        <p14:creationId xmlns:p14="http://schemas.microsoft.com/office/powerpoint/2010/main" val="4028178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29</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762069"/>
          </a:xfrm>
        </p:spPr>
        <p:txBody>
          <a:bodyPr/>
          <a:lstStyle/>
          <a:p>
            <a:pPr algn="l"/>
            <a:r>
              <a:rPr lang="en-US" sz="2800" dirty="0" smtClean="0">
                <a:solidFill>
                  <a:srgbClr val="204196"/>
                </a:solidFill>
                <a:latin typeface="Arial Bold" charset="0"/>
                <a:ea typeface="+mn-ea"/>
                <a:cs typeface="Arial Bold" charset="0"/>
              </a:rPr>
              <a:t>Macro Recommendations</a:t>
            </a:r>
          </a:p>
        </p:txBody>
      </p:sp>
      <p:sp>
        <p:nvSpPr>
          <p:cNvPr id="8" name="Rectangle 7"/>
          <p:cNvSpPr/>
          <p:nvPr/>
        </p:nvSpPr>
        <p:spPr>
          <a:xfrm>
            <a:off x="198438" y="1421340"/>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sp>
        <p:nvSpPr>
          <p:cNvPr id="17" name="Rectangle 3"/>
          <p:cNvSpPr txBox="1">
            <a:spLocks noChangeArrowheads="1"/>
          </p:cNvSpPr>
          <p:nvPr/>
        </p:nvSpPr>
        <p:spPr bwMode="auto">
          <a:xfrm>
            <a:off x="381000" y="1610140"/>
            <a:ext cx="8382000" cy="4638260"/>
          </a:xfrm>
          <a:prstGeom prst="rect">
            <a:avLst/>
          </a:prstGeom>
          <a:noFill/>
          <a:ln w="9525">
            <a:noFill/>
            <a:miter lim="800000"/>
            <a:headEnd/>
            <a:tailEnd/>
          </a:ln>
        </p:spPr>
        <p:txBody>
          <a:bodyPr/>
          <a:lstStyle/>
          <a:p>
            <a:pPr marL="342900" indent="-342900">
              <a:lnSpc>
                <a:spcPct val="90000"/>
              </a:lnSpc>
              <a:spcBef>
                <a:spcPct val="20000"/>
              </a:spcBef>
              <a:spcAft>
                <a:spcPts val="1200"/>
              </a:spcAft>
              <a:buClr>
                <a:srgbClr val="204196"/>
              </a:buClr>
              <a:buFont typeface="Arial" charset="0"/>
              <a:buChar char="•"/>
            </a:pPr>
            <a:r>
              <a:rPr lang="en-US" dirty="0" smtClean="0"/>
              <a:t>When </a:t>
            </a:r>
            <a:r>
              <a:rPr lang="en-US" dirty="0"/>
              <a:t>Opinion Leaders were asked about what they liked most and what they liked least about each of three messages on an unaided basis, “Consuming milk and milk products is essential to a healthy diet” registered a very advantageous ratio of 2.13 favorable (or like) comments to 0.68 unfavorable (or dislike) comments. The reverse was true </a:t>
            </a:r>
            <a:r>
              <a:rPr lang="en-US" dirty="0" smtClean="0"/>
              <a:t>for the other two messages:</a:t>
            </a:r>
            <a:endParaRPr lang="en-US" dirty="0"/>
          </a:p>
          <a:p>
            <a:pPr marL="800100" lvl="1" indent="-342900">
              <a:lnSpc>
                <a:spcPct val="90000"/>
              </a:lnSpc>
              <a:spcBef>
                <a:spcPct val="20000"/>
              </a:spcBef>
              <a:spcAft>
                <a:spcPts val="1200"/>
              </a:spcAft>
              <a:buClr>
                <a:srgbClr val="7EB32F"/>
              </a:buClr>
              <a:buFont typeface="+mj-lt"/>
              <a:buAutoNum type="arabicPeriod"/>
            </a:pPr>
            <a:r>
              <a:rPr lang="en-US" dirty="0"/>
              <a:t>“Milk and milk products have an irreplaceable package of nutrients that cannot be found in any other single food or beverage.”</a:t>
            </a:r>
          </a:p>
          <a:p>
            <a:pPr marL="800100" lvl="1" indent="-342900">
              <a:lnSpc>
                <a:spcPct val="90000"/>
              </a:lnSpc>
              <a:spcBef>
                <a:spcPct val="20000"/>
              </a:spcBef>
              <a:spcAft>
                <a:spcPts val="1200"/>
              </a:spcAft>
              <a:buClr>
                <a:srgbClr val="7EB32F"/>
              </a:buClr>
              <a:buFont typeface="+mj-lt"/>
              <a:buAutoNum type="arabicPeriod"/>
            </a:pPr>
            <a:r>
              <a:rPr lang="en-US" dirty="0"/>
              <a:t>“Scientific research confirms the many health benefits that milk and milk products provide</a:t>
            </a:r>
            <a:r>
              <a:rPr lang="en-US" dirty="0" smtClean="0"/>
              <a:t>.”</a:t>
            </a:r>
            <a:endParaRPr lang="en-US" dirty="0"/>
          </a:p>
        </p:txBody>
      </p:sp>
    </p:spTree>
    <p:extLst>
      <p:ext uri="{BB962C8B-B14F-4D97-AF65-F5344CB8AC3E}">
        <p14:creationId xmlns:p14="http://schemas.microsoft.com/office/powerpoint/2010/main" val="4028178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9AA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3</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692495"/>
          </a:xfrm>
        </p:spPr>
        <p:txBody>
          <a:bodyPr/>
          <a:lstStyle/>
          <a:p>
            <a:pPr algn="l"/>
            <a:r>
              <a:rPr lang="en-US" sz="2800" dirty="0" smtClean="0">
                <a:solidFill>
                  <a:srgbClr val="204196"/>
                </a:solidFill>
                <a:latin typeface="Arial Bold" charset="0"/>
                <a:ea typeface="+mn-ea"/>
                <a:cs typeface="Arial Bold" charset="0"/>
              </a:rPr>
              <a:t>Background</a:t>
            </a:r>
          </a:p>
        </p:txBody>
      </p:sp>
      <p:sp>
        <p:nvSpPr>
          <p:cNvPr id="2055" name="Rectangle 3"/>
          <p:cNvSpPr txBox="1">
            <a:spLocks noChangeArrowheads="1"/>
          </p:cNvSpPr>
          <p:nvPr/>
        </p:nvSpPr>
        <p:spPr bwMode="auto">
          <a:xfrm>
            <a:off x="381000" y="1610140"/>
            <a:ext cx="8382000" cy="4638260"/>
          </a:xfrm>
          <a:prstGeom prst="rect">
            <a:avLst/>
          </a:prstGeom>
          <a:noFill/>
          <a:ln w="9525">
            <a:noFill/>
            <a:miter lim="800000"/>
            <a:headEnd/>
            <a:tailEnd/>
          </a:ln>
        </p:spPr>
        <p:txBody>
          <a:bodyPr/>
          <a:lstStyle/>
          <a:p>
            <a:pPr marL="342900" indent="-342900">
              <a:lnSpc>
                <a:spcPct val="90000"/>
              </a:lnSpc>
              <a:spcBef>
                <a:spcPct val="20000"/>
              </a:spcBef>
              <a:spcAft>
                <a:spcPts val="1200"/>
              </a:spcAft>
              <a:buClr>
                <a:srgbClr val="204196"/>
              </a:buClr>
              <a:buFont typeface="Arial" charset="0"/>
              <a:buChar char="•"/>
            </a:pPr>
            <a:r>
              <a:rPr lang="en-US" sz="1600" dirty="0" smtClean="0"/>
              <a:t>The research evaluated three potential messages </a:t>
            </a:r>
            <a:r>
              <a:rPr lang="en-US" sz="1600" dirty="0"/>
              <a:t>all identified by the Dairy Council of California</a:t>
            </a:r>
            <a:r>
              <a:rPr lang="en-US" sz="1600" baseline="30000" dirty="0" smtClean="0"/>
              <a:t>® </a:t>
            </a:r>
            <a:r>
              <a:rPr lang="en-US" sz="1600" dirty="0" smtClean="0"/>
              <a:t>on both an unaided and aided basis:</a:t>
            </a:r>
          </a:p>
          <a:p>
            <a:pPr marL="800100" lvl="1" indent="-342900">
              <a:lnSpc>
                <a:spcPct val="90000"/>
              </a:lnSpc>
              <a:spcBef>
                <a:spcPct val="20000"/>
              </a:spcBef>
              <a:spcAft>
                <a:spcPts val="1200"/>
              </a:spcAft>
              <a:buClr>
                <a:srgbClr val="204196"/>
              </a:buClr>
              <a:buFont typeface="+mj-lt"/>
              <a:buAutoNum type="arabicPeriod"/>
            </a:pPr>
            <a:r>
              <a:rPr lang="en-US" sz="1600" dirty="0"/>
              <a:t>Consuming milk and milk products is essential to a </a:t>
            </a:r>
            <a:r>
              <a:rPr lang="en-US" sz="1600" dirty="0" smtClean="0"/>
              <a:t>healthy diet</a:t>
            </a:r>
            <a:r>
              <a:rPr lang="en-US" sz="1600" dirty="0"/>
              <a:t>. </a:t>
            </a:r>
          </a:p>
          <a:p>
            <a:pPr marL="800100" lvl="1" indent="-342900">
              <a:lnSpc>
                <a:spcPct val="90000"/>
              </a:lnSpc>
              <a:spcBef>
                <a:spcPct val="20000"/>
              </a:spcBef>
              <a:spcAft>
                <a:spcPts val="1200"/>
              </a:spcAft>
              <a:buClr>
                <a:srgbClr val="204196"/>
              </a:buClr>
              <a:buFont typeface="+mj-lt"/>
              <a:buAutoNum type="arabicPeriod"/>
            </a:pPr>
            <a:r>
              <a:rPr lang="en-US" sz="1600" dirty="0"/>
              <a:t>Milk and milk products have an irreplaceable package of nutrients that cannot be found in any other single food or beverage.</a:t>
            </a:r>
          </a:p>
          <a:p>
            <a:pPr marL="800100" lvl="1" indent="-342900">
              <a:lnSpc>
                <a:spcPct val="90000"/>
              </a:lnSpc>
              <a:spcBef>
                <a:spcPct val="20000"/>
              </a:spcBef>
              <a:spcAft>
                <a:spcPts val="1200"/>
              </a:spcAft>
              <a:buClr>
                <a:srgbClr val="204196"/>
              </a:buClr>
              <a:buFont typeface="+mj-lt"/>
              <a:buAutoNum type="arabicPeriod"/>
            </a:pPr>
            <a:r>
              <a:rPr lang="en-US" sz="1600" dirty="0"/>
              <a:t>Scientific research confirms the many health benefits that milk and milk products provide</a:t>
            </a:r>
            <a:r>
              <a:rPr lang="en-US" sz="1600" dirty="0" smtClean="0"/>
              <a:t>.</a:t>
            </a:r>
          </a:p>
          <a:p>
            <a:pPr marL="342900" indent="-342900">
              <a:lnSpc>
                <a:spcPct val="90000"/>
              </a:lnSpc>
              <a:spcBef>
                <a:spcPct val="20000"/>
              </a:spcBef>
              <a:spcAft>
                <a:spcPts val="1200"/>
              </a:spcAft>
              <a:buClr>
                <a:srgbClr val="204196"/>
              </a:buClr>
              <a:buFont typeface="Arial" pitchFamily="34" charset="0"/>
              <a:buChar char="•"/>
            </a:pPr>
            <a:r>
              <a:rPr lang="en-US" sz="1600" dirty="0" smtClean="0"/>
              <a:t>The report which follows, does not follow the sequence of questions in the final questionnaire.</a:t>
            </a:r>
          </a:p>
          <a:p>
            <a:pPr marL="342900" indent="-342900">
              <a:lnSpc>
                <a:spcPct val="90000"/>
              </a:lnSpc>
              <a:spcBef>
                <a:spcPct val="20000"/>
              </a:spcBef>
              <a:spcAft>
                <a:spcPts val="1200"/>
              </a:spcAft>
              <a:buClr>
                <a:srgbClr val="204196"/>
              </a:buClr>
              <a:buFont typeface="Arial" pitchFamily="34" charset="0"/>
              <a:buChar char="•"/>
            </a:pPr>
            <a:r>
              <a:rPr lang="en-US" sz="1600" dirty="0" smtClean="0"/>
              <a:t>The statistical data, which is included separately, reports all responses in questionnaire order.</a:t>
            </a:r>
            <a:endParaRPr lang="en-US" sz="1600" dirty="0"/>
          </a:p>
          <a:p>
            <a:pPr>
              <a:lnSpc>
                <a:spcPct val="90000"/>
              </a:lnSpc>
              <a:spcBef>
                <a:spcPct val="20000"/>
              </a:spcBef>
              <a:spcAft>
                <a:spcPts val="1200"/>
              </a:spcAft>
              <a:buClr>
                <a:srgbClr val="204196"/>
              </a:buClr>
            </a:pPr>
            <a:endParaRPr lang="en-US" sz="1600" dirty="0"/>
          </a:p>
        </p:txBody>
      </p:sp>
      <p:sp>
        <p:nvSpPr>
          <p:cNvPr id="8" name="Rectangle 7"/>
          <p:cNvSpPr/>
          <p:nvPr/>
        </p:nvSpPr>
        <p:spPr>
          <a:xfrm>
            <a:off x="198438" y="1318764"/>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spTree>
    <p:extLst>
      <p:ext uri="{BB962C8B-B14F-4D97-AF65-F5344CB8AC3E}">
        <p14:creationId xmlns:p14="http://schemas.microsoft.com/office/powerpoint/2010/main" val="2721670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30</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762069"/>
          </a:xfrm>
        </p:spPr>
        <p:txBody>
          <a:bodyPr/>
          <a:lstStyle/>
          <a:p>
            <a:pPr algn="l"/>
            <a:r>
              <a:rPr lang="en-US" sz="2800" dirty="0" smtClean="0">
                <a:solidFill>
                  <a:srgbClr val="204196"/>
                </a:solidFill>
                <a:latin typeface="Arial Bold" charset="0"/>
                <a:ea typeface="+mn-ea"/>
                <a:cs typeface="Arial Bold" charset="0"/>
              </a:rPr>
              <a:t>Macro Recommendations</a:t>
            </a:r>
          </a:p>
        </p:txBody>
      </p:sp>
      <p:sp>
        <p:nvSpPr>
          <p:cNvPr id="8" name="Rectangle 7"/>
          <p:cNvSpPr/>
          <p:nvPr/>
        </p:nvSpPr>
        <p:spPr>
          <a:xfrm>
            <a:off x="198438" y="1421340"/>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sp>
        <p:nvSpPr>
          <p:cNvPr id="17" name="Rectangle 3"/>
          <p:cNvSpPr txBox="1">
            <a:spLocks noChangeArrowheads="1"/>
          </p:cNvSpPr>
          <p:nvPr/>
        </p:nvSpPr>
        <p:spPr bwMode="auto">
          <a:xfrm>
            <a:off x="381000" y="1610140"/>
            <a:ext cx="8382000" cy="4638260"/>
          </a:xfrm>
          <a:prstGeom prst="rect">
            <a:avLst/>
          </a:prstGeom>
          <a:noFill/>
          <a:ln w="9525">
            <a:noFill/>
            <a:miter lim="800000"/>
            <a:headEnd/>
            <a:tailEnd/>
          </a:ln>
        </p:spPr>
        <p:txBody>
          <a:bodyPr/>
          <a:lstStyle/>
          <a:p>
            <a:pPr marL="342900" indent="-342900">
              <a:lnSpc>
                <a:spcPct val="90000"/>
              </a:lnSpc>
              <a:spcBef>
                <a:spcPct val="20000"/>
              </a:spcBef>
              <a:spcAft>
                <a:spcPts val="1200"/>
              </a:spcAft>
              <a:buClr>
                <a:srgbClr val="204196"/>
              </a:buClr>
              <a:buFont typeface="Arial" charset="0"/>
              <a:buChar char="•"/>
            </a:pPr>
            <a:r>
              <a:rPr lang="en-US" sz="1600" dirty="0" smtClean="0"/>
              <a:t>The </a:t>
            </a:r>
            <a:r>
              <a:rPr lang="en-US" sz="1600" dirty="0"/>
              <a:t>messages; “Milk and milk products have an irreplaceable package of nutrients that cannot be found in any other single food or beverage” </a:t>
            </a:r>
            <a:r>
              <a:rPr lang="en-US" sz="1600" u="sng" dirty="0"/>
              <a:t>and</a:t>
            </a:r>
            <a:r>
              <a:rPr lang="en-US" sz="1600" dirty="0"/>
              <a:t> “Scientific research confirms the many health benefits that milk and milk products provide” both appear to suffer from a </a:t>
            </a:r>
            <a:r>
              <a:rPr lang="en-US" sz="1600" dirty="0" smtClean="0"/>
              <a:t>serious </a:t>
            </a:r>
            <a:r>
              <a:rPr lang="en-US" sz="1600" dirty="0"/>
              <a:t>flaw.</a:t>
            </a:r>
          </a:p>
          <a:p>
            <a:pPr marL="342900" indent="-342900">
              <a:lnSpc>
                <a:spcPct val="90000"/>
              </a:lnSpc>
              <a:spcBef>
                <a:spcPct val="20000"/>
              </a:spcBef>
              <a:spcAft>
                <a:spcPts val="1200"/>
              </a:spcAft>
              <a:buClr>
                <a:srgbClr val="204196"/>
              </a:buClr>
              <a:buFont typeface="Arial" charset="0"/>
              <a:buChar char="•"/>
            </a:pPr>
            <a:r>
              <a:rPr lang="en-US" sz="1600" dirty="0"/>
              <a:t>The least desirable message, “Scientific research confirms the many health benefits that milk and milk products provide” is adversely impacted by the phrase scientific research. </a:t>
            </a:r>
            <a:r>
              <a:rPr lang="en-US" sz="1600"/>
              <a:t>Opinion </a:t>
            </a:r>
            <a:r>
              <a:rPr lang="en-US" sz="1600" smtClean="0"/>
              <a:t>Leaders </a:t>
            </a:r>
            <a:r>
              <a:rPr lang="en-US" sz="1600" dirty="0"/>
              <a:t>in a number of cases </a:t>
            </a:r>
            <a:r>
              <a:rPr lang="en-US" sz="1600" dirty="0" smtClean="0"/>
              <a:t>expressed doubt about </a:t>
            </a:r>
            <a:r>
              <a:rPr lang="en-US" sz="1600" dirty="0"/>
              <a:t>the scientific research in general </a:t>
            </a:r>
            <a:r>
              <a:rPr lang="en-US" sz="1600" dirty="0" smtClean="0"/>
              <a:t>and, </a:t>
            </a:r>
            <a:r>
              <a:rPr lang="en-US" sz="1600" dirty="0"/>
              <a:t>in </a:t>
            </a:r>
            <a:r>
              <a:rPr lang="en-US" sz="1600" dirty="0" smtClean="0"/>
              <a:t>particular, </a:t>
            </a:r>
            <a:r>
              <a:rPr lang="en-US" sz="1600" dirty="0"/>
              <a:t>they bring into question the transparency of the research and specifically if it is the dairy industry’s research.</a:t>
            </a:r>
          </a:p>
          <a:p>
            <a:pPr marL="342900" indent="-342900">
              <a:lnSpc>
                <a:spcPct val="90000"/>
              </a:lnSpc>
              <a:spcBef>
                <a:spcPct val="20000"/>
              </a:spcBef>
              <a:spcAft>
                <a:spcPts val="1200"/>
              </a:spcAft>
              <a:buClr>
                <a:srgbClr val="204196"/>
              </a:buClr>
              <a:buFont typeface="Arial" charset="0"/>
              <a:buChar char="•"/>
            </a:pPr>
            <a:r>
              <a:rPr lang="en-US" sz="1600" dirty="0"/>
              <a:t>The second least desirable message, “Milk and milk products have an irreplaceable package of nutrients that cannot be found in any other single food or beverage” is especially </a:t>
            </a:r>
            <a:r>
              <a:rPr lang="en-US" sz="1600" dirty="0" smtClean="0"/>
              <a:t>negatively </a:t>
            </a:r>
            <a:r>
              <a:rPr lang="en-US" sz="1600" dirty="0"/>
              <a:t>impinged upon by the term “irreplaceable.” The term irreplaceable was viewed to be too much of an absolute, no exceptions term.</a:t>
            </a:r>
          </a:p>
          <a:p>
            <a:pPr marL="342900" indent="-342900">
              <a:lnSpc>
                <a:spcPct val="90000"/>
              </a:lnSpc>
              <a:spcBef>
                <a:spcPct val="20000"/>
              </a:spcBef>
              <a:spcAft>
                <a:spcPts val="1200"/>
              </a:spcAft>
              <a:buClr>
                <a:srgbClr val="204196"/>
              </a:buClr>
              <a:buFont typeface="Arial" charset="0"/>
              <a:buChar char="•"/>
            </a:pPr>
            <a:endParaRPr lang="en-US" sz="1600" dirty="0" smtClean="0"/>
          </a:p>
          <a:p>
            <a:pPr marL="342900" indent="-342900">
              <a:lnSpc>
                <a:spcPct val="90000"/>
              </a:lnSpc>
              <a:spcBef>
                <a:spcPct val="20000"/>
              </a:spcBef>
              <a:spcAft>
                <a:spcPts val="1200"/>
              </a:spcAft>
              <a:buClr>
                <a:srgbClr val="204196"/>
              </a:buClr>
              <a:buFont typeface="Arial" charset="0"/>
              <a:buChar char="•"/>
            </a:pPr>
            <a:endParaRPr lang="en-US" sz="1600" dirty="0"/>
          </a:p>
          <a:p>
            <a:pPr marL="342900" indent="-342900">
              <a:lnSpc>
                <a:spcPct val="90000"/>
              </a:lnSpc>
              <a:spcBef>
                <a:spcPct val="20000"/>
              </a:spcBef>
              <a:buClr>
                <a:srgbClr val="204196"/>
              </a:buClr>
              <a:buFont typeface="Arial" charset="0"/>
              <a:buChar char="•"/>
            </a:pPr>
            <a:endParaRPr lang="en-US" sz="1600" dirty="0"/>
          </a:p>
        </p:txBody>
      </p:sp>
    </p:spTree>
    <p:extLst>
      <p:ext uri="{BB962C8B-B14F-4D97-AF65-F5344CB8AC3E}">
        <p14:creationId xmlns:p14="http://schemas.microsoft.com/office/powerpoint/2010/main" val="4028178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9AA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4</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692495"/>
          </a:xfrm>
        </p:spPr>
        <p:txBody>
          <a:bodyPr/>
          <a:lstStyle/>
          <a:p>
            <a:pPr algn="l"/>
            <a:r>
              <a:rPr lang="en-US" sz="2800" dirty="0" smtClean="0">
                <a:solidFill>
                  <a:srgbClr val="204196"/>
                </a:solidFill>
                <a:latin typeface="Arial Bold" charset="0"/>
                <a:ea typeface="+mn-ea"/>
                <a:cs typeface="Arial Bold" charset="0"/>
              </a:rPr>
              <a:t>Most Preferred of Three Messages</a:t>
            </a:r>
          </a:p>
        </p:txBody>
      </p:sp>
      <p:sp>
        <p:nvSpPr>
          <p:cNvPr id="8" name="Rectangle 7"/>
          <p:cNvSpPr/>
          <p:nvPr/>
        </p:nvSpPr>
        <p:spPr>
          <a:xfrm>
            <a:off x="198438" y="1318764"/>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138363"/>
            <a:ext cx="274320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5</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851521"/>
          </a:xfrm>
        </p:spPr>
        <p:txBody>
          <a:bodyPr/>
          <a:lstStyle/>
          <a:p>
            <a:pPr algn="l"/>
            <a:r>
              <a:rPr lang="en-US" sz="2800" u="sng" dirty="0" smtClean="0">
                <a:solidFill>
                  <a:srgbClr val="204196"/>
                </a:solidFill>
                <a:latin typeface="Arial Bold" charset="0"/>
                <a:ea typeface="+mn-ea"/>
                <a:cs typeface="Arial Bold" charset="0"/>
              </a:rPr>
              <a:t>Most</a:t>
            </a:r>
            <a:r>
              <a:rPr lang="en-US" sz="2800" dirty="0" smtClean="0">
                <a:solidFill>
                  <a:srgbClr val="204196"/>
                </a:solidFill>
                <a:latin typeface="Arial Bold" charset="0"/>
                <a:ea typeface="+mn-ea"/>
                <a:cs typeface="Arial Bold" charset="0"/>
              </a:rPr>
              <a:t> Preferred of the Prospective Messages</a:t>
            </a:r>
          </a:p>
        </p:txBody>
      </p:sp>
      <p:sp>
        <p:nvSpPr>
          <p:cNvPr id="8" name="Rectangle 7"/>
          <p:cNvSpPr/>
          <p:nvPr/>
        </p:nvSpPr>
        <p:spPr>
          <a:xfrm>
            <a:off x="161924" y="1500809"/>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14" name="Chart 13"/>
          <p:cNvGraphicFramePr>
            <a:graphicFrameLocks/>
          </p:cNvGraphicFramePr>
          <p:nvPr>
            <p:extLst>
              <p:ext uri="{D42A27DB-BD31-4B8C-83A1-F6EECF244321}">
                <p14:modId xmlns:p14="http://schemas.microsoft.com/office/powerpoint/2010/main" val="1263731245"/>
              </p:ext>
            </p:extLst>
          </p:nvPr>
        </p:nvGraphicFramePr>
        <p:xfrm>
          <a:off x="838200" y="1374913"/>
          <a:ext cx="7467600" cy="47053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6</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851521"/>
          </a:xfrm>
        </p:spPr>
        <p:txBody>
          <a:bodyPr/>
          <a:lstStyle/>
          <a:p>
            <a:pPr algn="l"/>
            <a:r>
              <a:rPr lang="en-US" sz="2200" dirty="0" smtClean="0">
                <a:solidFill>
                  <a:srgbClr val="204196"/>
                </a:solidFill>
                <a:latin typeface="Arial Bold" charset="0"/>
                <a:ea typeface="+mn-ea"/>
                <a:cs typeface="Arial Bold" charset="0"/>
              </a:rPr>
              <a:t>Reasons for Being the </a:t>
            </a:r>
            <a:r>
              <a:rPr lang="en-US" sz="2200" u="sng" dirty="0" smtClean="0">
                <a:solidFill>
                  <a:srgbClr val="204196"/>
                </a:solidFill>
                <a:latin typeface="Arial Bold" charset="0"/>
                <a:ea typeface="+mn-ea"/>
                <a:cs typeface="Arial Bold" charset="0"/>
              </a:rPr>
              <a:t>Most</a:t>
            </a:r>
            <a:r>
              <a:rPr lang="en-US" sz="2200" dirty="0" smtClean="0">
                <a:solidFill>
                  <a:srgbClr val="204196"/>
                </a:solidFill>
                <a:latin typeface="Arial Bold" charset="0"/>
                <a:ea typeface="+mn-ea"/>
                <a:cs typeface="Arial Bold" charset="0"/>
              </a:rPr>
              <a:t> </a:t>
            </a:r>
            <a:r>
              <a:rPr lang="en-US" sz="2200" dirty="0">
                <a:solidFill>
                  <a:srgbClr val="204196"/>
                </a:solidFill>
                <a:latin typeface="Arial Bold" charset="0"/>
                <a:ea typeface="+mn-ea"/>
                <a:cs typeface="Arial Bold" charset="0"/>
              </a:rPr>
              <a:t>Preferred Message:</a:t>
            </a:r>
            <a:br>
              <a:rPr lang="en-US" sz="2200" dirty="0">
                <a:solidFill>
                  <a:srgbClr val="204196"/>
                </a:solidFill>
                <a:latin typeface="Arial Bold" charset="0"/>
                <a:ea typeface="+mn-ea"/>
                <a:cs typeface="Arial Bold" charset="0"/>
              </a:rPr>
            </a:br>
            <a:r>
              <a:rPr lang="en-US" sz="2200" dirty="0">
                <a:solidFill>
                  <a:srgbClr val="204196"/>
                </a:solidFill>
                <a:latin typeface="Arial Bold" charset="0"/>
                <a:ea typeface="+mn-ea"/>
                <a:cs typeface="Arial Bold" charset="0"/>
              </a:rPr>
              <a:t>Consuming milk and milk products is essential to a healthy diet</a:t>
            </a:r>
            <a:r>
              <a:rPr lang="en-US" sz="2400" dirty="0">
                <a:solidFill>
                  <a:srgbClr val="204196"/>
                </a:solidFill>
                <a:latin typeface="Arial Bold" charset="0"/>
                <a:ea typeface="+mn-ea"/>
                <a:cs typeface="Arial Bold" charset="0"/>
              </a:rPr>
              <a:t>.</a:t>
            </a:r>
            <a:endParaRPr lang="en-US" sz="2400" dirty="0" smtClean="0">
              <a:solidFill>
                <a:srgbClr val="204196"/>
              </a:solidFill>
              <a:latin typeface="Arial Bold" charset="0"/>
              <a:ea typeface="+mn-ea"/>
              <a:cs typeface="Arial Bold" charset="0"/>
            </a:endParaRPr>
          </a:p>
        </p:txBody>
      </p:sp>
      <p:sp>
        <p:nvSpPr>
          <p:cNvPr id="8" name="Rectangle 7"/>
          <p:cNvSpPr/>
          <p:nvPr/>
        </p:nvSpPr>
        <p:spPr>
          <a:xfrm>
            <a:off x="161924" y="1500809"/>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3"/>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14" name="Chart 13"/>
          <p:cNvGraphicFramePr>
            <a:graphicFrameLocks/>
          </p:cNvGraphicFramePr>
          <p:nvPr>
            <p:extLst>
              <p:ext uri="{D42A27DB-BD31-4B8C-83A1-F6EECF244321}">
                <p14:modId xmlns:p14="http://schemas.microsoft.com/office/powerpoint/2010/main" val="761877833"/>
              </p:ext>
            </p:extLst>
          </p:nvPr>
        </p:nvGraphicFramePr>
        <p:xfrm>
          <a:off x="577055" y="1546847"/>
          <a:ext cx="7991475" cy="4543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571054015"/>
              </p:ext>
            </p:extLst>
          </p:nvPr>
        </p:nvGraphicFramePr>
        <p:xfrm>
          <a:off x="6629400" y="5042246"/>
          <a:ext cx="2133600" cy="828675"/>
        </p:xfrm>
        <a:graphic>
          <a:graphicData uri="http://schemas.openxmlformats.org/presentationml/2006/ole">
            <mc:AlternateContent xmlns:mc="http://schemas.openxmlformats.org/markup-compatibility/2006">
              <mc:Choice xmlns:v="urn:schemas-microsoft-com:vml" Requires="v">
                <p:oleObj spid="_x0000_s103510" name="Worksheet" r:id="rId6" imgW="2133510" imgH="828743" progId="Excel.Sheet.12">
                  <p:embed/>
                </p:oleObj>
              </mc:Choice>
              <mc:Fallback>
                <p:oleObj name="Worksheet" r:id="rId6" imgW="2133510" imgH="828743" progId="Excel.Sheet.12">
                  <p:embed/>
                  <p:pic>
                    <p:nvPicPr>
                      <p:cNvPr id="0" name=""/>
                      <p:cNvPicPr/>
                      <p:nvPr/>
                    </p:nvPicPr>
                    <p:blipFill>
                      <a:blip r:embed="rId7"/>
                      <a:stretch>
                        <a:fillRect/>
                      </a:stretch>
                    </p:blipFill>
                    <p:spPr>
                      <a:xfrm>
                        <a:off x="6629400" y="5042246"/>
                        <a:ext cx="2133600" cy="828675"/>
                      </a:xfrm>
                      <a:prstGeom prst="rect">
                        <a:avLst/>
                      </a:prstGeom>
                    </p:spPr>
                  </p:pic>
                </p:oleObj>
              </mc:Fallback>
            </mc:AlternateContent>
          </a:graphicData>
        </a:graphic>
      </p:graphicFrame>
    </p:spTree>
    <p:extLst>
      <p:ext uri="{BB962C8B-B14F-4D97-AF65-F5344CB8AC3E}">
        <p14:creationId xmlns:p14="http://schemas.microsoft.com/office/powerpoint/2010/main" val="3567863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7</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573225"/>
          </a:xfrm>
        </p:spPr>
        <p:txBody>
          <a:bodyPr/>
          <a:lstStyle/>
          <a:p>
            <a:pPr algn="l"/>
            <a:r>
              <a:rPr lang="en-US" sz="2400" dirty="0" smtClean="0">
                <a:solidFill>
                  <a:srgbClr val="204196"/>
                </a:solidFill>
                <a:latin typeface="Arial Bold" charset="0"/>
                <a:ea typeface="+mn-ea"/>
                <a:cs typeface="Arial Bold" charset="0"/>
              </a:rPr>
              <a:t>Reasons for Being the </a:t>
            </a:r>
            <a:r>
              <a:rPr lang="en-US" sz="2400" u="sng" dirty="0" smtClean="0">
                <a:solidFill>
                  <a:srgbClr val="204196"/>
                </a:solidFill>
                <a:latin typeface="Arial Bold" charset="0"/>
                <a:ea typeface="+mn-ea"/>
                <a:cs typeface="Arial Bold" charset="0"/>
              </a:rPr>
              <a:t>Most</a:t>
            </a:r>
            <a:r>
              <a:rPr lang="en-US" sz="2400" dirty="0" smtClean="0">
                <a:solidFill>
                  <a:srgbClr val="204196"/>
                </a:solidFill>
                <a:latin typeface="Arial Bold" charset="0"/>
                <a:ea typeface="+mn-ea"/>
                <a:cs typeface="Arial Bold" charset="0"/>
              </a:rPr>
              <a:t> </a:t>
            </a:r>
            <a:r>
              <a:rPr lang="en-US" sz="2400" dirty="0">
                <a:solidFill>
                  <a:srgbClr val="204196"/>
                </a:solidFill>
                <a:latin typeface="Arial Bold" charset="0"/>
                <a:ea typeface="+mn-ea"/>
                <a:cs typeface="Arial Bold" charset="0"/>
              </a:rPr>
              <a:t>Preferred </a:t>
            </a:r>
            <a:r>
              <a:rPr lang="en-US" sz="2400" dirty="0" smtClean="0">
                <a:solidFill>
                  <a:srgbClr val="204196"/>
                </a:solidFill>
                <a:latin typeface="Arial Bold" charset="0"/>
                <a:ea typeface="+mn-ea"/>
                <a:cs typeface="Arial Bold" charset="0"/>
              </a:rPr>
              <a:t>Message</a:t>
            </a:r>
          </a:p>
        </p:txBody>
      </p:sp>
      <p:sp>
        <p:nvSpPr>
          <p:cNvPr id="8" name="Rectangle 7"/>
          <p:cNvSpPr/>
          <p:nvPr/>
        </p:nvSpPr>
        <p:spPr>
          <a:xfrm>
            <a:off x="161924" y="1222513"/>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3"/>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3" name="Object 2"/>
          <p:cNvGraphicFramePr>
            <a:graphicFrameLocks noChangeAspect="1"/>
          </p:cNvGraphicFramePr>
          <p:nvPr>
            <p:extLst>
              <p:ext uri="{D42A27DB-BD31-4B8C-83A1-F6EECF244321}">
                <p14:modId xmlns:p14="http://schemas.microsoft.com/office/powerpoint/2010/main" val="807731709"/>
              </p:ext>
            </p:extLst>
          </p:nvPr>
        </p:nvGraphicFramePr>
        <p:xfrm>
          <a:off x="6848958" y="5184775"/>
          <a:ext cx="2133600" cy="828675"/>
        </p:xfrm>
        <a:graphic>
          <a:graphicData uri="http://schemas.openxmlformats.org/presentationml/2006/ole">
            <mc:AlternateContent xmlns:mc="http://schemas.openxmlformats.org/markup-compatibility/2006">
              <mc:Choice xmlns:v="urn:schemas-microsoft-com:vml" Requires="v">
                <p:oleObj spid="_x0000_s104618" name="Worksheet" r:id="rId5" imgW="2133510" imgH="828743" progId="Excel.Sheet.12">
                  <p:embed/>
                </p:oleObj>
              </mc:Choice>
              <mc:Fallback>
                <p:oleObj name="Worksheet" r:id="rId5" imgW="2133510" imgH="828743" progId="Excel.Sheet.12">
                  <p:embed/>
                  <p:pic>
                    <p:nvPicPr>
                      <p:cNvPr id="0" name=""/>
                      <p:cNvPicPr/>
                      <p:nvPr/>
                    </p:nvPicPr>
                    <p:blipFill>
                      <a:blip r:embed="rId6"/>
                      <a:stretch>
                        <a:fillRect/>
                      </a:stretch>
                    </p:blipFill>
                    <p:spPr>
                      <a:xfrm>
                        <a:off x="6848958" y="5184775"/>
                        <a:ext cx="2133600" cy="828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19201293"/>
              </p:ext>
            </p:extLst>
          </p:nvPr>
        </p:nvGraphicFramePr>
        <p:xfrm>
          <a:off x="186563" y="1577630"/>
          <a:ext cx="8832025" cy="3461509"/>
        </p:xfrm>
        <a:graphic>
          <a:graphicData uri="http://schemas.openxmlformats.org/presentationml/2006/ole">
            <mc:AlternateContent xmlns:mc="http://schemas.openxmlformats.org/markup-compatibility/2006">
              <mc:Choice xmlns:v="urn:schemas-microsoft-com:vml" Requires="v">
                <p:oleObj spid="_x0000_s104619" name="Worksheet" r:id="rId8" imgW="10982255" imgH="4305300" progId="Excel.Sheet.12">
                  <p:embed/>
                </p:oleObj>
              </mc:Choice>
              <mc:Fallback>
                <p:oleObj name="Worksheet" r:id="rId8" imgW="10982255" imgH="4305300" progId="Excel.Sheet.12">
                  <p:embed/>
                  <p:pic>
                    <p:nvPicPr>
                      <p:cNvPr id="0" name=""/>
                      <p:cNvPicPr/>
                      <p:nvPr/>
                    </p:nvPicPr>
                    <p:blipFill>
                      <a:blip r:embed="rId9"/>
                      <a:stretch>
                        <a:fillRect/>
                      </a:stretch>
                    </p:blipFill>
                    <p:spPr>
                      <a:xfrm>
                        <a:off x="186563" y="1577630"/>
                        <a:ext cx="8832025" cy="3461509"/>
                      </a:xfrm>
                      <a:prstGeom prst="rect">
                        <a:avLst/>
                      </a:prstGeom>
                    </p:spPr>
                  </p:pic>
                </p:oleObj>
              </mc:Fallback>
            </mc:AlternateContent>
          </a:graphicData>
        </a:graphic>
      </p:graphicFrame>
    </p:spTree>
    <p:extLst>
      <p:ext uri="{BB962C8B-B14F-4D97-AF65-F5344CB8AC3E}">
        <p14:creationId xmlns:p14="http://schemas.microsoft.com/office/powerpoint/2010/main" val="2332588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8</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851521"/>
          </a:xfrm>
        </p:spPr>
        <p:txBody>
          <a:bodyPr/>
          <a:lstStyle/>
          <a:p>
            <a:pPr algn="l"/>
            <a:r>
              <a:rPr lang="en-US" sz="2800" u="sng" dirty="0" smtClean="0">
                <a:solidFill>
                  <a:srgbClr val="204196"/>
                </a:solidFill>
                <a:latin typeface="Arial Bold" charset="0"/>
                <a:ea typeface="+mn-ea"/>
                <a:cs typeface="Arial Bold" charset="0"/>
              </a:rPr>
              <a:t>Least</a:t>
            </a:r>
            <a:r>
              <a:rPr lang="en-US" sz="2800" dirty="0" smtClean="0">
                <a:solidFill>
                  <a:srgbClr val="204196"/>
                </a:solidFill>
                <a:latin typeface="Arial Bold" charset="0"/>
                <a:ea typeface="+mn-ea"/>
                <a:cs typeface="Arial Bold" charset="0"/>
              </a:rPr>
              <a:t> Preferred of the Prospective Messages</a:t>
            </a:r>
          </a:p>
        </p:txBody>
      </p:sp>
      <p:sp>
        <p:nvSpPr>
          <p:cNvPr id="8" name="Rectangle 7"/>
          <p:cNvSpPr/>
          <p:nvPr/>
        </p:nvSpPr>
        <p:spPr>
          <a:xfrm>
            <a:off x="161924" y="1500809"/>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2"/>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16" name="Chart 15"/>
          <p:cNvGraphicFramePr>
            <a:graphicFrameLocks/>
          </p:cNvGraphicFramePr>
          <p:nvPr>
            <p:extLst>
              <p:ext uri="{D42A27DB-BD31-4B8C-83A1-F6EECF244321}">
                <p14:modId xmlns:p14="http://schemas.microsoft.com/office/powerpoint/2010/main" val="2000098178"/>
              </p:ext>
            </p:extLst>
          </p:nvPr>
        </p:nvGraphicFramePr>
        <p:xfrm>
          <a:off x="810418" y="1500809"/>
          <a:ext cx="7091192" cy="4585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714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31925" y="6064250"/>
            <a:ext cx="7586663" cy="615950"/>
          </a:xfrm>
          <a:prstGeom prst="rect">
            <a:avLst/>
          </a:prstGeom>
          <a:solidFill>
            <a:srgbClr val="7EB3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lide Number Placeholder 4"/>
          <p:cNvSpPr>
            <a:spLocks noGrp="1"/>
          </p:cNvSpPr>
          <p:nvPr>
            <p:ph type="sldNum" sz="quarter" idx="11"/>
          </p:nvPr>
        </p:nvSpPr>
        <p:spPr>
          <a:xfrm>
            <a:off x="6629400" y="6248400"/>
            <a:ext cx="2133600" cy="365125"/>
          </a:xfrm>
        </p:spPr>
        <p:txBody>
          <a:bodyPr/>
          <a:lstStyle/>
          <a:p>
            <a:pPr>
              <a:defRPr/>
            </a:pPr>
            <a:fld id="{57A7F27A-1B1D-4B4F-9887-EA4B0D62C62F}" type="slidenum">
              <a:rPr lang="en-US" b="1" smtClean="0">
                <a:solidFill>
                  <a:schemeClr val="bg1"/>
                </a:solidFill>
              </a:rPr>
              <a:pPr>
                <a:defRPr/>
              </a:pPr>
              <a:t>9</a:t>
            </a:fld>
            <a:endParaRPr lang="en-US" b="1" dirty="0" smtClean="0">
              <a:solidFill>
                <a:schemeClr val="bg1"/>
              </a:solidFill>
              <a:latin typeface="Times New Roman" pitchFamily="18" charset="0"/>
            </a:endParaRPr>
          </a:p>
        </p:txBody>
      </p:sp>
      <p:sp>
        <p:nvSpPr>
          <p:cNvPr id="2053" name="Rectangle 2"/>
          <p:cNvSpPr>
            <a:spLocks noGrp="1" noChangeArrowheads="1"/>
          </p:cNvSpPr>
          <p:nvPr>
            <p:ph type="title"/>
          </p:nvPr>
        </p:nvSpPr>
        <p:spPr>
          <a:xfrm>
            <a:off x="161924" y="649288"/>
            <a:ext cx="8982075" cy="851521"/>
          </a:xfrm>
        </p:spPr>
        <p:txBody>
          <a:bodyPr/>
          <a:lstStyle/>
          <a:p>
            <a:pPr algn="l"/>
            <a:r>
              <a:rPr lang="en-US" sz="2000" dirty="0" smtClean="0">
                <a:solidFill>
                  <a:srgbClr val="204196"/>
                </a:solidFill>
                <a:latin typeface="Arial Bold" charset="0"/>
                <a:ea typeface="+mn-ea"/>
                <a:cs typeface="Arial Bold" charset="0"/>
              </a:rPr>
              <a:t>Reasons for Being the </a:t>
            </a:r>
            <a:r>
              <a:rPr lang="en-US" sz="2000" u="sng" dirty="0" smtClean="0">
                <a:solidFill>
                  <a:srgbClr val="204196"/>
                </a:solidFill>
                <a:latin typeface="Arial Bold" charset="0"/>
                <a:ea typeface="+mn-ea"/>
                <a:cs typeface="Arial Bold" charset="0"/>
              </a:rPr>
              <a:t>Least</a:t>
            </a:r>
            <a:r>
              <a:rPr lang="en-US" sz="2000" dirty="0" smtClean="0">
                <a:solidFill>
                  <a:srgbClr val="204196"/>
                </a:solidFill>
                <a:latin typeface="Arial Bold" charset="0"/>
                <a:ea typeface="+mn-ea"/>
                <a:cs typeface="Arial Bold" charset="0"/>
              </a:rPr>
              <a:t> Preferred </a:t>
            </a:r>
            <a:r>
              <a:rPr lang="en-US" sz="2000" dirty="0">
                <a:solidFill>
                  <a:srgbClr val="204196"/>
                </a:solidFill>
                <a:latin typeface="Arial Bold" charset="0"/>
                <a:ea typeface="+mn-ea"/>
                <a:cs typeface="Arial Bold" charset="0"/>
              </a:rPr>
              <a:t>Message:</a:t>
            </a:r>
            <a:br>
              <a:rPr lang="en-US" sz="2000" dirty="0">
                <a:solidFill>
                  <a:srgbClr val="204196"/>
                </a:solidFill>
                <a:latin typeface="Arial Bold" charset="0"/>
                <a:ea typeface="+mn-ea"/>
                <a:cs typeface="Arial Bold" charset="0"/>
              </a:rPr>
            </a:br>
            <a:r>
              <a:rPr lang="en-US" sz="2000" dirty="0">
                <a:solidFill>
                  <a:srgbClr val="204196"/>
                </a:solidFill>
                <a:latin typeface="Arial Bold" charset="0"/>
                <a:ea typeface="+mn-ea"/>
                <a:cs typeface="Arial Bold" charset="0"/>
              </a:rPr>
              <a:t>Scientific research confirms the many health benefits that milk and milk products provide.</a:t>
            </a:r>
            <a:endParaRPr lang="en-US" sz="2000" dirty="0" smtClean="0">
              <a:solidFill>
                <a:srgbClr val="204196"/>
              </a:solidFill>
              <a:latin typeface="Arial Bold" charset="0"/>
              <a:ea typeface="+mn-ea"/>
              <a:cs typeface="Arial Bold" charset="0"/>
            </a:endParaRPr>
          </a:p>
        </p:txBody>
      </p:sp>
      <p:sp>
        <p:nvSpPr>
          <p:cNvPr id="8" name="Rectangle 7"/>
          <p:cNvSpPr/>
          <p:nvPr/>
        </p:nvSpPr>
        <p:spPr>
          <a:xfrm>
            <a:off x="161924" y="1500809"/>
            <a:ext cx="8821738" cy="46038"/>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1"/>
          <p:cNvGrpSpPr>
            <a:grpSpLocks/>
          </p:cNvGrpSpPr>
          <p:nvPr/>
        </p:nvGrpSpPr>
        <p:grpSpPr bwMode="auto">
          <a:xfrm>
            <a:off x="161925" y="185738"/>
            <a:ext cx="8821738" cy="463550"/>
            <a:chOff x="162473" y="186062"/>
            <a:chExt cx="8821634" cy="463793"/>
          </a:xfrm>
        </p:grpSpPr>
        <p:sp>
          <p:nvSpPr>
            <p:cNvPr id="11" name="Rectangle 10"/>
            <p:cNvSpPr/>
            <p:nvPr/>
          </p:nvSpPr>
          <p:spPr>
            <a:xfrm>
              <a:off x="7323602" y="187650"/>
              <a:ext cx="1660505" cy="285900"/>
            </a:xfrm>
            <a:prstGeom prst="rect">
              <a:avLst/>
            </a:prstGeom>
            <a:solidFill>
              <a:srgbClr val="F9D4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13295" y="187650"/>
              <a:ext cx="7080167" cy="285900"/>
            </a:xfrm>
            <a:prstGeom prst="rect">
              <a:avLst/>
            </a:prstGeom>
            <a:solidFill>
              <a:srgbClr val="8DC7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162473" y="186062"/>
              <a:ext cx="1797029" cy="463793"/>
            </a:xfrm>
            <a:prstGeom prst="rect">
              <a:avLst/>
            </a:prstGeom>
            <a:solidFill>
              <a:srgbClr val="24A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058" name="Picture 13" descr="MEG_Logo_Web.jpg"/>
          <p:cNvPicPr>
            <a:picLocks noChangeAspect="1"/>
          </p:cNvPicPr>
          <p:nvPr/>
        </p:nvPicPr>
        <p:blipFill>
          <a:blip r:embed="rId3"/>
          <a:srcRect/>
          <a:stretch>
            <a:fillRect/>
          </a:stretch>
        </p:blipFill>
        <p:spPr bwMode="auto">
          <a:xfrm>
            <a:off x="198438" y="6013450"/>
            <a:ext cx="1022350" cy="666750"/>
          </a:xfrm>
          <a:prstGeom prst="rect">
            <a:avLst/>
          </a:prstGeom>
          <a:noFill/>
          <a:ln w="9525">
            <a:noFill/>
            <a:miter lim="800000"/>
            <a:headEnd/>
            <a:tailEnd/>
          </a:ln>
        </p:spPr>
      </p:pic>
      <p:sp>
        <p:nvSpPr>
          <p:cNvPr id="2060" name="Subtitle 2"/>
          <p:cNvSpPr txBox="1">
            <a:spLocks/>
          </p:cNvSpPr>
          <p:nvPr/>
        </p:nvSpPr>
        <p:spPr bwMode="auto">
          <a:xfrm>
            <a:off x="1431925" y="6086475"/>
            <a:ext cx="3978275" cy="593725"/>
          </a:xfrm>
          <a:prstGeom prst="rect">
            <a:avLst/>
          </a:prstGeom>
          <a:noFill/>
          <a:ln w="9525">
            <a:noFill/>
            <a:miter lim="800000"/>
            <a:headEnd/>
            <a:tailEnd/>
          </a:ln>
        </p:spPr>
        <p:txBody>
          <a:bodyPr/>
          <a:lstStyle/>
          <a:p>
            <a:pPr algn="just">
              <a:spcBef>
                <a:spcPct val="20000"/>
              </a:spcBef>
              <a:buFont typeface="Arial" charset="0"/>
              <a:buNone/>
            </a:pPr>
            <a:r>
              <a:rPr lang="en-US" sz="1400" dirty="0">
                <a:solidFill>
                  <a:schemeClr val="bg1"/>
                </a:solidFill>
              </a:rPr>
              <a:t>Market Enhancement Group, Inc.</a:t>
            </a:r>
          </a:p>
          <a:p>
            <a:pPr algn="just">
              <a:spcBef>
                <a:spcPct val="20000"/>
              </a:spcBef>
            </a:pPr>
            <a:r>
              <a:rPr lang="en-US" sz="1200" dirty="0" smtClean="0">
                <a:solidFill>
                  <a:schemeClr val="bg1"/>
                </a:solidFill>
              </a:rPr>
              <a:t>MEG-Research.com    </a:t>
            </a:r>
            <a:r>
              <a:rPr lang="en-US" sz="1200" dirty="0">
                <a:solidFill>
                  <a:schemeClr val="bg1"/>
                </a:solidFill>
              </a:rPr>
              <a:t>800.549.9327</a:t>
            </a:r>
          </a:p>
        </p:txBody>
      </p:sp>
      <p:graphicFrame>
        <p:nvGraphicFramePr>
          <p:cNvPr id="4" name="Object 3"/>
          <p:cNvGraphicFramePr>
            <a:graphicFrameLocks noChangeAspect="1"/>
          </p:cNvGraphicFramePr>
          <p:nvPr>
            <p:extLst>
              <p:ext uri="{D42A27DB-BD31-4B8C-83A1-F6EECF244321}">
                <p14:modId xmlns:p14="http://schemas.microsoft.com/office/powerpoint/2010/main" val="1912181825"/>
              </p:ext>
            </p:extLst>
          </p:nvPr>
        </p:nvGraphicFramePr>
        <p:xfrm>
          <a:off x="6392862" y="5225912"/>
          <a:ext cx="2590800" cy="638175"/>
        </p:xfrm>
        <a:graphic>
          <a:graphicData uri="http://schemas.openxmlformats.org/presentationml/2006/ole">
            <mc:AlternateContent xmlns:mc="http://schemas.openxmlformats.org/markup-compatibility/2006">
              <mc:Choice xmlns:v="urn:schemas-microsoft-com:vml" Requires="v">
                <p:oleObj spid="_x0000_s105557" name="Worksheet" r:id="rId5" imgW="2590845" imgH="638243" progId="Excel.Sheet.12">
                  <p:embed/>
                </p:oleObj>
              </mc:Choice>
              <mc:Fallback>
                <p:oleObj name="Worksheet" r:id="rId5" imgW="2590845" imgH="638243" progId="Excel.Sheet.12">
                  <p:embed/>
                  <p:pic>
                    <p:nvPicPr>
                      <p:cNvPr id="0" name=""/>
                      <p:cNvPicPr/>
                      <p:nvPr/>
                    </p:nvPicPr>
                    <p:blipFill>
                      <a:blip r:embed="rId6"/>
                      <a:stretch>
                        <a:fillRect/>
                      </a:stretch>
                    </p:blipFill>
                    <p:spPr>
                      <a:xfrm>
                        <a:off x="6392862" y="5225912"/>
                        <a:ext cx="2590800" cy="638175"/>
                      </a:xfrm>
                      <a:prstGeom prst="rect">
                        <a:avLst/>
                      </a:prstGeom>
                    </p:spPr>
                  </p:pic>
                </p:oleObj>
              </mc:Fallback>
            </mc:AlternateContent>
          </a:graphicData>
        </a:graphic>
      </p:graphicFrame>
      <p:graphicFrame>
        <p:nvGraphicFramePr>
          <p:cNvPr id="14" name="Chart 13"/>
          <p:cNvGraphicFramePr>
            <a:graphicFrameLocks/>
          </p:cNvGraphicFramePr>
          <p:nvPr>
            <p:extLst>
              <p:ext uri="{D42A27DB-BD31-4B8C-83A1-F6EECF244321}">
                <p14:modId xmlns:p14="http://schemas.microsoft.com/office/powerpoint/2010/main" val="2570938862"/>
              </p:ext>
            </p:extLst>
          </p:nvPr>
        </p:nvGraphicFramePr>
        <p:xfrm>
          <a:off x="1060449" y="1704389"/>
          <a:ext cx="7338219" cy="434992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054253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3062</TotalTime>
  <Words>1280</Words>
  <Application>Microsoft Office PowerPoint</Application>
  <PresentationFormat>On-screen Show (4:3)</PresentationFormat>
  <Paragraphs>153</Paragraphs>
  <Slides>30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Arial Bold</vt:lpstr>
      <vt:lpstr>Calibri</vt:lpstr>
      <vt:lpstr>Times New Roman</vt:lpstr>
      <vt:lpstr>Office Theme</vt:lpstr>
      <vt:lpstr>Worksheet</vt:lpstr>
      <vt:lpstr>2013 Benchmark Message Testing of Key Opinion Leaders</vt:lpstr>
      <vt:lpstr>Methodology</vt:lpstr>
      <vt:lpstr>Background</vt:lpstr>
      <vt:lpstr>Most Preferred of Three Messages</vt:lpstr>
      <vt:lpstr>Most Preferred of the Prospective Messages</vt:lpstr>
      <vt:lpstr>Reasons for Being the Most Preferred Message: Consuming milk and milk products is essential to a healthy diet.</vt:lpstr>
      <vt:lpstr>Reasons for Being the Most Preferred Message</vt:lpstr>
      <vt:lpstr>Least Preferred of the Prospective Messages</vt:lpstr>
      <vt:lpstr>Reasons for Being the Least Preferred Message: Scientific research confirms the many health benefits that milk and milk products provide.</vt:lpstr>
      <vt:lpstr>Reasons for Being the Least Preferred Message</vt:lpstr>
      <vt:lpstr>Rating the Three Messages on Various Attributes</vt:lpstr>
      <vt:lpstr>Believability (10-point scale, where “10” is completely believable, “5” is neutral, and “1” is not at all believable.)</vt:lpstr>
      <vt:lpstr>Effectiveness (10-point scale, where “10” is very effective, “5” is neutral, and “1” is not at all effective.)</vt:lpstr>
      <vt:lpstr>Importance (10-point scale, where “10” extremely important, “5” is neutral, and “1” is not at all important.)</vt:lpstr>
      <vt:lpstr>Likelihood of the message to encourage people to seek more information and resources about healthy eating and nutrition related to milk and milk products (10-point scale, where “10” very likely, “5” is neutral, and “1” is not at all likely.)</vt:lpstr>
      <vt:lpstr>Overall Opinion (10-point scale, where “10” very favorable, “5” is neutral, and “1” is not at all favorable.)</vt:lpstr>
      <vt:lpstr>Likelihood of You Using the Message in Your Own Work (10-point scale, where “10” very likely, “5” is neutral, and “1” is not at all likely.)</vt:lpstr>
      <vt:lpstr>Most Appealing and Least Appealing Aspects of Each Message</vt:lpstr>
      <vt:lpstr>Most Appealing about the Message: “Milk and milk products have an irreplaceable package of nutrients that cannot be found in any other single food or beverage.”</vt:lpstr>
      <vt:lpstr>Least Appealing about the Message: “Milk and milk products have an irreplaceable package of nutrients that cannot be found in any other single food or beverage.”</vt:lpstr>
      <vt:lpstr>Most Appealing about the Message: “Consuming milk and milk products is essential to a healthy diet.”</vt:lpstr>
      <vt:lpstr>Least Appealing about the Message: “Consuming milk and milk products is essential to a healthy diet.”</vt:lpstr>
      <vt:lpstr>Most Appealing about the Message: “Scientific research confirms the many health benefits that milk and milk products provide.”</vt:lpstr>
      <vt:lpstr>Least Appealing about the Message: “Scientific research confirms the many health benefits that milk and milk products provide.”</vt:lpstr>
      <vt:lpstr>Average Number of Different Appealing and Least Appealing Responses per Message</vt:lpstr>
      <vt:lpstr>Macro Recommendations</vt:lpstr>
      <vt:lpstr>Macro Recommendations</vt:lpstr>
      <vt:lpstr>Macro Recommendations</vt:lpstr>
      <vt:lpstr>Macro Recommendations</vt:lpstr>
      <vt:lpstr>Macro Recommendations</vt:lpstr>
    </vt:vector>
  </TitlesOfParts>
  <Company>Studio 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Dairy Council of California Communications Audit  Research Study</dc:title>
  <dc:creator>Kate McCarthy</dc:creator>
  <cp:lastModifiedBy>Barry Quarles</cp:lastModifiedBy>
  <cp:revision>247</cp:revision>
  <dcterms:created xsi:type="dcterms:W3CDTF">2011-09-27T16:47:11Z</dcterms:created>
  <dcterms:modified xsi:type="dcterms:W3CDTF">2017-09-16T00:33:40Z</dcterms:modified>
</cp:coreProperties>
</file>