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61" r:id="rId5"/>
    <p:sldId id="28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562EAA-CFF8-4084-840A-0A6EBFA22942}">
  <a:tblStyle styleId="{54562EAA-CFF8-4084-840A-0A6EBFA22942}"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20D644D-141F-4BBD-BCE5-DF97C9EDC20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63" autoAdjust="0"/>
  </p:normalViewPr>
  <p:slideViewPr>
    <p:cSldViewPr snapToGrid="0">
      <p:cViewPr varScale="1">
        <p:scale>
          <a:sx n="81" d="100"/>
          <a:sy n="81" d="100"/>
        </p:scale>
        <p:origin x="488"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419037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100" b="1" i="0" u="none" strike="noStrike" cap="none" dirty="0" smtClean="0">
                <a:solidFill>
                  <a:srgbClr val="000000"/>
                </a:solidFill>
                <a:effectLst/>
                <a:latin typeface="Arial"/>
                <a:ea typeface="Arial"/>
                <a:cs typeface="Arial"/>
                <a:sym typeface="Arial"/>
              </a:rPr>
              <a:t>Nota para el educador: las diapositivas de la 2 a la 4 son exclusivamente para usted. Incluyen información sobre cómo iniciar esta actividad, cómo alinearla a los estándares, y le proporcionan datos rápidos sobre el tema. Para los estudiantes, haga un nuevo documento con las diapositivas de la 5 a la 33. Ese archivo será el que comparta con los estudiantes en la sección de tareas de </a:t>
            </a:r>
            <a:r>
              <a:rPr lang="es-ES" sz="1100" b="1" i="1" u="none" strike="noStrike" cap="none" dirty="0" smtClean="0">
                <a:solidFill>
                  <a:srgbClr val="000000"/>
                </a:solidFill>
                <a:effectLst/>
                <a:latin typeface="Arial"/>
                <a:ea typeface="Arial"/>
                <a:cs typeface="Arial"/>
                <a:sym typeface="Arial"/>
              </a:rPr>
              <a:t>Google </a:t>
            </a:r>
            <a:r>
              <a:rPr lang="es-ES" sz="1100" b="1" i="1" u="none" strike="noStrike" cap="none" dirty="0" err="1" smtClean="0">
                <a:solidFill>
                  <a:srgbClr val="000000"/>
                </a:solidFill>
                <a:effectLst/>
                <a:latin typeface="Arial"/>
                <a:ea typeface="Arial"/>
                <a:cs typeface="Arial"/>
                <a:sym typeface="Arial"/>
              </a:rPr>
              <a:t>Classroom</a:t>
            </a:r>
            <a:r>
              <a:rPr lang="es-ES" sz="1100" b="1" i="0" u="none" strike="noStrike" cap="none" dirty="0" smtClean="0">
                <a:solidFill>
                  <a:srgbClr val="000000"/>
                </a:solidFill>
                <a:effectLst/>
                <a:latin typeface="Arial"/>
                <a:ea typeface="Arial"/>
                <a:cs typeface="Arial"/>
                <a:sym typeface="Arial"/>
              </a:rPr>
              <a:t> o la plataforma digital que esté usando.</a:t>
            </a:r>
            <a:endParaRPr b="1" dirty="0"/>
          </a:p>
        </p:txBody>
      </p:sp>
    </p:spTree>
    <p:extLst>
      <p:ext uri="{BB962C8B-B14F-4D97-AF65-F5344CB8AC3E}">
        <p14:creationId xmlns:p14="http://schemas.microsoft.com/office/powerpoint/2010/main" val="355170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b5f6b1dd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b5f6b1dd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4861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b5f6b1dd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b5f6b1dd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5727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b5f6b1ddf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b5f6b1dd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58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b5f6b1dd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b5f6b1dd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8795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b5f6b1dd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b5f6b1dd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20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b5f6b1dd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b5f6b1dd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7173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b5f6b1dd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b5f6b1dd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67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b5f6b1dd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9b5f6b1dd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3217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b5f6b1ddf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b5f6b1ddf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19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b5f6b1ddf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b5f6b1ddf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68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094bd1ba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094bd1ba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i="0" u="none" strike="noStrike" cap="none" dirty="0" smtClean="0">
                <a:solidFill>
                  <a:srgbClr val="000000"/>
                </a:solidFill>
                <a:effectLst/>
                <a:latin typeface="Arial"/>
                <a:ea typeface="Arial"/>
                <a:cs typeface="Arial"/>
                <a:sym typeface="Arial"/>
              </a:rPr>
              <a:t>Nota para el educador: las diapositivas de la 2 a la 4 son exclusivamente para usted. Incluyen información sobre cómo iniciar esta actividad, cómo alinearla a los estándares, y le proporcionan datos rápidos sobre el tema. Para los estudiantes, haga un nuevo documento con las diapositivas de la 5 a la 33. Ese archivo será el que comparta con los estudiantes en la sección de tareas de </a:t>
            </a:r>
            <a:r>
              <a:rPr lang="es-ES" sz="1100" b="1" i="1" u="none" strike="noStrike" cap="none" dirty="0" smtClean="0">
                <a:solidFill>
                  <a:srgbClr val="000000"/>
                </a:solidFill>
                <a:effectLst/>
                <a:latin typeface="Arial"/>
                <a:ea typeface="Arial"/>
                <a:cs typeface="Arial"/>
                <a:sym typeface="Arial"/>
              </a:rPr>
              <a:t>Google </a:t>
            </a:r>
            <a:r>
              <a:rPr lang="es-ES" sz="1100" b="1" i="1" u="none" strike="noStrike" cap="none" dirty="0" err="1" smtClean="0">
                <a:solidFill>
                  <a:srgbClr val="000000"/>
                </a:solidFill>
                <a:effectLst/>
                <a:latin typeface="Arial"/>
                <a:ea typeface="Arial"/>
                <a:cs typeface="Arial"/>
                <a:sym typeface="Arial"/>
              </a:rPr>
              <a:t>Classroom</a:t>
            </a:r>
            <a:r>
              <a:rPr lang="es-ES" sz="1100" b="1" i="0" u="none" strike="noStrike" cap="none" dirty="0" smtClean="0">
                <a:solidFill>
                  <a:srgbClr val="000000"/>
                </a:solidFill>
                <a:effectLst/>
                <a:latin typeface="Arial"/>
                <a:ea typeface="Arial"/>
                <a:cs typeface="Arial"/>
                <a:sym typeface="Arial"/>
              </a:rPr>
              <a:t> o la plataforma digital que esté usando.</a:t>
            </a:r>
            <a:endParaRPr lang="es-ES"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94772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9b5f6b1dd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9b5f6b1dd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298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b5f6b1ddf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9b5f6b1ddf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2959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b5f6b1ddf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b5f6b1ddf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0588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b5f6b1ddf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b5f6b1ddf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055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b5f6b1dd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b5f6b1dd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7567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b5f6b1ddf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9b5f6b1ddf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392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b5f6b1ddf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b5f6b1ddf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212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b5f6b1ddf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9b5f6b1ddf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2531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b5f6b1ddf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b5f6b1ddf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752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9b5f6b1dd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9b5f6b1dd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274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094bd1ba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094bd1ba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i="0" u="none" strike="noStrike" cap="none" dirty="0" smtClean="0">
                <a:solidFill>
                  <a:srgbClr val="000000"/>
                </a:solidFill>
                <a:effectLst/>
                <a:latin typeface="Arial"/>
                <a:ea typeface="Arial"/>
                <a:cs typeface="Arial"/>
                <a:sym typeface="Arial"/>
              </a:rPr>
              <a:t>Nota para el educador: las diapositivas de la 2 a la 4 son exclusivamente para usted. Incluyen información sobre cómo iniciar esta actividad, cómo alinearla a los estándares, y le proporcionan datos rápidos sobre el tema. Para los estudiantes, haga un nuevo documento con las diapositivas de la 5 a la 33. Ese archivo será el que comparta con los estudiantes en la sección de tareas de </a:t>
            </a:r>
            <a:r>
              <a:rPr lang="es-ES" sz="1100" b="1" i="1" u="none" strike="noStrike" cap="none" dirty="0" smtClean="0">
                <a:solidFill>
                  <a:srgbClr val="000000"/>
                </a:solidFill>
                <a:effectLst/>
                <a:latin typeface="Arial"/>
                <a:ea typeface="Arial"/>
                <a:cs typeface="Arial"/>
                <a:sym typeface="Arial"/>
              </a:rPr>
              <a:t>Google </a:t>
            </a:r>
            <a:r>
              <a:rPr lang="es-ES" sz="1100" b="1" i="1" u="none" strike="noStrike" cap="none" dirty="0" err="1" smtClean="0">
                <a:solidFill>
                  <a:srgbClr val="000000"/>
                </a:solidFill>
                <a:effectLst/>
                <a:latin typeface="Arial"/>
                <a:ea typeface="Arial"/>
                <a:cs typeface="Arial"/>
                <a:sym typeface="Arial"/>
              </a:rPr>
              <a:t>Classroom</a:t>
            </a:r>
            <a:r>
              <a:rPr lang="es-ES" sz="1100" b="1" i="0" u="none" strike="noStrike" cap="none" dirty="0" smtClean="0">
                <a:solidFill>
                  <a:srgbClr val="000000"/>
                </a:solidFill>
                <a:effectLst/>
                <a:latin typeface="Arial"/>
                <a:ea typeface="Arial"/>
                <a:cs typeface="Arial"/>
                <a:sym typeface="Arial"/>
              </a:rPr>
              <a:t> o la plataforma digital que esté usando.</a:t>
            </a:r>
            <a:endParaRPr lang="es-ES"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70700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9b5f6b1ddf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9b5f6b1ddf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2086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b5f6b1ddf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b5f6b1ddf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034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b5f6b1ddf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9b5f6b1ddf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6814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9e1ddf8d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9e1ddf8d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4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094bd1ba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094bd1ba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1" i="0" u="none" strike="noStrike" cap="none" dirty="0" smtClean="0">
                <a:solidFill>
                  <a:srgbClr val="000000"/>
                </a:solidFill>
                <a:effectLst/>
                <a:latin typeface="Arial"/>
                <a:ea typeface="Arial"/>
                <a:cs typeface="Arial"/>
                <a:sym typeface="Arial"/>
              </a:rPr>
              <a:t>Nota para el educador: las diapositivas de la 2 a la 4 son exclusivamente para usted. Incluyen información sobre cómo iniciar esta actividad, cómo alinearla a los estándares, y le proporcionan datos rápidos sobre el tema. Para los estudiantes, haga un nuevo documento con las diapositivas de la 5 a la 33. Ese archivo será el que comparta con los estudiantes en la sección de tareas de </a:t>
            </a:r>
            <a:r>
              <a:rPr lang="es-ES" sz="1100" b="1" i="1" u="none" strike="noStrike" cap="none" dirty="0" smtClean="0">
                <a:solidFill>
                  <a:srgbClr val="000000"/>
                </a:solidFill>
                <a:effectLst/>
                <a:latin typeface="Arial"/>
                <a:ea typeface="Arial"/>
                <a:cs typeface="Arial"/>
                <a:sym typeface="Arial"/>
              </a:rPr>
              <a:t>Google </a:t>
            </a:r>
            <a:r>
              <a:rPr lang="es-ES" sz="1100" b="1" i="1" u="none" strike="noStrike" cap="none" dirty="0" err="1" smtClean="0">
                <a:solidFill>
                  <a:srgbClr val="000000"/>
                </a:solidFill>
                <a:effectLst/>
                <a:latin typeface="Arial"/>
                <a:ea typeface="Arial"/>
                <a:cs typeface="Arial"/>
                <a:sym typeface="Arial"/>
              </a:rPr>
              <a:t>Classroom</a:t>
            </a:r>
            <a:r>
              <a:rPr lang="es-ES" sz="1100" b="1" i="0" u="none" strike="noStrike" cap="none" dirty="0" smtClean="0">
                <a:solidFill>
                  <a:srgbClr val="000000"/>
                </a:solidFill>
                <a:effectLst/>
                <a:latin typeface="Arial"/>
                <a:ea typeface="Arial"/>
                <a:cs typeface="Arial"/>
                <a:sym typeface="Arial"/>
              </a:rPr>
              <a:t> o la plataforma digital que esté usando.</a:t>
            </a:r>
            <a:endParaRPr lang="es-ES"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5636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Para los</a:t>
            </a:r>
            <a:r>
              <a:rPr lang="en-US" b="1" baseline="0" dirty="0" smtClean="0"/>
              <a:t> </a:t>
            </a:r>
            <a:r>
              <a:rPr lang="en-US" b="1" baseline="0" dirty="0" err="1" smtClean="0"/>
              <a:t>estudiantes</a:t>
            </a:r>
            <a:endParaRPr b="1" dirty="0"/>
          </a:p>
        </p:txBody>
      </p:sp>
    </p:spTree>
    <p:extLst>
      <p:ext uri="{BB962C8B-B14F-4D97-AF65-F5344CB8AC3E}">
        <p14:creationId xmlns:p14="http://schemas.microsoft.com/office/powerpoint/2010/main" val="332351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b5f6b1d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b5f6b1d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12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b5f6b1dd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b5f6b1dd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69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b5f6b1dd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b5f6b1dd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b5f6b1dd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b5f6b1dd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9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hyperlink" Target="https://www.youtube.com/watch?v=cgD-pZXiTNs&amp;list=PLjFF28kApSw4Cl0Mpnko9PgZF2JxHdagj"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20.png"/><Relationship Id="rId2" Type="http://schemas.openxmlformats.org/officeDocument/2006/relationships/notesSlide" Target="../notesSlides/notesSlide17.xml"/><Relationship Id="rId16"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18.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40.png"/><Relationship Id="rId1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drive.google.com/file/d/1uzBp0gzntGObkBHTiCNsiod4iTqOKtDe/view" TargetMode="External"/><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hyperlink" Target="http://drive.google.com/file/d/18P4PfyITxYf0zzYINCd0euJ_ODbH3915/view"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slide" Target="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4.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59.png"/><Relationship Id="rId5" Type="http://schemas.openxmlformats.org/officeDocument/2006/relationships/image" Target="../media/image2.png"/><Relationship Id="rId10" Type="http://schemas.openxmlformats.org/officeDocument/2006/relationships/image" Target="../media/image58.png"/><Relationship Id="rId4" Type="http://schemas.openxmlformats.org/officeDocument/2006/relationships/image" Target="../media/image18.png"/><Relationship Id="rId9"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71.png"/><Relationship Id="rId3" Type="http://schemas.openxmlformats.org/officeDocument/2006/relationships/image" Target="../media/image64.png"/><Relationship Id="rId7" Type="http://schemas.openxmlformats.org/officeDocument/2006/relationships/image" Target="../media/image67.png"/><Relationship Id="rId12" Type="http://schemas.openxmlformats.org/officeDocument/2006/relationships/image" Target="../media/image70.png"/><Relationship Id="rId17" Type="http://schemas.openxmlformats.org/officeDocument/2006/relationships/image" Target="../media/image29.png"/><Relationship Id="rId2" Type="http://schemas.openxmlformats.org/officeDocument/2006/relationships/notesSlide" Target="../notesSlides/notesSlide28.xml"/><Relationship Id="rId16"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6.png"/><Relationship Id="rId11" Type="http://schemas.openxmlformats.org/officeDocument/2006/relationships/image" Target="../media/image69.png"/><Relationship Id="rId5" Type="http://schemas.openxmlformats.org/officeDocument/2006/relationships/image" Target="../media/image65.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18.png"/><Relationship Id="rId9" Type="http://schemas.openxmlformats.org/officeDocument/2006/relationships/image" Target="../media/image40.png"/><Relationship Id="rId1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slide" Target="slide7.xml"/></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forms.gle/6XgfPzuMdyGK6NSp7" TargetMode="External"/><Relationship Id="rId5" Type="http://schemas.openxmlformats.org/officeDocument/2006/relationships/image" Target="../media/image15.png"/><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slide" Target="slide24.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1"/>
          <p:cNvSpPr txBox="1">
            <a:spLocks noGrp="1"/>
          </p:cNvSpPr>
          <p:nvPr>
            <p:ph type="body" idx="1"/>
          </p:nvPr>
        </p:nvSpPr>
        <p:spPr>
          <a:xfrm>
            <a:off x="978575" y="2005275"/>
            <a:ext cx="4580100" cy="256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Cada grupo alimenticio tiene distintos beneficios para la salud. En la siguiente página, vamos a ver si puedes emparejar los beneficios para la salud con su grupo alimenticio, arrastrándolo al recuadro correcto. Cuando acabes, marca el recuadro que dice TERMINÉ.</a:t>
            </a:r>
            <a:endParaRPr>
              <a:solidFill>
                <a:schemeClr val="dk1"/>
              </a:solidFill>
            </a:endParaRPr>
          </a:p>
        </p:txBody>
      </p:sp>
      <p:pic>
        <p:nvPicPr>
          <p:cNvPr id="120" name="Google Shape;120;p21">
            <a:hlinkClick r:id="rId4"/>
          </p:cNvPr>
          <p:cNvPicPr preferRelativeResize="0"/>
          <p:nvPr/>
        </p:nvPicPr>
        <p:blipFill>
          <a:blip r:embed="rId5">
            <a:alphaModFix/>
          </a:blip>
          <a:stretch>
            <a:fillRect/>
          </a:stretch>
        </p:blipFill>
        <p:spPr>
          <a:xfrm>
            <a:off x="5558675" y="810125"/>
            <a:ext cx="3280525" cy="2132711"/>
          </a:xfrm>
          <a:prstGeom prst="rect">
            <a:avLst/>
          </a:prstGeom>
          <a:noFill/>
          <a:ln>
            <a:noFill/>
          </a:ln>
        </p:spPr>
      </p:pic>
      <p:sp>
        <p:nvSpPr>
          <p:cNvPr id="121" name="Google Shape;121;p21"/>
          <p:cNvSpPr txBox="1"/>
          <p:nvPr/>
        </p:nvSpPr>
        <p:spPr>
          <a:xfrm rot="303391">
            <a:off x="5348516" y="401755"/>
            <a:ext cx="2076280" cy="5580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FFFF"/>
                </a:solidFill>
              </a:rPr>
              <a:t>¡Ve este vídeo!</a:t>
            </a:r>
            <a:endParaRPr sz="1600">
              <a:solidFill>
                <a:srgbClr val="FFFFFF"/>
              </a:solidFill>
            </a:endParaRPr>
          </a:p>
        </p:txBody>
      </p:sp>
      <p:pic>
        <p:nvPicPr>
          <p:cNvPr id="122" name="Google Shape;122;p21"/>
          <p:cNvPicPr preferRelativeResize="0"/>
          <p:nvPr/>
        </p:nvPicPr>
        <p:blipFill>
          <a:blip r:embed="rId6">
            <a:alphaModFix/>
          </a:blip>
          <a:stretch>
            <a:fillRect/>
          </a:stretch>
        </p:blipFill>
        <p:spPr>
          <a:xfrm>
            <a:off x="5093375" y="601600"/>
            <a:ext cx="504825" cy="1123950"/>
          </a:xfrm>
          <a:prstGeom prst="rect">
            <a:avLst/>
          </a:prstGeom>
          <a:noFill/>
          <a:ln>
            <a:noFill/>
          </a:ln>
        </p:spPr>
      </p:pic>
      <p:pic>
        <p:nvPicPr>
          <p:cNvPr id="123" name="Google Shape;123;p21">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pic>
        <p:nvPicPr>
          <p:cNvPr id="128" name="Google Shape;128;p22"/>
          <p:cNvPicPr preferRelativeResize="0"/>
          <p:nvPr/>
        </p:nvPicPr>
        <p:blipFill rotWithShape="1">
          <a:blip r:embed="rId4">
            <a:alphaModFix/>
          </a:blip>
          <a:srcRect l="89" r="99"/>
          <a:stretch/>
        </p:blipFill>
        <p:spPr>
          <a:xfrm>
            <a:off x="7587900" y="2149600"/>
            <a:ext cx="1388935" cy="1774702"/>
          </a:xfrm>
          <a:prstGeom prst="rect">
            <a:avLst/>
          </a:prstGeom>
          <a:noFill/>
          <a:ln>
            <a:noFill/>
          </a:ln>
        </p:spPr>
      </p:pic>
      <p:pic>
        <p:nvPicPr>
          <p:cNvPr id="129" name="Google Shape;129;p22"/>
          <p:cNvPicPr preferRelativeResize="0"/>
          <p:nvPr/>
        </p:nvPicPr>
        <p:blipFill rotWithShape="1">
          <a:blip r:embed="rId5">
            <a:alphaModFix/>
          </a:blip>
          <a:srcRect l="89" r="99"/>
          <a:stretch/>
        </p:blipFill>
        <p:spPr>
          <a:xfrm>
            <a:off x="1902702" y="2687025"/>
            <a:ext cx="1388935" cy="1774702"/>
          </a:xfrm>
          <a:prstGeom prst="rect">
            <a:avLst/>
          </a:prstGeom>
          <a:noFill/>
          <a:ln>
            <a:noFill/>
          </a:ln>
        </p:spPr>
      </p:pic>
      <p:pic>
        <p:nvPicPr>
          <p:cNvPr id="130" name="Google Shape;130;p22"/>
          <p:cNvPicPr preferRelativeResize="0"/>
          <p:nvPr/>
        </p:nvPicPr>
        <p:blipFill rotWithShape="1">
          <a:blip r:embed="rId6">
            <a:alphaModFix/>
          </a:blip>
          <a:srcRect t="874" b="874"/>
          <a:stretch/>
        </p:blipFill>
        <p:spPr>
          <a:xfrm>
            <a:off x="3685097" y="3175975"/>
            <a:ext cx="1416303" cy="1774702"/>
          </a:xfrm>
          <a:prstGeom prst="rect">
            <a:avLst/>
          </a:prstGeom>
          <a:noFill/>
          <a:ln>
            <a:noFill/>
          </a:ln>
        </p:spPr>
      </p:pic>
      <p:pic>
        <p:nvPicPr>
          <p:cNvPr id="131" name="Google Shape;131;p22"/>
          <p:cNvPicPr preferRelativeResize="0"/>
          <p:nvPr/>
        </p:nvPicPr>
        <p:blipFill rotWithShape="1">
          <a:blip r:embed="rId7">
            <a:alphaModFix/>
          </a:blip>
          <a:srcRect t="583" b="583"/>
          <a:stretch/>
        </p:blipFill>
        <p:spPr>
          <a:xfrm>
            <a:off x="5650176" y="2699024"/>
            <a:ext cx="1388950" cy="1750705"/>
          </a:xfrm>
          <a:prstGeom prst="rect">
            <a:avLst/>
          </a:prstGeom>
          <a:noFill/>
          <a:ln>
            <a:noFill/>
          </a:ln>
        </p:spPr>
      </p:pic>
      <p:pic>
        <p:nvPicPr>
          <p:cNvPr id="132" name="Google Shape;132;p22">
            <a:hlinkClick r:id="" action="ppaction://hlinkshowjump?jump=nextslide"/>
          </p:cNvPr>
          <p:cNvPicPr preferRelativeResize="0"/>
          <p:nvPr/>
        </p:nvPicPr>
        <p:blipFill>
          <a:blip r:embed="rId8">
            <a:alphaModFix/>
          </a:blip>
          <a:stretch>
            <a:fillRect/>
          </a:stretch>
        </p:blipFill>
        <p:spPr>
          <a:xfrm>
            <a:off x="8009125" y="4017625"/>
            <a:ext cx="797650" cy="797650"/>
          </a:xfrm>
          <a:prstGeom prst="rect">
            <a:avLst/>
          </a:prstGeom>
          <a:noFill/>
          <a:ln>
            <a:noFill/>
          </a:ln>
        </p:spPr>
      </p:pic>
      <p:pic>
        <p:nvPicPr>
          <p:cNvPr id="133" name="Google Shape;133;p22"/>
          <p:cNvPicPr preferRelativeResize="0"/>
          <p:nvPr/>
        </p:nvPicPr>
        <p:blipFill>
          <a:blip r:embed="rId9">
            <a:alphaModFix/>
          </a:blip>
          <a:stretch>
            <a:fillRect/>
          </a:stretch>
        </p:blipFill>
        <p:spPr>
          <a:xfrm>
            <a:off x="8475163" y="981175"/>
            <a:ext cx="501675" cy="522300"/>
          </a:xfrm>
          <a:prstGeom prst="rect">
            <a:avLst/>
          </a:prstGeom>
          <a:noFill/>
          <a:ln>
            <a:noFill/>
          </a:ln>
        </p:spPr>
      </p:pic>
      <p:pic>
        <p:nvPicPr>
          <p:cNvPr id="134" name="Google Shape;134;p22"/>
          <p:cNvPicPr preferRelativeResize="0"/>
          <p:nvPr/>
        </p:nvPicPr>
        <p:blipFill>
          <a:blip r:embed="rId10">
            <a:alphaModFix/>
          </a:blip>
          <a:stretch>
            <a:fillRect/>
          </a:stretch>
        </p:blipFill>
        <p:spPr>
          <a:xfrm>
            <a:off x="7494000" y="1037299"/>
            <a:ext cx="905325" cy="380825"/>
          </a:xfrm>
          <a:prstGeom prst="rect">
            <a:avLst/>
          </a:prstGeom>
          <a:noFill/>
          <a:ln>
            <a:noFill/>
          </a:ln>
        </p:spPr>
      </p:pic>
      <p:pic>
        <p:nvPicPr>
          <p:cNvPr id="135" name="Google Shape;135;p22"/>
          <p:cNvPicPr preferRelativeResize="0"/>
          <p:nvPr/>
        </p:nvPicPr>
        <p:blipFill>
          <a:blip r:embed="rId11">
            <a:alphaModFix/>
          </a:blip>
          <a:stretch>
            <a:fillRect/>
          </a:stretch>
        </p:blipFill>
        <p:spPr>
          <a:xfrm>
            <a:off x="254500" y="2961931"/>
            <a:ext cx="1388950" cy="17714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body" idx="1"/>
          </p:nvPr>
        </p:nvSpPr>
        <p:spPr>
          <a:xfrm>
            <a:off x="593550" y="1997250"/>
            <a:ext cx="6135900" cy="25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solidFill>
                  <a:schemeClr val="dk1"/>
                </a:solidFill>
              </a:rPr>
              <a:t>Utilizando tus sentidos (vista, tacto, olfato, gusto y oído), analiza los alimentos en tu próxima comida. Comparte tus hallazgos completando el cuadro de la siguiente página. Abajo hay ejemplos para ayudarte.</a:t>
            </a:r>
            <a:endParaRPr sz="15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500" b="1">
                <a:solidFill>
                  <a:srgbClr val="DA291C"/>
                </a:solidFill>
              </a:rPr>
              <a:t>La vista:</a:t>
            </a:r>
            <a:r>
              <a:rPr lang="en" sz="1500" b="1">
                <a:solidFill>
                  <a:schemeClr val="dk1"/>
                </a:solidFill>
              </a:rPr>
              <a:t> </a:t>
            </a:r>
            <a:r>
              <a:rPr lang="en" sz="1500">
                <a:solidFill>
                  <a:schemeClr val="dk1"/>
                </a:solidFill>
              </a:rPr>
              <a:t>¿Qué forma, color y tamaño tiene ese alimento?</a:t>
            </a:r>
            <a:endParaRPr sz="15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500" b="1">
                <a:solidFill>
                  <a:srgbClr val="DA291C"/>
                </a:solidFill>
              </a:rPr>
              <a:t>El tacto:</a:t>
            </a:r>
            <a:r>
              <a:rPr lang="en" sz="1500">
                <a:solidFill>
                  <a:schemeClr val="dk1"/>
                </a:solidFill>
              </a:rPr>
              <a:t> ¿Es liso, rugoso o áspero?</a:t>
            </a:r>
            <a:endParaRPr sz="15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500" b="1">
                <a:solidFill>
                  <a:srgbClr val="DA291C"/>
                </a:solidFill>
              </a:rPr>
              <a:t>El olfato:</a:t>
            </a:r>
            <a:r>
              <a:rPr lang="en" sz="1500">
                <a:solidFill>
                  <a:schemeClr val="dk1"/>
                </a:solidFill>
              </a:rPr>
              <a:t> ¿Huele a algo? ¿A qué?</a:t>
            </a:r>
            <a:endParaRPr sz="15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500" b="1">
                <a:solidFill>
                  <a:srgbClr val="DA291C"/>
                </a:solidFill>
              </a:rPr>
              <a:t>El gusto:</a:t>
            </a:r>
            <a:r>
              <a:rPr lang="en" sz="1500">
                <a:solidFill>
                  <a:schemeClr val="dk1"/>
                </a:solidFill>
              </a:rPr>
              <a:t> ¿A qué sabe? ¿Salado? ¿Dulce? ¿Picante?</a:t>
            </a:r>
            <a:endParaRPr sz="1500">
              <a:solidFill>
                <a:schemeClr val="dk1"/>
              </a:solidFill>
            </a:endParaRPr>
          </a:p>
          <a:p>
            <a:pPr marL="0" lvl="0" indent="0" algn="l" rtl="0">
              <a:lnSpc>
                <a:spcPct val="100000"/>
              </a:lnSpc>
              <a:spcBef>
                <a:spcPts val="600"/>
              </a:spcBef>
              <a:spcAft>
                <a:spcPts val="600"/>
              </a:spcAft>
              <a:buNone/>
            </a:pPr>
            <a:r>
              <a:rPr lang="en" sz="1500" b="1">
                <a:solidFill>
                  <a:srgbClr val="DA291C"/>
                </a:solidFill>
              </a:rPr>
              <a:t>El oído:</a:t>
            </a:r>
            <a:r>
              <a:rPr lang="en" sz="1500">
                <a:solidFill>
                  <a:schemeClr val="dk1"/>
                </a:solidFill>
              </a:rPr>
              <a:t> ¿Cruje, truena o produce un chasquido?</a:t>
            </a:r>
            <a:endParaRPr sz="1500">
              <a:solidFill>
                <a:schemeClr val="dk1"/>
              </a:solidFill>
            </a:endParaRPr>
          </a:p>
        </p:txBody>
      </p:sp>
      <p:pic>
        <p:nvPicPr>
          <p:cNvPr id="141" name="Google Shape;141;p23"/>
          <p:cNvPicPr preferRelativeResize="0"/>
          <p:nvPr/>
        </p:nvPicPr>
        <p:blipFill>
          <a:blip r:embed="rId4">
            <a:alphaModFix/>
          </a:blip>
          <a:stretch>
            <a:fillRect/>
          </a:stretch>
        </p:blipFill>
        <p:spPr>
          <a:xfrm>
            <a:off x="6921950" y="882326"/>
            <a:ext cx="1767275" cy="2856050"/>
          </a:xfrm>
          <a:prstGeom prst="rect">
            <a:avLst/>
          </a:prstGeom>
          <a:noFill/>
          <a:ln>
            <a:noFill/>
          </a:ln>
        </p:spPr>
      </p:pic>
      <p:pic>
        <p:nvPicPr>
          <p:cNvPr id="142" name="Google Shape;142;p23">
            <a:hlinkClick r:id="" action="ppaction://hlinkshowjump?jump=nextslide"/>
          </p:cNvPr>
          <p:cNvPicPr preferRelativeResize="0"/>
          <p:nvPr/>
        </p:nvPicPr>
        <p:blipFill>
          <a:blip r:embed="rId5">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4"/>
          <p:cNvSpPr txBox="1">
            <a:spLocks noGrp="1"/>
          </p:cNvSpPr>
          <p:nvPr>
            <p:ph type="body" idx="1"/>
          </p:nvPr>
        </p:nvSpPr>
        <p:spPr>
          <a:xfrm>
            <a:off x="464100" y="1780675"/>
            <a:ext cx="1720500" cy="633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400" b="1">
                <a:solidFill>
                  <a:srgbClr val="DA291C"/>
                </a:solidFill>
              </a:rPr>
              <a:t>¿Qué alimentos investigaste?</a:t>
            </a:r>
            <a:endParaRPr sz="1400" b="1">
              <a:solidFill>
                <a:srgbClr val="DA291C"/>
              </a:solidFill>
            </a:endParaRPr>
          </a:p>
        </p:txBody>
      </p:sp>
      <p:sp>
        <p:nvSpPr>
          <p:cNvPr id="148" name="Google Shape;148;p24"/>
          <p:cNvSpPr txBox="1">
            <a:spLocks noGrp="1"/>
          </p:cNvSpPr>
          <p:nvPr>
            <p:ph type="body" idx="1"/>
          </p:nvPr>
        </p:nvSpPr>
        <p:spPr>
          <a:xfrm>
            <a:off x="2360925" y="1780675"/>
            <a:ext cx="1813200" cy="697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400" b="1">
                <a:solidFill>
                  <a:srgbClr val="DA291C"/>
                </a:solidFill>
              </a:rPr>
              <a:t>¿Qué sentidos utilizaste?</a:t>
            </a:r>
            <a:endParaRPr sz="1400" b="1">
              <a:solidFill>
                <a:srgbClr val="DA291C"/>
              </a:solidFill>
            </a:endParaRPr>
          </a:p>
        </p:txBody>
      </p:sp>
      <p:sp>
        <p:nvSpPr>
          <p:cNvPr id="149" name="Google Shape;149;p24"/>
          <p:cNvSpPr txBox="1">
            <a:spLocks noGrp="1"/>
          </p:cNvSpPr>
          <p:nvPr>
            <p:ph type="body" idx="1"/>
          </p:nvPr>
        </p:nvSpPr>
        <p:spPr>
          <a:xfrm>
            <a:off x="4458650" y="1996975"/>
            <a:ext cx="2808600" cy="633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400" b="1">
                <a:solidFill>
                  <a:srgbClr val="DA291C"/>
                </a:solidFill>
              </a:rPr>
              <a:t>Describe aquí los alimentos.</a:t>
            </a:r>
            <a:endParaRPr sz="1400" b="1">
              <a:solidFill>
                <a:srgbClr val="DA291C"/>
              </a:solidFill>
            </a:endParaRPr>
          </a:p>
        </p:txBody>
      </p:sp>
      <p:graphicFrame>
        <p:nvGraphicFramePr>
          <p:cNvPr id="150" name="Google Shape;150;p24"/>
          <p:cNvGraphicFramePr/>
          <p:nvPr/>
        </p:nvGraphicFramePr>
        <p:xfrm>
          <a:off x="417150" y="2414275"/>
          <a:ext cx="3000000" cy="3000000"/>
        </p:xfrm>
        <a:graphic>
          <a:graphicData uri="http://schemas.openxmlformats.org/drawingml/2006/table">
            <a:tbl>
              <a:tblPr>
                <a:noFill/>
                <a:tableStyleId>{B20D644D-141F-4BBD-BCE5-DF97C9EDC201}</a:tableStyleId>
              </a:tblPr>
              <a:tblGrid>
                <a:gridCol w="1902100"/>
                <a:gridCol w="2118000"/>
                <a:gridCol w="3292250"/>
              </a:tblGrid>
              <a:tr h="785525">
                <a:tc>
                  <a:txBody>
                    <a:bodyPr/>
                    <a:lstStyle/>
                    <a:p>
                      <a:pPr marL="0" lvl="0" indent="0" algn="l" rtl="0">
                        <a:spcBef>
                          <a:spcPts val="0"/>
                        </a:spcBef>
                        <a:spcAft>
                          <a:spcPts val="0"/>
                        </a:spcAft>
                        <a:buNone/>
                      </a:pPr>
                      <a:endParaRPr/>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r>
              <a:tr h="785525">
                <a:tc>
                  <a:txBody>
                    <a:bodyPr/>
                    <a:lstStyle/>
                    <a:p>
                      <a:pPr marL="0" lvl="0" indent="0" algn="l" rtl="0">
                        <a:spcBef>
                          <a:spcPts val="0"/>
                        </a:spcBef>
                        <a:spcAft>
                          <a:spcPts val="0"/>
                        </a:spcAft>
                        <a:buNone/>
                      </a:pPr>
                      <a:endParaRPr/>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r>
              <a:tr h="785525">
                <a:tc>
                  <a:txBody>
                    <a:bodyPr/>
                    <a:lstStyle/>
                    <a:p>
                      <a:pPr marL="0" lvl="0" indent="0" algn="l" rtl="0">
                        <a:spcBef>
                          <a:spcPts val="0"/>
                        </a:spcBef>
                        <a:spcAft>
                          <a:spcPts val="0"/>
                        </a:spcAft>
                        <a:buNone/>
                      </a:pPr>
                      <a:endParaRPr/>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r>
            </a:tbl>
          </a:graphicData>
        </a:graphic>
      </p:graphicFrame>
      <p:pic>
        <p:nvPicPr>
          <p:cNvPr id="151" name="Google Shape;151;p24"/>
          <p:cNvPicPr preferRelativeResize="0"/>
          <p:nvPr/>
        </p:nvPicPr>
        <p:blipFill>
          <a:blip r:embed="rId4">
            <a:alphaModFix/>
          </a:blip>
          <a:stretch>
            <a:fillRect/>
          </a:stretch>
        </p:blipFill>
        <p:spPr>
          <a:xfrm>
            <a:off x="7465925" y="631925"/>
            <a:ext cx="987485" cy="1595850"/>
          </a:xfrm>
          <a:prstGeom prst="rect">
            <a:avLst/>
          </a:prstGeom>
          <a:noFill/>
          <a:ln>
            <a:noFill/>
          </a:ln>
        </p:spPr>
      </p:pic>
      <p:pic>
        <p:nvPicPr>
          <p:cNvPr id="152" name="Google Shape;152;p24">
            <a:hlinkClick r:id="" action="ppaction://hlinkshowjump?jump=nextslide"/>
          </p:cNvPr>
          <p:cNvPicPr preferRelativeResize="0"/>
          <p:nvPr/>
        </p:nvPicPr>
        <p:blipFill>
          <a:blip r:embed="rId5">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pic>
        <p:nvPicPr>
          <p:cNvPr id="157" name="Google Shape;157;p25">
            <a:hlinkClick r:id="rId4" action="ppaction://hlinksldjump"/>
          </p:cNvPr>
          <p:cNvPicPr preferRelativeResize="0"/>
          <p:nvPr/>
        </p:nvPicPr>
        <p:blipFill rotWithShape="1">
          <a:blip r:embed="rId5">
            <a:alphaModFix/>
          </a:blip>
          <a:srcRect l="874" r="884"/>
          <a:stretch/>
        </p:blipFill>
        <p:spPr>
          <a:xfrm>
            <a:off x="8089375" y="4087700"/>
            <a:ext cx="741550" cy="75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pic>
        <p:nvPicPr>
          <p:cNvPr id="162" name="Google Shape;162;p26">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7"/>
          <p:cNvSpPr txBox="1">
            <a:spLocks noGrp="1"/>
          </p:cNvSpPr>
          <p:nvPr>
            <p:ph type="body" idx="1"/>
          </p:nvPr>
        </p:nvSpPr>
        <p:spPr>
          <a:xfrm>
            <a:off x="915275" y="1934150"/>
            <a:ext cx="4533000" cy="263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solidFill>
                  <a:srgbClr val="13B257"/>
                </a:solidFill>
              </a:rPr>
              <a:t>Instrucciones</a:t>
            </a:r>
            <a:endParaRPr sz="2200" b="1">
              <a:solidFill>
                <a:srgbClr val="13B257"/>
              </a:solidFill>
            </a:endParaRPr>
          </a:p>
          <a:p>
            <a:pPr marL="0" lvl="0" indent="0" algn="l" rtl="0">
              <a:spcBef>
                <a:spcPts val="0"/>
              </a:spcBef>
              <a:spcAft>
                <a:spcPts val="0"/>
              </a:spcAft>
              <a:buClr>
                <a:schemeClr val="dk1"/>
              </a:buClr>
              <a:buSzPts val="1100"/>
              <a:buFont typeface="Arial"/>
              <a:buNone/>
            </a:pPr>
            <a:r>
              <a:rPr lang="en">
                <a:solidFill>
                  <a:schemeClr val="dk1"/>
                </a:solidFill>
              </a:rPr>
              <a:t>En las siguientes 2 páginas se muestra una comida. En cada comida falta un grupo alimenticio. Identifica el grupo que falta y escribe su nombre. ¿Qué alimentos podrías añadir para completar la comida?</a:t>
            </a:r>
            <a:r>
              <a:rPr lang="en"/>
              <a:t> </a:t>
            </a:r>
            <a:endParaRPr/>
          </a:p>
          <a:p>
            <a:pPr marL="0" lvl="0" indent="0" algn="l" rtl="0">
              <a:spcBef>
                <a:spcPts val="1600"/>
              </a:spcBef>
              <a:spcAft>
                <a:spcPts val="1600"/>
              </a:spcAft>
              <a:buNone/>
            </a:pPr>
            <a:endParaRPr/>
          </a:p>
        </p:txBody>
      </p:sp>
      <p:pic>
        <p:nvPicPr>
          <p:cNvPr id="168" name="Google Shape;168;p2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pic>
        <p:nvPicPr>
          <p:cNvPr id="169" name="Google Shape;169;p27"/>
          <p:cNvPicPr preferRelativeResize="0"/>
          <p:nvPr/>
        </p:nvPicPr>
        <p:blipFill>
          <a:blip r:embed="rId5">
            <a:alphaModFix/>
          </a:blip>
          <a:stretch>
            <a:fillRect/>
          </a:stretch>
        </p:blipFill>
        <p:spPr>
          <a:xfrm>
            <a:off x="5627074" y="1934150"/>
            <a:ext cx="2283750" cy="2025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pic>
        <p:nvPicPr>
          <p:cNvPr id="174" name="Google Shape;174;p2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pic>
        <p:nvPicPr>
          <p:cNvPr id="175" name="Google Shape;175;p28"/>
          <p:cNvPicPr preferRelativeResize="0"/>
          <p:nvPr/>
        </p:nvPicPr>
        <p:blipFill>
          <a:blip r:embed="rId5">
            <a:alphaModFix/>
          </a:blip>
          <a:stretch>
            <a:fillRect/>
          </a:stretch>
        </p:blipFill>
        <p:spPr>
          <a:xfrm>
            <a:off x="1082138" y="4486788"/>
            <a:ext cx="501675" cy="522300"/>
          </a:xfrm>
          <a:prstGeom prst="rect">
            <a:avLst/>
          </a:prstGeom>
          <a:noFill/>
          <a:ln>
            <a:noFill/>
          </a:ln>
        </p:spPr>
      </p:pic>
      <p:pic>
        <p:nvPicPr>
          <p:cNvPr id="176" name="Google Shape;176;p28"/>
          <p:cNvPicPr preferRelativeResize="0"/>
          <p:nvPr/>
        </p:nvPicPr>
        <p:blipFill>
          <a:blip r:embed="rId6">
            <a:alphaModFix/>
          </a:blip>
          <a:stretch>
            <a:fillRect/>
          </a:stretch>
        </p:blipFill>
        <p:spPr>
          <a:xfrm>
            <a:off x="8009125" y="2959487"/>
            <a:ext cx="1133406" cy="1166518"/>
          </a:xfrm>
          <a:prstGeom prst="rect">
            <a:avLst/>
          </a:prstGeom>
          <a:noFill/>
          <a:ln>
            <a:noFill/>
          </a:ln>
        </p:spPr>
      </p:pic>
      <p:pic>
        <p:nvPicPr>
          <p:cNvPr id="177" name="Google Shape;177;p28"/>
          <p:cNvPicPr preferRelativeResize="0"/>
          <p:nvPr/>
        </p:nvPicPr>
        <p:blipFill>
          <a:blip r:embed="rId7">
            <a:alphaModFix/>
          </a:blip>
          <a:stretch>
            <a:fillRect/>
          </a:stretch>
        </p:blipFill>
        <p:spPr>
          <a:xfrm>
            <a:off x="6246429" y="2696525"/>
            <a:ext cx="1163071" cy="1197048"/>
          </a:xfrm>
          <a:prstGeom prst="rect">
            <a:avLst/>
          </a:prstGeom>
          <a:noFill/>
          <a:ln>
            <a:noFill/>
          </a:ln>
        </p:spPr>
      </p:pic>
      <p:pic>
        <p:nvPicPr>
          <p:cNvPr id="178" name="Google Shape;178;p28"/>
          <p:cNvPicPr preferRelativeResize="0"/>
          <p:nvPr/>
        </p:nvPicPr>
        <p:blipFill>
          <a:blip r:embed="rId8">
            <a:alphaModFix/>
          </a:blip>
          <a:stretch>
            <a:fillRect/>
          </a:stretch>
        </p:blipFill>
        <p:spPr>
          <a:xfrm>
            <a:off x="7101652" y="2129852"/>
            <a:ext cx="1163071" cy="1197048"/>
          </a:xfrm>
          <a:prstGeom prst="rect">
            <a:avLst/>
          </a:prstGeom>
          <a:noFill/>
          <a:ln>
            <a:noFill/>
          </a:ln>
        </p:spPr>
      </p:pic>
      <p:pic>
        <p:nvPicPr>
          <p:cNvPr id="179" name="Google Shape;179;p28"/>
          <p:cNvPicPr preferRelativeResize="0"/>
          <p:nvPr/>
        </p:nvPicPr>
        <p:blipFill>
          <a:blip r:embed="rId9">
            <a:alphaModFix/>
          </a:blip>
          <a:stretch>
            <a:fillRect/>
          </a:stretch>
        </p:blipFill>
        <p:spPr>
          <a:xfrm>
            <a:off x="5720852" y="3946452"/>
            <a:ext cx="1163071" cy="1197048"/>
          </a:xfrm>
          <a:prstGeom prst="rect">
            <a:avLst/>
          </a:prstGeom>
          <a:noFill/>
          <a:ln>
            <a:noFill/>
          </a:ln>
        </p:spPr>
      </p:pic>
      <p:pic>
        <p:nvPicPr>
          <p:cNvPr id="180" name="Google Shape;180;p28"/>
          <p:cNvPicPr preferRelativeResize="0"/>
          <p:nvPr/>
        </p:nvPicPr>
        <p:blipFill>
          <a:blip r:embed="rId10">
            <a:alphaModFix/>
          </a:blip>
          <a:stretch>
            <a:fillRect/>
          </a:stretch>
        </p:blipFill>
        <p:spPr>
          <a:xfrm>
            <a:off x="6705202" y="3497002"/>
            <a:ext cx="1163071" cy="1197048"/>
          </a:xfrm>
          <a:prstGeom prst="rect">
            <a:avLst/>
          </a:prstGeom>
          <a:noFill/>
          <a:ln>
            <a:noFill/>
          </a:ln>
        </p:spPr>
      </p:pic>
      <p:pic>
        <p:nvPicPr>
          <p:cNvPr id="181" name="Google Shape;181;p28"/>
          <p:cNvPicPr preferRelativeResize="0"/>
          <p:nvPr/>
        </p:nvPicPr>
        <p:blipFill>
          <a:blip r:embed="rId11">
            <a:alphaModFix/>
          </a:blip>
          <a:stretch>
            <a:fillRect/>
          </a:stretch>
        </p:blipFill>
        <p:spPr>
          <a:xfrm>
            <a:off x="1610827" y="3768802"/>
            <a:ext cx="1163071" cy="1197048"/>
          </a:xfrm>
          <a:prstGeom prst="rect">
            <a:avLst/>
          </a:prstGeom>
          <a:noFill/>
          <a:ln>
            <a:noFill/>
          </a:ln>
        </p:spPr>
      </p:pic>
      <p:pic>
        <p:nvPicPr>
          <p:cNvPr id="182" name="Google Shape;182;p28"/>
          <p:cNvPicPr preferRelativeResize="0"/>
          <p:nvPr/>
        </p:nvPicPr>
        <p:blipFill>
          <a:blip r:embed="rId12">
            <a:alphaModFix/>
          </a:blip>
          <a:stretch>
            <a:fillRect/>
          </a:stretch>
        </p:blipFill>
        <p:spPr>
          <a:xfrm>
            <a:off x="212027" y="1626477"/>
            <a:ext cx="1163071" cy="1197048"/>
          </a:xfrm>
          <a:prstGeom prst="rect">
            <a:avLst/>
          </a:prstGeom>
          <a:noFill/>
          <a:ln>
            <a:noFill/>
          </a:ln>
        </p:spPr>
      </p:pic>
      <p:pic>
        <p:nvPicPr>
          <p:cNvPr id="183" name="Google Shape;183;p28"/>
          <p:cNvPicPr preferRelativeResize="0"/>
          <p:nvPr/>
        </p:nvPicPr>
        <p:blipFill>
          <a:blip r:embed="rId13">
            <a:alphaModFix/>
          </a:blip>
          <a:stretch>
            <a:fillRect/>
          </a:stretch>
        </p:blipFill>
        <p:spPr>
          <a:xfrm>
            <a:off x="1435552" y="1626477"/>
            <a:ext cx="1163071" cy="1197048"/>
          </a:xfrm>
          <a:prstGeom prst="rect">
            <a:avLst/>
          </a:prstGeom>
          <a:noFill/>
          <a:ln>
            <a:noFill/>
          </a:ln>
        </p:spPr>
      </p:pic>
      <p:pic>
        <p:nvPicPr>
          <p:cNvPr id="184" name="Google Shape;184;p28"/>
          <p:cNvPicPr preferRelativeResize="0"/>
          <p:nvPr/>
        </p:nvPicPr>
        <p:blipFill>
          <a:blip r:embed="rId14">
            <a:alphaModFix/>
          </a:blip>
          <a:stretch>
            <a:fillRect/>
          </a:stretch>
        </p:blipFill>
        <p:spPr>
          <a:xfrm>
            <a:off x="47952" y="2959502"/>
            <a:ext cx="1163071" cy="1197048"/>
          </a:xfrm>
          <a:prstGeom prst="rect">
            <a:avLst/>
          </a:prstGeom>
          <a:noFill/>
          <a:ln>
            <a:noFill/>
          </a:ln>
        </p:spPr>
      </p:pic>
      <p:pic>
        <p:nvPicPr>
          <p:cNvPr id="185" name="Google Shape;185;p28"/>
          <p:cNvPicPr preferRelativeResize="0"/>
          <p:nvPr/>
        </p:nvPicPr>
        <p:blipFill>
          <a:blip r:embed="rId15">
            <a:alphaModFix/>
          </a:blip>
          <a:stretch>
            <a:fillRect/>
          </a:stretch>
        </p:blipFill>
        <p:spPr>
          <a:xfrm>
            <a:off x="1292077" y="2764664"/>
            <a:ext cx="1163071" cy="1197048"/>
          </a:xfrm>
          <a:prstGeom prst="rect">
            <a:avLst/>
          </a:prstGeom>
          <a:noFill/>
          <a:ln>
            <a:noFill/>
          </a:ln>
        </p:spPr>
      </p:pic>
      <p:pic>
        <p:nvPicPr>
          <p:cNvPr id="186" name="Google Shape;186;p28"/>
          <p:cNvPicPr preferRelativeResize="0"/>
          <p:nvPr/>
        </p:nvPicPr>
        <p:blipFill>
          <a:blip r:embed="rId16">
            <a:alphaModFix/>
          </a:blip>
          <a:stretch>
            <a:fillRect/>
          </a:stretch>
        </p:blipFill>
        <p:spPr>
          <a:xfrm>
            <a:off x="73600" y="4628262"/>
            <a:ext cx="905325" cy="380825"/>
          </a:xfrm>
          <a:prstGeom prst="rect">
            <a:avLst/>
          </a:prstGeom>
          <a:noFill/>
          <a:ln>
            <a:noFill/>
          </a:ln>
        </p:spPr>
      </p:pic>
      <p:pic>
        <p:nvPicPr>
          <p:cNvPr id="187" name="Google Shape;187;p28"/>
          <p:cNvPicPr preferRelativeResize="0"/>
          <p:nvPr/>
        </p:nvPicPr>
        <p:blipFill>
          <a:blip r:embed="rId17">
            <a:alphaModFix/>
          </a:blip>
          <a:stretch>
            <a:fillRect/>
          </a:stretch>
        </p:blipFill>
        <p:spPr>
          <a:xfrm>
            <a:off x="7477575" y="1077775"/>
            <a:ext cx="1445200" cy="1281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pic>
        <p:nvPicPr>
          <p:cNvPr id="192" name="Google Shape;192;p2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30"/>
          <p:cNvSpPr txBox="1">
            <a:spLocks noGrp="1"/>
          </p:cNvSpPr>
          <p:nvPr>
            <p:ph type="body" idx="1"/>
          </p:nvPr>
        </p:nvSpPr>
        <p:spPr>
          <a:xfrm>
            <a:off x="992975" y="1964125"/>
            <a:ext cx="7028400" cy="216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solidFill>
                  <a:srgbClr val="13B257"/>
                </a:solidFill>
              </a:rPr>
              <a:t>Instrucciones</a:t>
            </a:r>
            <a:endParaRPr sz="2200" b="1">
              <a:solidFill>
                <a:srgbClr val="13B257"/>
              </a:solidFill>
            </a:endParaRPr>
          </a:p>
          <a:p>
            <a:pPr marL="0" lvl="0" indent="0" algn="l" rtl="0">
              <a:spcBef>
                <a:spcPts val="0"/>
              </a:spcBef>
              <a:spcAft>
                <a:spcPts val="1600"/>
              </a:spcAft>
              <a:buNone/>
            </a:pPr>
            <a:r>
              <a:rPr lang="en">
                <a:solidFill>
                  <a:schemeClr val="dk1"/>
                </a:solidFill>
              </a:rPr>
              <a:t>En las siguientes 2 páginas se muestra una comida. En cada comida falta un grupo alimenticio. Identifica el grupo que falta y escribe su nombre. ¿Qué alimentos podrías añadir para completar la comida? </a:t>
            </a:r>
            <a:endParaRPr>
              <a:solidFill>
                <a:schemeClr val="dk1"/>
              </a:solidFill>
            </a:endParaRPr>
          </a:p>
        </p:txBody>
      </p:sp>
      <p:pic>
        <p:nvPicPr>
          <p:cNvPr id="198" name="Google Shape;198;p3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title="Navigating Our Digital Google Slides, HyperDoc.mp4">
            <a:hlinkClick r:id="rId4"/>
          </p:cNvPr>
          <p:cNvPicPr preferRelativeResize="0"/>
          <p:nvPr/>
        </p:nvPicPr>
        <p:blipFill>
          <a:blip r:embed="rId5">
            <a:alphaModFix/>
          </a:blip>
          <a:stretch>
            <a:fillRect/>
          </a:stretch>
        </p:blipFill>
        <p:spPr>
          <a:xfrm>
            <a:off x="5538901" y="759075"/>
            <a:ext cx="3388525" cy="1884876"/>
          </a:xfrm>
          <a:prstGeom prst="rect">
            <a:avLst/>
          </a:prstGeom>
          <a:noFill/>
          <a:ln>
            <a:noFill/>
          </a:ln>
        </p:spPr>
      </p:pic>
      <p:pic>
        <p:nvPicPr>
          <p:cNvPr id="61" name="Google Shape;61;p14" title="Adding HyperDoc to Google Classroom .mp4">
            <a:hlinkClick r:id="rId6"/>
          </p:cNvPr>
          <p:cNvPicPr preferRelativeResize="0"/>
          <p:nvPr/>
        </p:nvPicPr>
        <p:blipFill>
          <a:blip r:embed="rId7">
            <a:alphaModFix/>
          </a:blip>
          <a:stretch>
            <a:fillRect/>
          </a:stretch>
        </p:blipFill>
        <p:spPr>
          <a:xfrm>
            <a:off x="5538900" y="3137400"/>
            <a:ext cx="3388525" cy="1826634"/>
          </a:xfrm>
          <a:prstGeom prst="rect">
            <a:avLst/>
          </a:prstGeom>
          <a:noFill/>
          <a:ln>
            <a:noFill/>
          </a:ln>
        </p:spPr>
      </p:pic>
      <p:sp>
        <p:nvSpPr>
          <p:cNvPr id="62" name="Google Shape;62;p14"/>
          <p:cNvSpPr txBox="1"/>
          <p:nvPr/>
        </p:nvSpPr>
        <p:spPr>
          <a:xfrm>
            <a:off x="5466725" y="104675"/>
            <a:ext cx="34608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solidFill>
                  <a:srgbClr val="FFFFFF"/>
                </a:solidFill>
              </a:rPr>
              <a:t>Navegando por las diapositivas digitales de Google usando el hiperdocumento:</a:t>
            </a:r>
            <a:endParaRPr>
              <a:solidFill>
                <a:srgbClr val="FFFFFF"/>
              </a:solidFill>
            </a:endParaRPr>
          </a:p>
          <a:p>
            <a:pPr marL="0" lvl="0" indent="0" algn="l" rtl="0">
              <a:spcBef>
                <a:spcPts val="0"/>
              </a:spcBef>
              <a:spcAft>
                <a:spcPts val="0"/>
              </a:spcAft>
              <a:buClr>
                <a:srgbClr val="000000"/>
              </a:buClr>
              <a:buSzPts val="1100"/>
              <a:buFont typeface="Arial"/>
              <a:buNone/>
            </a:pPr>
            <a:endParaRPr>
              <a:solidFill>
                <a:srgbClr val="FFFFFF"/>
              </a:solidFill>
            </a:endParaRPr>
          </a:p>
          <a:p>
            <a:pPr marL="0" lvl="0" indent="0" algn="l" rtl="0">
              <a:spcBef>
                <a:spcPts val="0"/>
              </a:spcBef>
              <a:spcAft>
                <a:spcPts val="0"/>
              </a:spcAft>
              <a:buNone/>
            </a:pPr>
            <a:endParaRPr>
              <a:solidFill>
                <a:srgbClr val="FFFFFF"/>
              </a:solidFill>
            </a:endParaRPr>
          </a:p>
        </p:txBody>
      </p:sp>
      <p:sp>
        <p:nvSpPr>
          <p:cNvPr id="63" name="Google Shape;63;p14"/>
          <p:cNvSpPr txBox="1"/>
          <p:nvPr/>
        </p:nvSpPr>
        <p:spPr>
          <a:xfrm>
            <a:off x="5331800" y="2759250"/>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A9E0"/>
                </a:solidFill>
              </a:rPr>
              <a:t>Añadiendo el hiperdocumento a Google Classroom:</a:t>
            </a:r>
            <a:endParaRPr sz="1200">
              <a:solidFill>
                <a:srgbClr val="00A9E0"/>
              </a:solidFill>
            </a:endParaRPr>
          </a:p>
        </p:txBody>
      </p:sp>
      <p:sp>
        <p:nvSpPr>
          <p:cNvPr id="64" name="Google Shape;64;p14"/>
          <p:cNvSpPr txBox="1"/>
          <p:nvPr/>
        </p:nvSpPr>
        <p:spPr>
          <a:xfrm>
            <a:off x="449175" y="2141625"/>
            <a:ext cx="4764600" cy="28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200"/>
              <a:t>Esta Guía para el Educador incluye notas y videos instructivos.</a:t>
            </a:r>
            <a:endParaRPr sz="1200"/>
          </a:p>
          <a:p>
            <a:pPr marL="0" lvl="0" indent="0" algn="l" rtl="0">
              <a:spcBef>
                <a:spcPts val="0"/>
              </a:spcBef>
              <a:spcAft>
                <a:spcPts val="0"/>
              </a:spcAft>
              <a:buClr>
                <a:srgbClr val="000000"/>
              </a:buClr>
              <a:buSzPts val="1100"/>
              <a:buFont typeface="Arial"/>
              <a:buNone/>
            </a:pPr>
            <a:endParaRPr sz="1200"/>
          </a:p>
          <a:p>
            <a:pPr marL="400050" lvl="0" indent="0" algn="l" rtl="0">
              <a:spcBef>
                <a:spcPts val="0"/>
              </a:spcBef>
              <a:spcAft>
                <a:spcPts val="0"/>
              </a:spcAft>
              <a:buClr>
                <a:srgbClr val="000000"/>
              </a:buClr>
              <a:buSzPts val="1100"/>
              <a:buFont typeface="Arial"/>
              <a:buNone/>
            </a:pPr>
            <a:r>
              <a:rPr lang="en" sz="1200"/>
              <a:t>Por favor vea estos dos videos como introducción al uso de la Serie Crece Saludable. </a:t>
            </a:r>
            <a:endParaRPr sz="1200"/>
          </a:p>
          <a:p>
            <a:pPr marL="400050" lvl="0" indent="0" algn="l" rtl="0">
              <a:spcBef>
                <a:spcPts val="0"/>
              </a:spcBef>
              <a:spcAft>
                <a:spcPts val="0"/>
              </a:spcAft>
              <a:buClr>
                <a:srgbClr val="000000"/>
              </a:buClr>
              <a:buSzPts val="1100"/>
              <a:buFont typeface="Arial"/>
              <a:buNone/>
            </a:pPr>
            <a:endParaRPr sz="1200"/>
          </a:p>
          <a:p>
            <a:pPr marL="400050" lvl="0" indent="0" algn="l" rtl="0">
              <a:spcBef>
                <a:spcPts val="0"/>
              </a:spcBef>
              <a:spcAft>
                <a:spcPts val="0"/>
              </a:spcAft>
              <a:buClr>
                <a:srgbClr val="000000"/>
              </a:buClr>
              <a:buSzPts val="1100"/>
              <a:buFont typeface="Arial"/>
              <a:buNone/>
            </a:pPr>
            <a:r>
              <a:rPr lang="en" sz="1200"/>
              <a:t>La Serie Crece Saludable es un hiperdocumento interactivo que incluye datos, estándares y diapositivas -con la etiqueta "Guía del Educador"- que están ocultas para los estudiantes cuando usted presenta este material.  </a:t>
            </a:r>
            <a:endParaRPr sz="1200"/>
          </a:p>
          <a:p>
            <a:pPr marL="400050" lvl="0" indent="0" algn="l" rtl="0">
              <a:spcBef>
                <a:spcPts val="0"/>
              </a:spcBef>
              <a:spcAft>
                <a:spcPts val="0"/>
              </a:spcAft>
              <a:buClr>
                <a:srgbClr val="000000"/>
              </a:buClr>
              <a:buSzPts val="1100"/>
              <a:buFont typeface="Arial"/>
              <a:buNone/>
            </a:pPr>
            <a:endParaRPr sz="1200"/>
          </a:p>
          <a:p>
            <a:pPr marL="400050" lvl="0" indent="0" algn="l" rtl="0">
              <a:spcBef>
                <a:spcPts val="0"/>
              </a:spcBef>
              <a:spcAft>
                <a:spcPts val="0"/>
              </a:spcAft>
              <a:buNone/>
            </a:pPr>
            <a:r>
              <a:rPr lang="en" sz="1200"/>
              <a:t>Para hacer visibles las diapositivas ocultas, simplemente seleccione las diapositivas, haga clic con el botón derecho y anule la selección: omitir diapositiva (Skip Slide).</a:t>
            </a:r>
            <a:endParaRPr sz="1200"/>
          </a:p>
        </p:txBody>
      </p:sp>
      <p:pic>
        <p:nvPicPr>
          <p:cNvPr id="65" name="Google Shape;65;p14"/>
          <p:cNvPicPr preferRelativeResize="0"/>
          <p:nvPr/>
        </p:nvPicPr>
        <p:blipFill>
          <a:blip r:embed="rId8">
            <a:alphaModFix/>
          </a:blip>
          <a:stretch>
            <a:fillRect/>
          </a:stretch>
        </p:blipFill>
        <p:spPr>
          <a:xfrm>
            <a:off x="505325" y="2509675"/>
            <a:ext cx="361950" cy="428625"/>
          </a:xfrm>
          <a:prstGeom prst="rect">
            <a:avLst/>
          </a:prstGeom>
          <a:noFill/>
          <a:ln>
            <a:noFill/>
          </a:ln>
        </p:spPr>
      </p:pic>
      <p:pic>
        <p:nvPicPr>
          <p:cNvPr id="66" name="Google Shape;66;p14"/>
          <p:cNvPicPr preferRelativeResize="0"/>
          <p:nvPr/>
        </p:nvPicPr>
        <p:blipFill>
          <a:blip r:embed="rId9">
            <a:alphaModFix/>
          </a:blip>
          <a:stretch>
            <a:fillRect/>
          </a:stretch>
        </p:blipFill>
        <p:spPr>
          <a:xfrm>
            <a:off x="505325" y="3076075"/>
            <a:ext cx="361950" cy="428625"/>
          </a:xfrm>
          <a:prstGeom prst="rect">
            <a:avLst/>
          </a:prstGeom>
          <a:noFill/>
          <a:ln>
            <a:noFill/>
          </a:ln>
        </p:spPr>
      </p:pic>
      <p:pic>
        <p:nvPicPr>
          <p:cNvPr id="67" name="Google Shape;67;p14"/>
          <p:cNvPicPr preferRelativeResize="0"/>
          <p:nvPr/>
        </p:nvPicPr>
        <p:blipFill>
          <a:blip r:embed="rId10">
            <a:alphaModFix/>
          </a:blip>
          <a:stretch>
            <a:fillRect/>
          </a:stretch>
        </p:blipFill>
        <p:spPr>
          <a:xfrm>
            <a:off x="505325" y="4034600"/>
            <a:ext cx="361950" cy="428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31"/>
          <p:cNvSpPr txBox="1">
            <a:spLocks noGrp="1"/>
          </p:cNvSpPr>
          <p:nvPr>
            <p:ph type="body" idx="1"/>
          </p:nvPr>
        </p:nvSpPr>
        <p:spPr>
          <a:xfrm>
            <a:off x="3497850" y="1756900"/>
            <a:ext cx="3211200" cy="50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chemeClr val="dk1"/>
                </a:solidFill>
              </a:rPr>
              <a:t>¿Qué grupo alimenticio falta?</a:t>
            </a:r>
            <a:endParaRPr sz="1600">
              <a:solidFill>
                <a:schemeClr val="dk1"/>
              </a:solidFill>
            </a:endParaRPr>
          </a:p>
        </p:txBody>
      </p:sp>
      <p:sp>
        <p:nvSpPr>
          <p:cNvPr id="204" name="Google Shape;204;p31"/>
          <p:cNvSpPr/>
          <p:nvPr/>
        </p:nvSpPr>
        <p:spPr>
          <a:xfrm>
            <a:off x="3617875" y="22104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1"/>
          <p:cNvSpPr txBox="1">
            <a:spLocks noGrp="1"/>
          </p:cNvSpPr>
          <p:nvPr>
            <p:ph type="body" idx="1"/>
          </p:nvPr>
        </p:nvSpPr>
        <p:spPr>
          <a:xfrm>
            <a:off x="3481650" y="3230400"/>
            <a:ext cx="3211200" cy="50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chemeClr val="dk1"/>
                </a:solidFill>
              </a:rPr>
              <a:t>¿Qué alimentos puedes añadir?</a:t>
            </a:r>
            <a:endParaRPr sz="1600">
              <a:solidFill>
                <a:schemeClr val="dk1"/>
              </a:solidFill>
            </a:endParaRPr>
          </a:p>
        </p:txBody>
      </p:sp>
      <p:sp>
        <p:nvSpPr>
          <p:cNvPr id="206" name="Google Shape;206;p31"/>
          <p:cNvSpPr/>
          <p:nvPr/>
        </p:nvSpPr>
        <p:spPr>
          <a:xfrm>
            <a:off x="3601675" y="36839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txBox="1"/>
          <p:nvPr/>
        </p:nvSpPr>
        <p:spPr>
          <a:xfrm>
            <a:off x="371300" y="4239575"/>
            <a:ext cx="2573100" cy="50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Sándwich de crema de cacahuate y plátano, más un vaso con leche.</a:t>
            </a:r>
            <a:endParaRPr/>
          </a:p>
        </p:txBody>
      </p:sp>
      <p:pic>
        <p:nvPicPr>
          <p:cNvPr id="208" name="Google Shape;208;p31">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32"/>
          <p:cNvSpPr txBox="1">
            <a:spLocks noGrp="1"/>
          </p:cNvSpPr>
          <p:nvPr>
            <p:ph type="body" idx="1"/>
          </p:nvPr>
        </p:nvSpPr>
        <p:spPr>
          <a:xfrm>
            <a:off x="3497850" y="1756900"/>
            <a:ext cx="3211200" cy="50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chemeClr val="dk1"/>
                </a:solidFill>
              </a:rPr>
              <a:t>¿Qué grupo alimenticio falta?</a:t>
            </a:r>
            <a:endParaRPr sz="1600">
              <a:solidFill>
                <a:schemeClr val="dk1"/>
              </a:solidFill>
            </a:endParaRPr>
          </a:p>
        </p:txBody>
      </p:sp>
      <p:sp>
        <p:nvSpPr>
          <p:cNvPr id="214" name="Google Shape;214;p32"/>
          <p:cNvSpPr/>
          <p:nvPr/>
        </p:nvSpPr>
        <p:spPr>
          <a:xfrm>
            <a:off x="3617875" y="22104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txBox="1">
            <a:spLocks noGrp="1"/>
          </p:cNvSpPr>
          <p:nvPr>
            <p:ph type="body" idx="1"/>
          </p:nvPr>
        </p:nvSpPr>
        <p:spPr>
          <a:xfrm>
            <a:off x="3481650" y="3230400"/>
            <a:ext cx="3211200" cy="50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chemeClr val="dk1"/>
                </a:solidFill>
              </a:rPr>
              <a:t>¿Qué alimentos puedes añadir?</a:t>
            </a:r>
            <a:endParaRPr sz="1600">
              <a:solidFill>
                <a:schemeClr val="dk1"/>
              </a:solidFill>
            </a:endParaRPr>
          </a:p>
        </p:txBody>
      </p:sp>
      <p:sp>
        <p:nvSpPr>
          <p:cNvPr id="216" name="Google Shape;216;p32"/>
          <p:cNvSpPr/>
          <p:nvPr/>
        </p:nvSpPr>
        <p:spPr>
          <a:xfrm>
            <a:off x="3601675" y="36839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txBox="1"/>
          <p:nvPr/>
        </p:nvSpPr>
        <p:spPr>
          <a:xfrm>
            <a:off x="379950" y="4163850"/>
            <a:ext cx="2573100" cy="79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Tacos hechos con tortilla, hamburguesa, lechuga, tomate y queso</a:t>
            </a:r>
            <a:endParaRPr/>
          </a:p>
        </p:txBody>
      </p:sp>
      <p:pic>
        <p:nvPicPr>
          <p:cNvPr id="218" name="Google Shape;218;p3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sp>
        <p:nvSpPr>
          <p:cNvPr id="223" name="Google Shape;223;p33"/>
          <p:cNvSpPr txBox="1">
            <a:spLocks noGrp="1"/>
          </p:cNvSpPr>
          <p:nvPr>
            <p:ph type="body" idx="1"/>
          </p:nvPr>
        </p:nvSpPr>
        <p:spPr>
          <a:xfrm>
            <a:off x="623400" y="1916875"/>
            <a:ext cx="2752800" cy="2583000"/>
          </a:xfrm>
          <a:prstGeom prst="rect">
            <a:avLst/>
          </a:prstGeom>
          <a:solidFill>
            <a:srgbClr val="FDBE40"/>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chemeClr val="dk1"/>
                </a:solidFill>
              </a:rPr>
              <a:t>Con todo lo que has aprendido sobre cómo llenar un plato con alimentos de los 5 grupos, escribe tres o cuatro frases sobre la importancia de comer alimentos de TODOS los grupos. </a:t>
            </a:r>
            <a:endParaRPr sz="1600">
              <a:solidFill>
                <a:schemeClr val="dk1"/>
              </a:solidFill>
            </a:endParaRPr>
          </a:p>
        </p:txBody>
      </p:sp>
      <p:sp>
        <p:nvSpPr>
          <p:cNvPr id="224" name="Google Shape;224;p33"/>
          <p:cNvSpPr/>
          <p:nvPr/>
        </p:nvSpPr>
        <p:spPr>
          <a:xfrm>
            <a:off x="3566075" y="1906975"/>
            <a:ext cx="4224900" cy="2583000"/>
          </a:xfrm>
          <a:prstGeom prst="rect">
            <a:avLst/>
          </a:prstGeom>
          <a:solidFill>
            <a:schemeClr val="lt1"/>
          </a:solid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5" name="Google Shape;225;p3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pic>
        <p:nvPicPr>
          <p:cNvPr id="230" name="Google Shape;230;p34">
            <a:hlinkClick r:id="rId4" action="ppaction://hlinksldjump"/>
          </p:cNvPr>
          <p:cNvPicPr preferRelativeResize="0"/>
          <p:nvPr/>
        </p:nvPicPr>
        <p:blipFill rotWithShape="1">
          <a:blip r:embed="rId5">
            <a:alphaModFix/>
          </a:blip>
          <a:srcRect l="874" r="884"/>
          <a:stretch/>
        </p:blipFill>
        <p:spPr>
          <a:xfrm>
            <a:off x="8089375" y="4087700"/>
            <a:ext cx="741550" cy="754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pic>
        <p:nvPicPr>
          <p:cNvPr id="235" name="Google Shape;235;p35">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36"/>
          <p:cNvSpPr txBox="1">
            <a:spLocks noGrp="1"/>
          </p:cNvSpPr>
          <p:nvPr>
            <p:ph type="body" idx="1"/>
          </p:nvPr>
        </p:nvSpPr>
        <p:spPr>
          <a:xfrm>
            <a:off x="208075" y="1627375"/>
            <a:ext cx="1406700" cy="2453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chemeClr val="dk1"/>
                </a:solidFill>
              </a:rPr>
              <a:t>¿Qué actividades te gustaría empezar a hacer en casa? Arrastra las que te gustan al recuadro de la derecha.</a:t>
            </a:r>
            <a:endParaRPr sz="1400">
              <a:solidFill>
                <a:schemeClr val="dk1"/>
              </a:solidFill>
            </a:endParaRPr>
          </a:p>
        </p:txBody>
      </p:sp>
      <p:pic>
        <p:nvPicPr>
          <p:cNvPr id="241" name="Google Shape;241;p36"/>
          <p:cNvPicPr preferRelativeResize="0"/>
          <p:nvPr/>
        </p:nvPicPr>
        <p:blipFill>
          <a:blip r:embed="rId4">
            <a:alphaModFix/>
          </a:blip>
          <a:stretch>
            <a:fillRect/>
          </a:stretch>
        </p:blipFill>
        <p:spPr>
          <a:xfrm>
            <a:off x="8250688" y="843025"/>
            <a:ext cx="501675" cy="522300"/>
          </a:xfrm>
          <a:prstGeom prst="rect">
            <a:avLst/>
          </a:prstGeom>
          <a:noFill/>
          <a:ln>
            <a:noFill/>
          </a:ln>
        </p:spPr>
      </p:pic>
      <p:pic>
        <p:nvPicPr>
          <p:cNvPr id="242" name="Google Shape;242;p36">
            <a:hlinkClick r:id="" action="ppaction://hlinkshowjump?jump=nextslide"/>
          </p:cNvPr>
          <p:cNvPicPr preferRelativeResize="0"/>
          <p:nvPr/>
        </p:nvPicPr>
        <p:blipFill>
          <a:blip r:embed="rId5">
            <a:alphaModFix/>
          </a:blip>
          <a:stretch>
            <a:fillRect/>
          </a:stretch>
        </p:blipFill>
        <p:spPr>
          <a:xfrm>
            <a:off x="8009125" y="4017625"/>
            <a:ext cx="797650" cy="797650"/>
          </a:xfrm>
          <a:prstGeom prst="rect">
            <a:avLst/>
          </a:prstGeom>
          <a:noFill/>
          <a:ln>
            <a:noFill/>
          </a:ln>
        </p:spPr>
      </p:pic>
      <p:pic>
        <p:nvPicPr>
          <p:cNvPr id="243" name="Google Shape;243;p36"/>
          <p:cNvPicPr preferRelativeResize="0"/>
          <p:nvPr/>
        </p:nvPicPr>
        <p:blipFill>
          <a:blip r:embed="rId6">
            <a:alphaModFix/>
          </a:blip>
          <a:stretch>
            <a:fillRect/>
          </a:stretch>
        </p:blipFill>
        <p:spPr>
          <a:xfrm>
            <a:off x="7255750" y="984499"/>
            <a:ext cx="905325" cy="380825"/>
          </a:xfrm>
          <a:prstGeom prst="rect">
            <a:avLst/>
          </a:prstGeom>
          <a:noFill/>
          <a:ln>
            <a:noFill/>
          </a:ln>
        </p:spPr>
      </p:pic>
      <p:pic>
        <p:nvPicPr>
          <p:cNvPr id="244" name="Google Shape;244;p36"/>
          <p:cNvPicPr preferRelativeResize="0"/>
          <p:nvPr/>
        </p:nvPicPr>
        <p:blipFill>
          <a:blip r:embed="rId7">
            <a:alphaModFix/>
          </a:blip>
          <a:stretch>
            <a:fillRect/>
          </a:stretch>
        </p:blipFill>
        <p:spPr>
          <a:xfrm>
            <a:off x="1812145" y="3112791"/>
            <a:ext cx="1379651" cy="1017472"/>
          </a:xfrm>
          <a:prstGeom prst="rect">
            <a:avLst/>
          </a:prstGeom>
          <a:noFill/>
          <a:ln>
            <a:noFill/>
          </a:ln>
        </p:spPr>
      </p:pic>
      <p:pic>
        <p:nvPicPr>
          <p:cNvPr id="245" name="Google Shape;245;p36"/>
          <p:cNvPicPr preferRelativeResize="0"/>
          <p:nvPr/>
        </p:nvPicPr>
        <p:blipFill>
          <a:blip r:embed="rId8">
            <a:alphaModFix/>
          </a:blip>
          <a:stretch>
            <a:fillRect/>
          </a:stretch>
        </p:blipFill>
        <p:spPr>
          <a:xfrm>
            <a:off x="1917532" y="1391115"/>
            <a:ext cx="1168871" cy="1492738"/>
          </a:xfrm>
          <a:prstGeom prst="rect">
            <a:avLst/>
          </a:prstGeom>
          <a:noFill/>
          <a:ln>
            <a:noFill/>
          </a:ln>
        </p:spPr>
      </p:pic>
      <p:pic>
        <p:nvPicPr>
          <p:cNvPr id="246" name="Google Shape;246;p36"/>
          <p:cNvPicPr preferRelativeResize="0"/>
          <p:nvPr/>
        </p:nvPicPr>
        <p:blipFill>
          <a:blip r:embed="rId9">
            <a:alphaModFix/>
          </a:blip>
          <a:stretch>
            <a:fillRect/>
          </a:stretch>
        </p:blipFill>
        <p:spPr>
          <a:xfrm>
            <a:off x="3240894" y="1708773"/>
            <a:ext cx="1239131" cy="575675"/>
          </a:xfrm>
          <a:prstGeom prst="rect">
            <a:avLst/>
          </a:prstGeom>
          <a:noFill/>
          <a:ln>
            <a:noFill/>
          </a:ln>
        </p:spPr>
      </p:pic>
      <p:pic>
        <p:nvPicPr>
          <p:cNvPr id="247" name="Google Shape;247;p36"/>
          <p:cNvPicPr preferRelativeResize="0"/>
          <p:nvPr/>
        </p:nvPicPr>
        <p:blipFill>
          <a:blip r:embed="rId10">
            <a:alphaModFix/>
          </a:blip>
          <a:stretch>
            <a:fillRect/>
          </a:stretch>
        </p:blipFill>
        <p:spPr>
          <a:xfrm>
            <a:off x="1530866" y="4359229"/>
            <a:ext cx="1647917" cy="589063"/>
          </a:xfrm>
          <a:prstGeom prst="rect">
            <a:avLst/>
          </a:prstGeom>
          <a:noFill/>
          <a:ln>
            <a:noFill/>
          </a:ln>
        </p:spPr>
      </p:pic>
      <p:pic>
        <p:nvPicPr>
          <p:cNvPr id="248" name="Google Shape;248;p36"/>
          <p:cNvPicPr preferRelativeResize="0"/>
          <p:nvPr/>
        </p:nvPicPr>
        <p:blipFill>
          <a:blip r:embed="rId11">
            <a:alphaModFix/>
          </a:blip>
          <a:stretch>
            <a:fillRect/>
          </a:stretch>
        </p:blipFill>
        <p:spPr>
          <a:xfrm>
            <a:off x="3467000" y="3830790"/>
            <a:ext cx="1104999" cy="816655"/>
          </a:xfrm>
          <a:prstGeom prst="rect">
            <a:avLst/>
          </a:prstGeom>
          <a:noFill/>
          <a:ln>
            <a:noFill/>
          </a:ln>
        </p:spPr>
      </p:pic>
      <p:pic>
        <p:nvPicPr>
          <p:cNvPr id="249" name="Google Shape;249;p36"/>
          <p:cNvPicPr preferRelativeResize="0"/>
          <p:nvPr/>
        </p:nvPicPr>
        <p:blipFill>
          <a:blip r:embed="rId12">
            <a:alphaModFix/>
          </a:blip>
          <a:stretch>
            <a:fillRect/>
          </a:stretch>
        </p:blipFill>
        <p:spPr>
          <a:xfrm>
            <a:off x="3558975" y="2571750"/>
            <a:ext cx="921054" cy="1017475"/>
          </a:xfrm>
          <a:prstGeom prst="rect">
            <a:avLst/>
          </a:prstGeom>
          <a:noFill/>
          <a:ln>
            <a:noFill/>
          </a:ln>
        </p:spPr>
      </p:pic>
      <p:pic>
        <p:nvPicPr>
          <p:cNvPr id="250" name="Google Shape;250;p36"/>
          <p:cNvPicPr preferRelativeResize="0"/>
          <p:nvPr/>
        </p:nvPicPr>
        <p:blipFill>
          <a:blip r:embed="rId13">
            <a:alphaModFix/>
          </a:blip>
          <a:stretch>
            <a:fillRect/>
          </a:stretch>
        </p:blipFill>
        <p:spPr>
          <a:xfrm>
            <a:off x="208075" y="4080606"/>
            <a:ext cx="1107380" cy="86769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pic>
        <p:nvPicPr>
          <p:cNvPr id="255" name="Google Shape;255;p3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p38"/>
          <p:cNvSpPr txBox="1">
            <a:spLocks noGrp="1"/>
          </p:cNvSpPr>
          <p:nvPr>
            <p:ph type="body" idx="1"/>
          </p:nvPr>
        </p:nvSpPr>
        <p:spPr>
          <a:xfrm>
            <a:off x="992975" y="1960050"/>
            <a:ext cx="6648600" cy="260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solidFill>
                  <a:srgbClr val="E57200"/>
                </a:solidFill>
              </a:rPr>
              <a:t>Instrucciones</a:t>
            </a:r>
            <a:endParaRPr sz="2200" b="1">
              <a:solidFill>
                <a:srgbClr val="E57200"/>
              </a:solidFill>
            </a:endParaRPr>
          </a:p>
          <a:p>
            <a:pPr marL="0" lvl="0" indent="0" algn="l" rtl="0">
              <a:spcBef>
                <a:spcPts val="0"/>
              </a:spcBef>
              <a:spcAft>
                <a:spcPts val="1600"/>
              </a:spcAft>
              <a:buNone/>
            </a:pPr>
            <a:r>
              <a:rPr lang="en">
                <a:solidFill>
                  <a:schemeClr val="dk1"/>
                </a:solidFill>
              </a:rPr>
              <a:t>En la siguiente página, arrastra un círculo alrededor de 2 nuevos alimentos que podrías probar en la comida o la cena. Cuando acabes, marca el recuadro que dice TERMINÉ. </a:t>
            </a:r>
            <a:endParaRPr>
              <a:solidFill>
                <a:schemeClr val="dk1"/>
              </a:solidFill>
            </a:endParaRPr>
          </a:p>
        </p:txBody>
      </p:sp>
      <p:pic>
        <p:nvPicPr>
          <p:cNvPr id="261" name="Google Shape;261;p3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5"/>
        <p:cNvGrpSpPr/>
        <p:nvPr/>
      </p:nvGrpSpPr>
      <p:grpSpPr>
        <a:xfrm>
          <a:off x="0" y="0"/>
          <a:ext cx="0" cy="0"/>
          <a:chOff x="0" y="0"/>
          <a:chExt cx="0" cy="0"/>
        </a:xfrm>
      </p:grpSpPr>
      <p:pic>
        <p:nvPicPr>
          <p:cNvPr id="266" name="Google Shape;266;p39"/>
          <p:cNvPicPr preferRelativeResize="0"/>
          <p:nvPr/>
        </p:nvPicPr>
        <p:blipFill>
          <a:blip r:embed="rId4">
            <a:alphaModFix/>
          </a:blip>
          <a:stretch>
            <a:fillRect/>
          </a:stretch>
        </p:blipFill>
        <p:spPr>
          <a:xfrm>
            <a:off x="8250688" y="843025"/>
            <a:ext cx="501675" cy="522300"/>
          </a:xfrm>
          <a:prstGeom prst="rect">
            <a:avLst/>
          </a:prstGeom>
          <a:noFill/>
          <a:ln>
            <a:noFill/>
          </a:ln>
        </p:spPr>
      </p:pic>
      <p:pic>
        <p:nvPicPr>
          <p:cNvPr id="267" name="Google Shape;267;p39"/>
          <p:cNvPicPr preferRelativeResize="0"/>
          <p:nvPr/>
        </p:nvPicPr>
        <p:blipFill>
          <a:blip r:embed="rId5">
            <a:alphaModFix/>
          </a:blip>
          <a:stretch>
            <a:fillRect/>
          </a:stretch>
        </p:blipFill>
        <p:spPr>
          <a:xfrm>
            <a:off x="325100" y="1951400"/>
            <a:ext cx="1272300" cy="1272300"/>
          </a:xfrm>
          <a:prstGeom prst="rect">
            <a:avLst/>
          </a:prstGeom>
          <a:noFill/>
          <a:ln>
            <a:noFill/>
          </a:ln>
        </p:spPr>
      </p:pic>
      <p:pic>
        <p:nvPicPr>
          <p:cNvPr id="268" name="Google Shape;268;p39"/>
          <p:cNvPicPr preferRelativeResize="0"/>
          <p:nvPr/>
        </p:nvPicPr>
        <p:blipFill>
          <a:blip r:embed="rId5">
            <a:alphaModFix/>
          </a:blip>
          <a:stretch>
            <a:fillRect/>
          </a:stretch>
        </p:blipFill>
        <p:spPr>
          <a:xfrm>
            <a:off x="325100" y="3482375"/>
            <a:ext cx="1272300" cy="1272300"/>
          </a:xfrm>
          <a:prstGeom prst="rect">
            <a:avLst/>
          </a:prstGeom>
          <a:noFill/>
          <a:ln>
            <a:noFill/>
          </a:ln>
        </p:spPr>
      </p:pic>
      <p:pic>
        <p:nvPicPr>
          <p:cNvPr id="269" name="Google Shape;269;p39"/>
          <p:cNvPicPr preferRelativeResize="0"/>
          <p:nvPr/>
        </p:nvPicPr>
        <p:blipFill>
          <a:blip r:embed="rId6">
            <a:alphaModFix/>
          </a:blip>
          <a:stretch>
            <a:fillRect/>
          </a:stretch>
        </p:blipFill>
        <p:spPr>
          <a:xfrm>
            <a:off x="2880900" y="2571742"/>
            <a:ext cx="1341692" cy="1341684"/>
          </a:xfrm>
          <a:prstGeom prst="rect">
            <a:avLst/>
          </a:prstGeom>
          <a:noFill/>
          <a:ln>
            <a:noFill/>
          </a:ln>
        </p:spPr>
      </p:pic>
      <p:pic>
        <p:nvPicPr>
          <p:cNvPr id="270" name="Google Shape;270;p39"/>
          <p:cNvPicPr preferRelativeResize="0"/>
          <p:nvPr/>
        </p:nvPicPr>
        <p:blipFill>
          <a:blip r:embed="rId7">
            <a:alphaModFix/>
          </a:blip>
          <a:stretch>
            <a:fillRect/>
          </a:stretch>
        </p:blipFill>
        <p:spPr>
          <a:xfrm>
            <a:off x="2005900" y="3497754"/>
            <a:ext cx="1341675" cy="1341646"/>
          </a:xfrm>
          <a:prstGeom prst="rect">
            <a:avLst/>
          </a:prstGeom>
          <a:noFill/>
          <a:ln>
            <a:noFill/>
          </a:ln>
        </p:spPr>
      </p:pic>
      <p:pic>
        <p:nvPicPr>
          <p:cNvPr id="271" name="Google Shape;271;p39"/>
          <p:cNvPicPr preferRelativeResize="0"/>
          <p:nvPr/>
        </p:nvPicPr>
        <p:blipFill>
          <a:blip r:embed="rId8">
            <a:alphaModFix/>
          </a:blip>
          <a:stretch>
            <a:fillRect/>
          </a:stretch>
        </p:blipFill>
        <p:spPr>
          <a:xfrm>
            <a:off x="6265167" y="2301820"/>
            <a:ext cx="1341692" cy="1341684"/>
          </a:xfrm>
          <a:prstGeom prst="rect">
            <a:avLst/>
          </a:prstGeom>
          <a:noFill/>
          <a:ln>
            <a:noFill/>
          </a:ln>
        </p:spPr>
      </p:pic>
      <p:pic>
        <p:nvPicPr>
          <p:cNvPr id="272" name="Google Shape;272;p39"/>
          <p:cNvPicPr preferRelativeResize="0"/>
          <p:nvPr/>
        </p:nvPicPr>
        <p:blipFill>
          <a:blip r:embed="rId9">
            <a:alphaModFix/>
          </a:blip>
          <a:stretch>
            <a:fillRect/>
          </a:stretch>
        </p:blipFill>
        <p:spPr>
          <a:xfrm>
            <a:off x="3540667" y="1509395"/>
            <a:ext cx="1341692" cy="1341684"/>
          </a:xfrm>
          <a:prstGeom prst="rect">
            <a:avLst/>
          </a:prstGeom>
          <a:noFill/>
          <a:ln>
            <a:noFill/>
          </a:ln>
        </p:spPr>
      </p:pic>
      <p:pic>
        <p:nvPicPr>
          <p:cNvPr id="273" name="Google Shape;273;p39"/>
          <p:cNvPicPr preferRelativeResize="0"/>
          <p:nvPr/>
        </p:nvPicPr>
        <p:blipFill>
          <a:blip r:embed="rId10">
            <a:alphaModFix/>
          </a:blip>
          <a:stretch>
            <a:fillRect/>
          </a:stretch>
        </p:blipFill>
        <p:spPr>
          <a:xfrm>
            <a:off x="1819067" y="1607695"/>
            <a:ext cx="1341692" cy="1341684"/>
          </a:xfrm>
          <a:prstGeom prst="rect">
            <a:avLst/>
          </a:prstGeom>
          <a:noFill/>
          <a:ln>
            <a:noFill/>
          </a:ln>
        </p:spPr>
      </p:pic>
      <p:pic>
        <p:nvPicPr>
          <p:cNvPr id="274" name="Google Shape;274;p39"/>
          <p:cNvPicPr preferRelativeResize="0"/>
          <p:nvPr/>
        </p:nvPicPr>
        <p:blipFill>
          <a:blip r:embed="rId11">
            <a:alphaModFix/>
          </a:blip>
          <a:stretch>
            <a:fillRect/>
          </a:stretch>
        </p:blipFill>
        <p:spPr>
          <a:xfrm>
            <a:off x="7667967" y="1809070"/>
            <a:ext cx="1341692" cy="1341684"/>
          </a:xfrm>
          <a:prstGeom prst="rect">
            <a:avLst/>
          </a:prstGeom>
          <a:noFill/>
          <a:ln>
            <a:noFill/>
          </a:ln>
        </p:spPr>
      </p:pic>
      <p:pic>
        <p:nvPicPr>
          <p:cNvPr id="275" name="Google Shape;275;p39"/>
          <p:cNvPicPr preferRelativeResize="0"/>
          <p:nvPr/>
        </p:nvPicPr>
        <p:blipFill>
          <a:blip r:embed="rId12">
            <a:alphaModFix/>
          </a:blip>
          <a:stretch>
            <a:fillRect/>
          </a:stretch>
        </p:blipFill>
        <p:spPr>
          <a:xfrm>
            <a:off x="4714949" y="3643499"/>
            <a:ext cx="1154850" cy="1154850"/>
          </a:xfrm>
          <a:prstGeom prst="rect">
            <a:avLst/>
          </a:prstGeom>
          <a:noFill/>
          <a:ln>
            <a:noFill/>
          </a:ln>
        </p:spPr>
      </p:pic>
      <p:pic>
        <p:nvPicPr>
          <p:cNvPr id="276" name="Google Shape;276;p39"/>
          <p:cNvPicPr preferRelativeResize="0"/>
          <p:nvPr/>
        </p:nvPicPr>
        <p:blipFill>
          <a:blip r:embed="rId13">
            <a:alphaModFix/>
          </a:blip>
          <a:stretch>
            <a:fillRect/>
          </a:stretch>
        </p:blipFill>
        <p:spPr>
          <a:xfrm>
            <a:off x="4533037" y="2571739"/>
            <a:ext cx="1071750" cy="1071750"/>
          </a:xfrm>
          <a:prstGeom prst="rect">
            <a:avLst/>
          </a:prstGeom>
          <a:noFill/>
          <a:ln>
            <a:noFill/>
          </a:ln>
        </p:spPr>
      </p:pic>
      <p:pic>
        <p:nvPicPr>
          <p:cNvPr id="277" name="Google Shape;277;p39"/>
          <p:cNvPicPr preferRelativeResize="0"/>
          <p:nvPr/>
        </p:nvPicPr>
        <p:blipFill>
          <a:blip r:embed="rId14">
            <a:alphaModFix/>
          </a:blip>
          <a:stretch>
            <a:fillRect/>
          </a:stretch>
        </p:blipFill>
        <p:spPr>
          <a:xfrm>
            <a:off x="6572100" y="3594500"/>
            <a:ext cx="1272300" cy="1272300"/>
          </a:xfrm>
          <a:prstGeom prst="rect">
            <a:avLst/>
          </a:prstGeom>
          <a:noFill/>
          <a:ln>
            <a:noFill/>
          </a:ln>
        </p:spPr>
      </p:pic>
      <p:pic>
        <p:nvPicPr>
          <p:cNvPr id="278" name="Google Shape;278;p39"/>
          <p:cNvPicPr preferRelativeResize="0"/>
          <p:nvPr/>
        </p:nvPicPr>
        <p:blipFill>
          <a:blip r:embed="rId15">
            <a:alphaModFix/>
          </a:blip>
          <a:stretch>
            <a:fillRect/>
          </a:stretch>
        </p:blipFill>
        <p:spPr>
          <a:xfrm>
            <a:off x="5370700" y="1253025"/>
            <a:ext cx="1598050" cy="1598050"/>
          </a:xfrm>
          <a:prstGeom prst="rect">
            <a:avLst/>
          </a:prstGeom>
          <a:noFill/>
          <a:ln>
            <a:noFill/>
          </a:ln>
        </p:spPr>
      </p:pic>
      <p:pic>
        <p:nvPicPr>
          <p:cNvPr id="279" name="Google Shape;279;p39">
            <a:hlinkClick r:id="" action="ppaction://hlinkshowjump?jump=nextslide"/>
          </p:cNvPr>
          <p:cNvPicPr preferRelativeResize="0"/>
          <p:nvPr/>
        </p:nvPicPr>
        <p:blipFill>
          <a:blip r:embed="rId16">
            <a:alphaModFix/>
          </a:blip>
          <a:stretch>
            <a:fillRect/>
          </a:stretch>
        </p:blipFill>
        <p:spPr>
          <a:xfrm>
            <a:off x="8009125" y="4017625"/>
            <a:ext cx="797650" cy="797650"/>
          </a:xfrm>
          <a:prstGeom prst="rect">
            <a:avLst/>
          </a:prstGeom>
          <a:noFill/>
          <a:ln>
            <a:noFill/>
          </a:ln>
        </p:spPr>
      </p:pic>
      <p:pic>
        <p:nvPicPr>
          <p:cNvPr id="280" name="Google Shape;280;p39"/>
          <p:cNvPicPr preferRelativeResize="0"/>
          <p:nvPr/>
        </p:nvPicPr>
        <p:blipFill>
          <a:blip r:embed="rId17">
            <a:alphaModFix/>
          </a:blip>
          <a:stretch>
            <a:fillRect/>
          </a:stretch>
        </p:blipFill>
        <p:spPr>
          <a:xfrm>
            <a:off x="7243250" y="913762"/>
            <a:ext cx="905325" cy="380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sp>
        <p:nvSpPr>
          <p:cNvPr id="285" name="Google Shape;285;p40"/>
          <p:cNvSpPr txBox="1">
            <a:spLocks noGrp="1"/>
          </p:cNvSpPr>
          <p:nvPr>
            <p:ph type="body" idx="1"/>
          </p:nvPr>
        </p:nvSpPr>
        <p:spPr>
          <a:xfrm>
            <a:off x="587150" y="1899575"/>
            <a:ext cx="8056200" cy="117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Piensa en qué meta te puedes poner para probar nuevos alimentos. Puedes seguir este formato: "Cuando vayamos a comprar alimentos o en mi próxima comida, elegiré probar_________________ como nuevo alimento".</a:t>
            </a:r>
            <a:endParaRPr>
              <a:solidFill>
                <a:schemeClr val="dk1"/>
              </a:solidFill>
            </a:endParaRPr>
          </a:p>
        </p:txBody>
      </p:sp>
      <p:sp>
        <p:nvSpPr>
          <p:cNvPr id="286" name="Google Shape;286;p40"/>
          <p:cNvSpPr/>
          <p:nvPr/>
        </p:nvSpPr>
        <p:spPr>
          <a:xfrm>
            <a:off x="673500" y="3367475"/>
            <a:ext cx="7054500" cy="1485000"/>
          </a:xfrm>
          <a:prstGeom prst="rect">
            <a:avLst/>
          </a:prstGeom>
          <a:solidFill>
            <a:schemeClr val="lt1"/>
          </a:solidFill>
          <a:ln w="19050" cap="flat" cmpd="sng">
            <a:solidFill>
              <a:srgbClr val="E572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7" name="Google Shape;287;p4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aphicFrame>
        <p:nvGraphicFramePr>
          <p:cNvPr id="72" name="Google Shape;72;p15"/>
          <p:cNvGraphicFramePr/>
          <p:nvPr/>
        </p:nvGraphicFramePr>
        <p:xfrm>
          <a:off x="122125" y="150838"/>
          <a:ext cx="8840050" cy="4996225"/>
        </p:xfrm>
        <a:graphic>
          <a:graphicData uri="http://schemas.openxmlformats.org/drawingml/2006/table">
            <a:tbl>
              <a:tblPr>
                <a:noFill/>
                <a:tableStyleId>{54562EAA-CFF8-4084-840A-0A6EBFA22942}</a:tableStyleId>
              </a:tblPr>
              <a:tblGrid>
                <a:gridCol w="670300"/>
                <a:gridCol w="923000"/>
                <a:gridCol w="1560375"/>
                <a:gridCol w="999975"/>
                <a:gridCol w="901050"/>
                <a:gridCol w="1054900"/>
                <a:gridCol w="1063775"/>
                <a:gridCol w="846175"/>
                <a:gridCol w="820500"/>
              </a:tblGrid>
              <a:tr h="602225">
                <a:tc>
                  <a:txBody>
                    <a:bodyPr/>
                    <a:lstStyle/>
                    <a:p>
                      <a:pPr marL="0" lvl="0" indent="0" algn="ctr" rtl="0">
                        <a:spcBef>
                          <a:spcPts val="0"/>
                        </a:spcBef>
                        <a:spcAft>
                          <a:spcPts val="0"/>
                        </a:spcAft>
                        <a:buNone/>
                      </a:pPr>
                      <a:r>
                        <a:rPr lang="en" sz="1000" b="1">
                          <a:latin typeface="Calibri"/>
                          <a:ea typeface="Calibri"/>
                          <a:cs typeface="Calibri"/>
                          <a:sym typeface="Calibri"/>
                        </a:rPr>
                        <a:t>Section</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CCSS-ELA</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 </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Modifications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 – ELA </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Health</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Clr>
                          <a:srgbClr val="000000"/>
                        </a:buClr>
                        <a:buSzPts val="1100"/>
                        <a:buFont typeface="Arial"/>
                        <a:buNone/>
                      </a:pPr>
                      <a:r>
                        <a:rPr lang="en" sz="1000" b="1">
                          <a:solidFill>
                            <a:srgbClr val="000000"/>
                          </a:solidFill>
                          <a:latin typeface="Calibri"/>
                          <a:ea typeface="Calibri"/>
                          <a:cs typeface="Calibri"/>
                          <a:sym typeface="Calibri"/>
                        </a:rPr>
                        <a:t>Modifications</a:t>
                      </a:r>
                      <a:endParaRPr sz="1000">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Health</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 PE</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solidFill>
                      <a:srgbClr val="EFEFEF"/>
                    </a:solidFill>
                  </a:tcPr>
                </a:tc>
              </a:tr>
              <a:tr h="1116475">
                <a:tc>
                  <a:txBody>
                    <a:bodyPr/>
                    <a:lstStyle/>
                    <a:p>
                      <a:pPr marL="0" lvl="0" indent="0" algn="l" rtl="0">
                        <a:spcBef>
                          <a:spcPts val="0"/>
                        </a:spcBef>
                        <a:spcAft>
                          <a:spcPts val="0"/>
                        </a:spcAft>
                        <a:buNone/>
                      </a:pPr>
                      <a:r>
                        <a:rPr lang="en" sz="900">
                          <a:latin typeface="Calibri"/>
                          <a:ea typeface="Calibri"/>
                          <a:cs typeface="Calibri"/>
                          <a:sym typeface="Calibri"/>
                        </a:rPr>
                        <a:t>Explore</a:t>
                      </a:r>
                      <a:endParaRPr sz="900">
                        <a:latin typeface="Calibri"/>
                        <a:ea typeface="Calibri"/>
                        <a:cs typeface="Calibri"/>
                        <a:sym typeface="Calibri"/>
                      </a:endParaRPr>
                    </a:p>
                  </a:txBody>
                  <a:tcPr marL="73025" marR="73025" marT="0" marB="0"/>
                </a:tc>
                <a:tc>
                  <a:txBody>
                    <a:bodyPr/>
                    <a:lstStyle/>
                    <a:p>
                      <a:pPr marL="0" marR="0" lvl="0" indent="0" algn="l" rtl="0">
                        <a:lnSpc>
                          <a:spcPct val="141818"/>
                        </a:lnSpc>
                        <a:spcBef>
                          <a:spcPts val="300"/>
                        </a:spcBef>
                        <a:spcAft>
                          <a:spcPts val="1000"/>
                        </a:spcAft>
                        <a:buNone/>
                      </a:pPr>
                      <a:r>
                        <a:rPr lang="en" sz="900">
                          <a:latin typeface="Calibri"/>
                          <a:ea typeface="Calibri"/>
                          <a:cs typeface="Calibri"/>
                          <a:sym typeface="Calibri"/>
                        </a:rPr>
                        <a:t>3.RI.05</a:t>
                      </a:r>
                      <a:endParaRPr sz="900">
                        <a:latin typeface="Calibri"/>
                        <a:ea typeface="Calibri"/>
                        <a:cs typeface="Calibri"/>
                        <a:sym typeface="Calibri"/>
                      </a:endParaRPr>
                    </a:p>
                  </a:txBody>
                  <a:tcPr marL="73025" marR="73025" marT="0" marB="0"/>
                </a:tc>
                <a:tc>
                  <a:txBody>
                    <a:bodyPr/>
                    <a:lstStyle/>
                    <a:p>
                      <a:pPr marL="177800" marR="0" lvl="0" indent="0" algn="l" rtl="0">
                        <a:spcBef>
                          <a:spcPts val="0"/>
                        </a:spcBef>
                        <a:spcAft>
                          <a:spcPts val="1000"/>
                        </a:spcAft>
                        <a:buNone/>
                      </a:pPr>
                      <a:r>
                        <a:rPr lang="en" sz="900">
                          <a:latin typeface="Calibri"/>
                          <a:ea typeface="Calibri"/>
                          <a:cs typeface="Calibri"/>
                          <a:sym typeface="Calibri"/>
                        </a:rPr>
                        <a:t>Use text features &amp; search tools (e.g., key words, sidebars, hyperlinks) to locate information relevant to a given topic efficiently</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Provide explanation on how to navigate online resources</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7.1.G</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Determine behaviors that promote healthy growth and development</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Discuss various activities students do that are healthy</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1282700">
                <a:tc>
                  <a:txBody>
                    <a:bodyPr/>
                    <a:lstStyle/>
                    <a:p>
                      <a:pPr marL="0" lvl="0" indent="0" algn="l" rtl="0">
                        <a:spcBef>
                          <a:spcPts val="0"/>
                        </a:spcBef>
                        <a:spcAft>
                          <a:spcPts val="0"/>
                        </a:spcAft>
                        <a:buNone/>
                      </a:pPr>
                      <a:r>
                        <a:rPr lang="en" sz="900">
                          <a:latin typeface="Calibri"/>
                          <a:ea typeface="Calibri"/>
                          <a:cs typeface="Calibri"/>
                          <a:sym typeface="Calibri"/>
                        </a:rPr>
                        <a:t>Explain</a:t>
                      </a:r>
                      <a:endParaRPr sz="900">
                        <a:latin typeface="Calibri"/>
                        <a:ea typeface="Calibri"/>
                        <a:cs typeface="Calibri"/>
                        <a:sym typeface="Calibri"/>
                      </a:endParaRPr>
                    </a:p>
                  </a:txBody>
                  <a:tcPr marL="73025" marR="73025" marT="0" marB="0"/>
                </a:tc>
                <a:tc>
                  <a:txBody>
                    <a:bodyPr/>
                    <a:lstStyle/>
                    <a:p>
                      <a:pPr marL="0" marR="0" lvl="0" indent="0" algn="l" rtl="0">
                        <a:spcBef>
                          <a:spcPts val="0"/>
                        </a:spcBef>
                        <a:spcAft>
                          <a:spcPts val="1000"/>
                        </a:spcAft>
                        <a:buNone/>
                      </a:pPr>
                      <a:r>
                        <a:rPr lang="en" sz="900">
                          <a:latin typeface="Calibri"/>
                          <a:ea typeface="Calibri"/>
                          <a:cs typeface="Calibri"/>
                          <a:sym typeface="Calibri"/>
                        </a:rPr>
                        <a:t>3.RI.01</a:t>
                      </a:r>
                      <a:endParaRPr sz="900">
                        <a:latin typeface="Calibri"/>
                        <a:ea typeface="Calibri"/>
                        <a:cs typeface="Calibri"/>
                        <a:sym typeface="Calibri"/>
                      </a:endParaRPr>
                    </a:p>
                  </a:txBody>
                  <a:tcPr marL="73025" marR="73025" marT="0" marB="0"/>
                </a:tc>
                <a:tc>
                  <a:txBody>
                    <a:bodyPr/>
                    <a:lstStyle/>
                    <a:p>
                      <a:pPr marL="114300" marR="0" lvl="0" indent="0" algn="l" rtl="0">
                        <a:spcBef>
                          <a:spcPts val="0"/>
                        </a:spcBef>
                        <a:spcAft>
                          <a:spcPts val="0"/>
                        </a:spcAft>
                        <a:buNone/>
                      </a:pPr>
                      <a:r>
                        <a:rPr lang="en" sz="900">
                          <a:latin typeface="Calibri"/>
                          <a:ea typeface="Calibri"/>
                          <a:cs typeface="Calibri"/>
                          <a:sym typeface="Calibri"/>
                        </a:rPr>
                        <a:t>Ask &amp; answer questions to demonstrate understanding of a text, referring explicitly to the text as the basis for the answers</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830650">
                <a:tc>
                  <a:txBody>
                    <a:bodyPr/>
                    <a:lstStyle/>
                    <a:p>
                      <a:pPr marL="0" lvl="0" indent="0" algn="l" rtl="0">
                        <a:spcBef>
                          <a:spcPts val="0"/>
                        </a:spcBef>
                        <a:spcAft>
                          <a:spcPts val="0"/>
                        </a:spcAft>
                        <a:buNone/>
                      </a:pPr>
                      <a:r>
                        <a:rPr lang="en" sz="900">
                          <a:latin typeface="Calibri"/>
                          <a:ea typeface="Calibri"/>
                          <a:cs typeface="Calibri"/>
                          <a:sym typeface="Calibri"/>
                        </a:rPr>
                        <a:t>Apply</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6.1.P </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Set a short-term goal for positive health practices</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1164175">
                <a:tc>
                  <a:txBody>
                    <a:bodyPr/>
                    <a:lstStyle/>
                    <a:p>
                      <a:pPr marL="0" lvl="0" indent="0" algn="l" rtl="0">
                        <a:spcBef>
                          <a:spcPts val="0"/>
                        </a:spcBef>
                        <a:spcAft>
                          <a:spcPts val="0"/>
                        </a:spcAft>
                        <a:buNone/>
                      </a:pPr>
                      <a:r>
                        <a:rPr lang="en" sz="900">
                          <a:latin typeface="Calibri"/>
                          <a:ea typeface="Calibri"/>
                          <a:cs typeface="Calibri"/>
                          <a:sym typeface="Calibri"/>
                        </a:rPr>
                        <a:t>Physical Activity</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Grade 4: 1.3.N, 1.6.N, 5.1.N, 5.2.N, 7.1.N, 7.2.N, 7.4.N</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Grade 5: 1.3.N, 1.6.N, 1.8.N, 5.1.N, 5.2.N, 7.1.N</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Grade 3: </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1.1, 3.2</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Grade 4: </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3.2, 3.7 </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Grade 5: </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3.2, 4.1</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Google Shape;292;p41"/>
          <p:cNvSpPr txBox="1">
            <a:spLocks noGrp="1"/>
          </p:cNvSpPr>
          <p:nvPr>
            <p:ph type="body" idx="1"/>
          </p:nvPr>
        </p:nvSpPr>
        <p:spPr>
          <a:xfrm>
            <a:off x="992975" y="1934150"/>
            <a:ext cx="6890400" cy="2881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rgbClr val="E57200"/>
                </a:solidFill>
              </a:rPr>
              <a:t>Carrera de supermercado</a:t>
            </a:r>
            <a:endParaRPr b="1">
              <a:solidFill>
                <a:srgbClr val="E57200"/>
              </a:solidFill>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Escribe los 5 grupos alimenticios en una hoja de papel (lácteos, verduras, frutas, granos y proteína). Puedes jugar solo o con un miembro de tu familia. Cada jugador tiene 30 segundos para ir a buscar un artículo de uno de los grupos alimenticios. Una vez que tengan cosas de cada categoría, piensen en cómo pueden crear una comida utilizando alimentos de todos los grupos. </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b="1">
                <a:solidFill>
                  <a:schemeClr val="dk1"/>
                </a:solidFill>
              </a:rPr>
              <a:t>Ejemplo:</a:t>
            </a:r>
            <a:endParaRPr sz="1400" b="1">
              <a:solidFill>
                <a:schemeClr val="dk1"/>
              </a:solidFill>
            </a:endParaRPr>
          </a:p>
          <a:p>
            <a:pPr marL="0" lvl="0" indent="0" algn="l" rtl="0">
              <a:lnSpc>
                <a:spcPct val="100000"/>
              </a:lnSpc>
              <a:spcBef>
                <a:spcPts val="0"/>
              </a:spcBef>
              <a:spcAft>
                <a:spcPts val="0"/>
              </a:spcAft>
              <a:buNone/>
            </a:pPr>
            <a:r>
              <a:rPr lang="en" sz="1400">
                <a:solidFill>
                  <a:schemeClr val="dk1"/>
                </a:solidFill>
              </a:rPr>
              <a:t>Tienes 30 segundos para buscar un alimento y colocarlo en el grupo alimenticio correcto. Puedes traer leche para el grupo de los lácteos. Luego, tienes 30 segundos para buscar otra cosa de los 4 grupos alimenticios que faltan. Puedes traer pan para el grupo de los granos. Sigue así hasta que tengas alimentos de los 5 grupos.</a:t>
            </a:r>
            <a:endParaRPr sz="1400">
              <a:solidFill>
                <a:schemeClr val="dk1"/>
              </a:solidFill>
            </a:endParaRPr>
          </a:p>
        </p:txBody>
      </p:sp>
      <p:pic>
        <p:nvPicPr>
          <p:cNvPr id="293" name="Google Shape;293;p41">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7"/>
        <p:cNvGrpSpPr/>
        <p:nvPr/>
      </p:nvGrpSpPr>
      <p:grpSpPr>
        <a:xfrm>
          <a:off x="0" y="0"/>
          <a:ext cx="0" cy="0"/>
          <a:chOff x="0" y="0"/>
          <a:chExt cx="0" cy="0"/>
        </a:xfrm>
      </p:grpSpPr>
      <p:sp>
        <p:nvSpPr>
          <p:cNvPr id="298" name="Google Shape;298;p42"/>
          <p:cNvSpPr txBox="1">
            <a:spLocks noGrp="1"/>
          </p:cNvSpPr>
          <p:nvPr>
            <p:ph type="body" idx="1"/>
          </p:nvPr>
        </p:nvSpPr>
        <p:spPr>
          <a:xfrm>
            <a:off x="658000" y="1775325"/>
            <a:ext cx="7236600" cy="3295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rgbClr val="E57200"/>
                </a:solidFill>
              </a:rPr>
              <a:t>Carrera de objetos domésticos</a:t>
            </a:r>
            <a:endParaRPr b="1">
              <a:solidFill>
                <a:srgbClr val="E57200"/>
              </a:solidFill>
            </a:endParaRPr>
          </a:p>
          <a:p>
            <a:pPr marL="0" lvl="0" indent="0" algn="l" rtl="0">
              <a:lnSpc>
                <a:spcPct val="100000"/>
              </a:lnSpc>
              <a:spcBef>
                <a:spcPts val="0"/>
              </a:spcBef>
              <a:spcAft>
                <a:spcPts val="0"/>
              </a:spcAft>
              <a:buNone/>
            </a:pPr>
            <a:r>
              <a:rPr lang="en" sz="1400">
                <a:solidFill>
                  <a:schemeClr val="dk1"/>
                </a:solidFill>
              </a:rPr>
              <a:t>También puedes jugar con artículos del hogar. Cada grupo alimenticio ayuda al cuerpo. (Los lácteos fortalecen los dientes y los huesos; las verduras ayudan a la piel y a los ojos; las frutas ayudan al cuerpo a curarse; los granos dan energía; las proteínas fortalecen los músculos). Tienes 1 minuto para encontrar un objeto de la casa que haga lo que cada grupo alimenticio hace por tu cuerpo.  </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rPr>
              <a:t>Ejemplos:</a:t>
            </a:r>
            <a:endParaRPr sz="1400" b="1">
              <a:solidFill>
                <a:schemeClr val="dk1"/>
              </a:solidFill>
            </a:endParaRPr>
          </a:p>
          <a:p>
            <a:pPr marL="0" lvl="0" indent="0" algn="l" rtl="0">
              <a:lnSpc>
                <a:spcPct val="100000"/>
              </a:lnSpc>
              <a:spcBef>
                <a:spcPts val="0"/>
              </a:spcBef>
              <a:spcAft>
                <a:spcPts val="0"/>
              </a:spcAft>
              <a:buNone/>
            </a:pPr>
            <a:r>
              <a:rPr lang="en" sz="1400">
                <a:solidFill>
                  <a:schemeClr val="dk1"/>
                </a:solidFill>
              </a:rPr>
              <a:t>La pasta de dientes puede representar a los lácteos, ya que ayuda a mantener los dientes fuertes. Unos lentes pueden representar al grupo de las verduras porque las verduras ayudan a los ojos. Las vendas pueden representar a las frutas porque las frutas ayudan a curar. Las pilas pueden representar el grupo de los granos porque los granos te dan energía. Una pesa o un libro pesado puede representar a las proteínas porque levantar cosas pesadas puede ayudar a desarrollar los músculos. </a:t>
            </a:r>
            <a:endParaRPr sz="1400">
              <a:solidFill>
                <a:schemeClr val="dk1"/>
              </a:solidFill>
            </a:endParaRPr>
          </a:p>
        </p:txBody>
      </p:sp>
      <p:pic>
        <p:nvPicPr>
          <p:cNvPr id="299" name="Google Shape;299;p4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3"/>
        <p:cNvGrpSpPr/>
        <p:nvPr/>
      </p:nvGrpSpPr>
      <p:grpSpPr>
        <a:xfrm>
          <a:off x="0" y="0"/>
          <a:ext cx="0" cy="0"/>
          <a:chOff x="0" y="0"/>
          <a:chExt cx="0" cy="0"/>
        </a:xfrm>
      </p:grpSpPr>
      <p:pic>
        <p:nvPicPr>
          <p:cNvPr id="304" name="Google Shape;304;p43">
            <a:hlinkClick r:id="rId4" action="ppaction://hlinksldjump"/>
          </p:cNvPr>
          <p:cNvPicPr preferRelativeResize="0"/>
          <p:nvPr/>
        </p:nvPicPr>
        <p:blipFill rotWithShape="1">
          <a:blip r:embed="rId5">
            <a:alphaModFix/>
          </a:blip>
          <a:srcRect l="874" r="884"/>
          <a:stretch/>
        </p:blipFill>
        <p:spPr>
          <a:xfrm>
            <a:off x="8089375" y="4087700"/>
            <a:ext cx="741550" cy="754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
        <p:cNvGrpSpPr/>
        <p:nvPr/>
      </p:nvGrpSpPr>
      <p:grpSpPr>
        <a:xfrm>
          <a:off x="0" y="0"/>
          <a:ext cx="0" cy="0"/>
          <a:chOff x="0" y="0"/>
          <a:chExt cx="0" cy="0"/>
        </a:xfrm>
      </p:grpSpPr>
      <p:pic>
        <p:nvPicPr>
          <p:cNvPr id="309" name="Google Shape;309;p44">
            <a:hlinkClick r:id="rId4" action="ppaction://hlinksldjump"/>
          </p:cNvPr>
          <p:cNvPicPr preferRelativeResize="0"/>
          <p:nvPr/>
        </p:nvPicPr>
        <p:blipFill rotWithShape="1">
          <a:blip r:embed="rId5">
            <a:alphaModFix/>
          </a:blip>
          <a:srcRect l="874" r="884"/>
          <a:stretch/>
        </p:blipFill>
        <p:spPr>
          <a:xfrm>
            <a:off x="8089375" y="4087700"/>
            <a:ext cx="741550" cy="754800"/>
          </a:xfrm>
          <a:prstGeom prst="rect">
            <a:avLst/>
          </a:prstGeom>
          <a:noFill/>
          <a:ln>
            <a:noFill/>
          </a:ln>
        </p:spPr>
      </p:pic>
      <p:sp>
        <p:nvSpPr>
          <p:cNvPr id="310" name="Google Shape;310;p44"/>
          <p:cNvSpPr txBox="1"/>
          <p:nvPr/>
        </p:nvSpPr>
        <p:spPr>
          <a:xfrm>
            <a:off x="1058495" y="1802069"/>
            <a:ext cx="7030880" cy="2881500"/>
          </a:xfrm>
          <a:prstGeom prst="rect">
            <a:avLst/>
          </a:prstGeom>
          <a:solidFill>
            <a:schemeClr val="lt1"/>
          </a:solidFill>
          <a:ln>
            <a:noFill/>
          </a:ln>
        </p:spPr>
        <p:txBody>
          <a:bodyPr spcFirstLastPara="1" wrap="square" lIns="91425" tIns="91425" rIns="91425" bIns="91425" anchor="t" anchorCtr="0">
            <a:noAutofit/>
          </a:bodyPr>
          <a:lstStyle/>
          <a:p>
            <a:pPr lvl="0" algn="ctr">
              <a:lnSpc>
                <a:spcPct val="115000"/>
              </a:lnSpc>
              <a:spcBef>
                <a:spcPts val="1200"/>
              </a:spcBef>
              <a:buSzPts val="1100"/>
            </a:pPr>
            <a:r>
              <a:rPr lang="en-US" sz="1800" dirty="0" err="1" smtClean="0"/>
              <a:t>Opcional</a:t>
            </a:r>
            <a:r>
              <a:rPr lang="en-US" sz="1800" dirty="0" smtClean="0"/>
              <a:t>: </a:t>
            </a:r>
            <a:r>
              <a:rPr lang="en" sz="1800" dirty="0">
                <a:solidFill>
                  <a:schemeClr val="tx1"/>
                </a:solidFill>
              </a:rPr>
              <a:t>Completa la breve </a:t>
            </a:r>
            <a:r>
              <a:rPr lang="en" sz="1800" dirty="0">
                <a:solidFill>
                  <a:schemeClr val="tx1"/>
                </a:solidFill>
                <a:hlinkClick r:id="rId6"/>
              </a:rPr>
              <a:t>Revisión de Conocimientos “Knowledge Check” </a:t>
            </a:r>
            <a:r>
              <a:rPr lang="en" sz="1800" dirty="0">
                <a:solidFill>
                  <a:schemeClr val="tx1"/>
                </a:solidFill>
              </a:rPr>
              <a:t>después de terminar la Serie Crece Saludable.</a:t>
            </a:r>
          </a:p>
          <a:p>
            <a:pPr lvl="0" algn="ctr">
              <a:lnSpc>
                <a:spcPct val="115000"/>
              </a:lnSpc>
              <a:spcBef>
                <a:spcPts val="1200"/>
              </a:spcBef>
              <a:buSzPts val="1100"/>
            </a:pPr>
            <a:r>
              <a:rPr lang="es-ES" sz="1800" dirty="0">
                <a:solidFill>
                  <a:schemeClr val="tx1"/>
                </a:solidFill>
              </a:rPr>
              <a:t>(</a:t>
            </a:r>
            <a:r>
              <a:rPr lang="en-US" sz="1800" dirty="0" err="1"/>
              <a:t>Esta</a:t>
            </a:r>
            <a:r>
              <a:rPr lang="en-US" sz="1800" dirty="0"/>
              <a:t> </a:t>
            </a:r>
            <a:r>
              <a:rPr lang="es-ES" sz="1800" dirty="0">
                <a:solidFill>
                  <a:schemeClr val="tx1"/>
                </a:solidFill>
              </a:rPr>
              <a:t>en ingles)</a:t>
            </a:r>
          </a:p>
          <a:p>
            <a:pPr marL="0" lvl="0" indent="0" algn="ctr" rtl="0">
              <a:lnSpc>
                <a:spcPct val="115000"/>
              </a:lnSpc>
              <a:spcBef>
                <a:spcPts val="1200"/>
              </a:spcBef>
              <a:spcAft>
                <a:spcPts val="0"/>
              </a:spcAft>
              <a:buClr>
                <a:srgbClr val="000000"/>
              </a:buClr>
              <a:buSzPts val="1100"/>
              <a:buFont typeface="Arial"/>
              <a:buNone/>
            </a:pPr>
            <a:endParaRPr sz="1800" dirty="0">
              <a:solidFill>
                <a:schemeClr val="tx1"/>
              </a:solidFill>
            </a:endParaRPr>
          </a:p>
          <a:p>
            <a:pPr marL="0" lvl="0" indent="0" algn="l" rtl="0">
              <a:spcBef>
                <a:spcPts val="120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8"/>
          <p:cNvSpPr txBox="1"/>
          <p:nvPr/>
        </p:nvSpPr>
        <p:spPr>
          <a:xfrm>
            <a:off x="508050" y="1897075"/>
            <a:ext cx="8127900" cy="2986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Agrupar los alimentos hace que las guías detalladas de alimentación sean sencillas. MyPlate es una herramienta que ayuda a elaborar patrones de alimentación saludables compuestos por todos los grupos alimenticios. </a:t>
            </a:r>
            <a:endParaRPr/>
          </a:p>
          <a:p>
            <a:pPr marL="457200" lvl="0" indent="-317500" algn="l" rtl="0">
              <a:spcBef>
                <a:spcPts val="0"/>
              </a:spcBef>
              <a:spcAft>
                <a:spcPts val="0"/>
              </a:spcAft>
              <a:buSzPts val="1400"/>
              <a:buChar char="●"/>
            </a:pPr>
            <a:r>
              <a:rPr lang="en"/>
              <a:t>Los alimentos que tienen nutrientes similares se agrupan. Cada grupo alimenticio proporciona un beneficio específico y único para la salud.</a:t>
            </a:r>
            <a:endParaRPr/>
          </a:p>
          <a:p>
            <a:pPr marL="457200" lvl="0" indent="-317500" algn="l" rtl="0">
              <a:spcBef>
                <a:spcPts val="0"/>
              </a:spcBef>
              <a:spcAft>
                <a:spcPts val="0"/>
              </a:spcAft>
              <a:buSzPts val="1400"/>
              <a:buChar char="●"/>
            </a:pPr>
            <a:r>
              <a:rPr lang="en"/>
              <a:t>Los alimentos se combinan de tal manera que proporcionan los mayores beneficios para la salud. Comer una variedad de alimentos de todos los grupos alimenticios, proporciona una amplia gama de los nutrientes esenciales que los niños necesitan para su crecimiento y desarrollo. Planifique la combinación de varios grupos alimenticios para las comidas y los bocadillos.  </a:t>
            </a:r>
            <a:endParaRPr/>
          </a:p>
          <a:p>
            <a:pPr marL="457200" lvl="0" indent="-317500" algn="l" rtl="0">
              <a:spcBef>
                <a:spcPts val="0"/>
              </a:spcBef>
              <a:spcAft>
                <a:spcPts val="0"/>
              </a:spcAft>
              <a:buSzPts val="1400"/>
              <a:buChar char="●"/>
            </a:pPr>
            <a:r>
              <a:rPr lang="en"/>
              <a:t>El compartir experiencias alrededor de la comida, por ejemplo comprar, preparar y disfrutar juntos los alimentos, crea una conexión. Las comidas compartidas contribuyen a mejorar la salud, la nutrición, las habilidades sociales y emocionales y el rendimiento escolar.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extLst>
      <p:ext uri="{BB962C8B-B14F-4D97-AF65-F5344CB8AC3E}">
        <p14:creationId xmlns:p14="http://schemas.microsoft.com/office/powerpoint/2010/main" val="96449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pic>
        <p:nvPicPr>
          <p:cNvPr id="81" name="Google Shape;81;p17">
            <a:hlinkClick r:id="rId4" action="ppaction://hlinksldjump"/>
          </p:cNvPr>
          <p:cNvPicPr preferRelativeResize="0"/>
          <p:nvPr/>
        </p:nvPicPr>
        <p:blipFill rotWithShape="1">
          <a:blip r:embed="rId5">
            <a:alphaModFix/>
          </a:blip>
          <a:srcRect l="1755" r="1765"/>
          <a:stretch/>
        </p:blipFill>
        <p:spPr>
          <a:xfrm>
            <a:off x="5998026" y="1674175"/>
            <a:ext cx="1873500" cy="1941826"/>
          </a:xfrm>
          <a:prstGeom prst="rect">
            <a:avLst/>
          </a:prstGeom>
          <a:noFill/>
          <a:ln>
            <a:noFill/>
          </a:ln>
        </p:spPr>
      </p:pic>
      <p:pic>
        <p:nvPicPr>
          <p:cNvPr id="82" name="Google Shape;82;p17">
            <a:hlinkClick r:id="rId6" action="ppaction://hlinksldjump"/>
          </p:cNvPr>
          <p:cNvPicPr preferRelativeResize="0"/>
          <p:nvPr/>
        </p:nvPicPr>
        <p:blipFill rotWithShape="1">
          <a:blip r:embed="rId7">
            <a:alphaModFix/>
          </a:blip>
          <a:srcRect l="1755" r="1765"/>
          <a:stretch/>
        </p:blipFill>
        <p:spPr>
          <a:xfrm>
            <a:off x="3635249" y="1674175"/>
            <a:ext cx="1873500" cy="1941809"/>
          </a:xfrm>
          <a:prstGeom prst="rect">
            <a:avLst/>
          </a:prstGeom>
          <a:noFill/>
          <a:ln>
            <a:noFill/>
          </a:ln>
        </p:spPr>
      </p:pic>
      <p:pic>
        <p:nvPicPr>
          <p:cNvPr id="83" name="Google Shape;83;p17">
            <a:hlinkClick r:id="rId8" action="ppaction://hlinksldjump"/>
          </p:cNvPr>
          <p:cNvPicPr preferRelativeResize="0"/>
          <p:nvPr/>
        </p:nvPicPr>
        <p:blipFill rotWithShape="1">
          <a:blip r:embed="rId9">
            <a:alphaModFix/>
          </a:blip>
          <a:srcRect l="1755" r="1765"/>
          <a:stretch/>
        </p:blipFill>
        <p:spPr>
          <a:xfrm>
            <a:off x="1272475" y="1674176"/>
            <a:ext cx="1873500" cy="1941809"/>
          </a:xfrm>
          <a:prstGeom prst="rect">
            <a:avLst/>
          </a:prstGeom>
          <a:noFill/>
          <a:ln>
            <a:noFill/>
          </a:ln>
        </p:spPr>
      </p:pic>
      <p:pic>
        <p:nvPicPr>
          <p:cNvPr id="84" name="Google Shape;84;p17"/>
          <p:cNvPicPr preferRelativeResize="0"/>
          <p:nvPr/>
        </p:nvPicPr>
        <p:blipFill rotWithShape="1">
          <a:blip r:embed="rId10">
            <a:alphaModFix/>
          </a:blip>
          <a:srcRect l="874" r="884"/>
          <a:stretch/>
        </p:blipFill>
        <p:spPr>
          <a:xfrm>
            <a:off x="8089375" y="4087700"/>
            <a:ext cx="741550" cy="75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9"/>
          <p:cNvSpPr txBox="1">
            <a:spLocks noGrp="1"/>
          </p:cNvSpPr>
          <p:nvPr>
            <p:ph type="body" idx="1"/>
          </p:nvPr>
        </p:nvSpPr>
        <p:spPr>
          <a:xfrm>
            <a:off x="1001475" y="2111825"/>
            <a:ext cx="4273800" cy="245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MyPlate es una herramienta que ayuda a crear patrones de alimentación saludables utilizando los 5 grupos alimenticios.</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a:solidFill>
                  <a:schemeClr val="dk1"/>
                </a:solidFill>
              </a:rPr>
              <a:t>Los alimentos similares, como las zanahorias y la lechuga, van en un mismo grupo. Ambos se cultivan a partir de semillas y los llamamos verduras. Cada grupo alimenticio tiene diferentes beneficios para la salud. </a:t>
            </a:r>
            <a:endParaRPr sz="1600">
              <a:solidFill>
                <a:schemeClr val="dk1"/>
              </a:solidFill>
            </a:endParaRPr>
          </a:p>
          <a:p>
            <a:pPr marL="0" lvl="0" indent="0" algn="l" rtl="0">
              <a:spcBef>
                <a:spcPts val="1600"/>
              </a:spcBef>
              <a:spcAft>
                <a:spcPts val="1600"/>
              </a:spcAft>
              <a:buNone/>
            </a:pPr>
            <a:endParaRPr/>
          </a:p>
        </p:txBody>
      </p:sp>
      <p:pic>
        <p:nvPicPr>
          <p:cNvPr id="95" name="Google Shape;95;p19"/>
          <p:cNvPicPr preferRelativeResize="0"/>
          <p:nvPr/>
        </p:nvPicPr>
        <p:blipFill>
          <a:blip r:embed="rId4">
            <a:alphaModFix/>
          </a:blip>
          <a:stretch>
            <a:fillRect/>
          </a:stretch>
        </p:blipFill>
        <p:spPr>
          <a:xfrm>
            <a:off x="454550" y="2220400"/>
            <a:ext cx="412350" cy="412350"/>
          </a:xfrm>
          <a:prstGeom prst="rect">
            <a:avLst/>
          </a:prstGeom>
          <a:noFill/>
          <a:ln>
            <a:noFill/>
          </a:ln>
        </p:spPr>
      </p:pic>
      <p:pic>
        <p:nvPicPr>
          <p:cNvPr id="96" name="Google Shape;96;p19"/>
          <p:cNvPicPr preferRelativeResize="0"/>
          <p:nvPr/>
        </p:nvPicPr>
        <p:blipFill>
          <a:blip r:embed="rId4">
            <a:alphaModFix/>
          </a:blip>
          <a:stretch>
            <a:fillRect/>
          </a:stretch>
        </p:blipFill>
        <p:spPr>
          <a:xfrm>
            <a:off x="454550" y="3286550"/>
            <a:ext cx="412350" cy="412350"/>
          </a:xfrm>
          <a:prstGeom prst="rect">
            <a:avLst/>
          </a:prstGeom>
          <a:noFill/>
          <a:ln>
            <a:noFill/>
          </a:ln>
        </p:spPr>
      </p:pic>
      <p:pic>
        <p:nvPicPr>
          <p:cNvPr id="97" name="Google Shape;97;p19"/>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98" name="Google Shape;98;p19"/>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99" name="Google Shape;99;p19"/>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100" name="Google Shape;100;p19"/>
          <p:cNvSpPr txBox="1"/>
          <p:nvPr/>
        </p:nvSpPr>
        <p:spPr>
          <a:xfrm>
            <a:off x="6777025" y="389875"/>
            <a:ext cx="20181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Marca el recuadro cuando acabes de leer cada párrafo</a:t>
            </a:r>
            <a:endParaRPr>
              <a:solidFill>
                <a:srgbClr val="FFFFFF"/>
              </a:solidFill>
            </a:endParaRPr>
          </a:p>
        </p:txBody>
      </p:sp>
      <p:pic>
        <p:nvPicPr>
          <p:cNvPr id="101" name="Google Shape;101;p19">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pic>
        <p:nvPicPr>
          <p:cNvPr id="102" name="Google Shape;102;p19"/>
          <p:cNvPicPr preferRelativeResize="0"/>
          <p:nvPr/>
        </p:nvPicPr>
        <p:blipFill>
          <a:blip r:embed="rId8">
            <a:alphaModFix/>
          </a:blip>
          <a:stretch>
            <a:fillRect/>
          </a:stretch>
        </p:blipFill>
        <p:spPr>
          <a:xfrm>
            <a:off x="5482688" y="1981625"/>
            <a:ext cx="2429050" cy="21546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body" idx="1"/>
          </p:nvPr>
        </p:nvSpPr>
        <p:spPr>
          <a:xfrm>
            <a:off x="978575" y="1970075"/>
            <a:ext cx="4772400" cy="2845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600">
                <a:solidFill>
                  <a:schemeClr val="dk1"/>
                </a:solidFill>
              </a:rPr>
              <a:t>Comer alimentos de todos los grupos alimenticios te proporciona los nutrientes saludables que tu cuerpo necesita para aprender, jugar y crecer. Planea incluir alimentos de más de un grupo, tanto en la comida principal como en los bocadillos.</a:t>
            </a:r>
            <a:endParaRPr sz="1600">
              <a:solidFill>
                <a:schemeClr val="dk1"/>
              </a:solidFill>
            </a:endParaRPr>
          </a:p>
          <a:p>
            <a:pPr marL="0" lvl="0" indent="0" algn="l" rtl="0">
              <a:spcBef>
                <a:spcPts val="1200"/>
              </a:spcBef>
              <a:spcAft>
                <a:spcPts val="0"/>
              </a:spcAft>
              <a:buClr>
                <a:schemeClr val="dk1"/>
              </a:buClr>
              <a:buSzPts val="1100"/>
              <a:buFont typeface="Arial"/>
              <a:buNone/>
            </a:pPr>
            <a:r>
              <a:rPr lang="en" sz="1600">
                <a:solidFill>
                  <a:schemeClr val="dk1"/>
                </a:solidFill>
              </a:rPr>
              <a:t>Pide en tu casa que te dejen ayudar a preparar la comida o a cocinar, para que aprendas más de los alimentos y cómo prepararlos. </a:t>
            </a:r>
            <a:endParaRPr sz="1600">
              <a:solidFill>
                <a:schemeClr val="dk1"/>
              </a:solidFill>
            </a:endParaRPr>
          </a:p>
          <a:p>
            <a:pPr marL="0" lvl="0" indent="0" algn="l" rtl="0">
              <a:spcBef>
                <a:spcPts val="1600"/>
              </a:spcBef>
              <a:spcAft>
                <a:spcPts val="1600"/>
              </a:spcAft>
              <a:buNone/>
            </a:pPr>
            <a:endParaRPr/>
          </a:p>
        </p:txBody>
      </p:sp>
      <p:pic>
        <p:nvPicPr>
          <p:cNvPr id="108" name="Google Shape;108;p20"/>
          <p:cNvPicPr preferRelativeResize="0"/>
          <p:nvPr/>
        </p:nvPicPr>
        <p:blipFill>
          <a:blip r:embed="rId4">
            <a:alphaModFix/>
          </a:blip>
          <a:stretch>
            <a:fillRect/>
          </a:stretch>
        </p:blipFill>
        <p:spPr>
          <a:xfrm>
            <a:off x="454550" y="2220400"/>
            <a:ext cx="412350" cy="412350"/>
          </a:xfrm>
          <a:prstGeom prst="rect">
            <a:avLst/>
          </a:prstGeom>
          <a:noFill/>
          <a:ln>
            <a:noFill/>
          </a:ln>
        </p:spPr>
      </p:pic>
      <p:pic>
        <p:nvPicPr>
          <p:cNvPr id="109" name="Google Shape;109;p20"/>
          <p:cNvPicPr preferRelativeResize="0"/>
          <p:nvPr/>
        </p:nvPicPr>
        <p:blipFill>
          <a:blip r:embed="rId4">
            <a:alphaModFix/>
          </a:blip>
          <a:stretch>
            <a:fillRect/>
          </a:stretch>
        </p:blipFill>
        <p:spPr>
          <a:xfrm>
            <a:off x="454550" y="3819950"/>
            <a:ext cx="412350" cy="412350"/>
          </a:xfrm>
          <a:prstGeom prst="rect">
            <a:avLst/>
          </a:prstGeom>
          <a:noFill/>
          <a:ln>
            <a:noFill/>
          </a:ln>
        </p:spPr>
      </p:pic>
      <p:pic>
        <p:nvPicPr>
          <p:cNvPr id="110" name="Google Shape;110;p20"/>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111" name="Google Shape;111;p20"/>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112" name="Google Shape;112;p20"/>
          <p:cNvPicPr preferRelativeResize="0"/>
          <p:nvPr/>
        </p:nvPicPr>
        <p:blipFill>
          <a:blip r:embed="rId6">
            <a:alphaModFix/>
          </a:blip>
          <a:stretch>
            <a:fillRect/>
          </a:stretch>
        </p:blipFill>
        <p:spPr>
          <a:xfrm>
            <a:off x="6522475" y="863725"/>
            <a:ext cx="349475" cy="778050"/>
          </a:xfrm>
          <a:prstGeom prst="rect">
            <a:avLst/>
          </a:prstGeom>
          <a:noFill/>
          <a:ln>
            <a:noFill/>
          </a:ln>
        </p:spPr>
      </p:pic>
      <p:pic>
        <p:nvPicPr>
          <p:cNvPr id="113" name="Google Shape;113;p20">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
        <p:nvSpPr>
          <p:cNvPr id="114" name="Google Shape;114;p20"/>
          <p:cNvSpPr txBox="1"/>
          <p:nvPr/>
        </p:nvSpPr>
        <p:spPr>
          <a:xfrm>
            <a:off x="6777025" y="389875"/>
            <a:ext cx="20181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Marca el recuadro cuando acabes de leer cada párrafo</a:t>
            </a:r>
            <a:endParaRPr>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1668</Words>
  <Application>Microsoft Office PowerPoint</Application>
  <PresentationFormat>On-screen Show (16:9)</PresentationFormat>
  <Paragraphs>99</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Mendez</dc:creator>
  <cp:lastModifiedBy>Tracy Mendez</cp:lastModifiedBy>
  <cp:revision>6</cp:revision>
  <dcterms:modified xsi:type="dcterms:W3CDTF">2021-07-13T06:14:32Z</dcterms:modified>
</cp:coreProperties>
</file>