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1" r:id="rId6"/>
    <p:sldId id="262" r:id="rId7"/>
    <p:sldId id="285" r:id="rId8"/>
    <p:sldId id="26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6C536A1-197D-4308-813C-FA7FDF6BE7A9}">
  <a:tblStyle styleId="{A6C536A1-197D-4308-813C-FA7FDF6BE7A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EE063C7-D268-4431-839F-310EAB2969A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921" autoAdjust="0"/>
  </p:normalViewPr>
  <p:slideViewPr>
    <p:cSldViewPr snapToGrid="0">
      <p:cViewPr varScale="1">
        <p:scale>
          <a:sx n="73" d="100"/>
          <a:sy n="73" d="100"/>
        </p:scale>
        <p:origin x="728" y="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010559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E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Nota para el educador: las diapositivas de la 2 a la 6 son exclusivamente para usted. Incluyen información sobre cómo iniciar esta actividad, cómo alinearla a los estándares, y le proporcionan datos rápidos sobre el tema. Para los estudiantes, haga un nuevo documento con las diapositivas de la 7 a la 30. Ese archivo será el que comparta con los estudiantes en la sección de tareas de </a:t>
            </a:r>
            <a:r>
              <a:rPr lang="es-ES" sz="1100" b="1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Google </a:t>
            </a:r>
            <a:r>
              <a:rPr lang="es-ES" sz="1100" b="1" i="1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Classroom</a:t>
            </a:r>
            <a:r>
              <a:rPr lang="es-E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 la plataforma digital que esté usando.</a:t>
            </a:r>
            <a:endParaRPr lang="es-ES" b="1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5432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96871ad390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96871ad390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74861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96871ad390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96871ad390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2794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96871ad390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96871ad390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5827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96871ad390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96871ad390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18104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96871ad390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96871ad390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50696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96871ad390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96871ad390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56093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96871ad390_1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96871ad390_1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99458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96871ad390_1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96871ad390_1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79625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96871ad390_1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96871ad390_1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85068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96871ad390_1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96871ad390_1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0355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dff126b7a0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dff126b7a0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E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Nota para el educador: las diapositivas de la 2 a la 6 son exclusivamente para usted. Incluyen información sobre cómo iniciar esta actividad, cómo alinearla a los estándares, y le proporcionan datos rápidos sobre el tema. Para los estudiantes, haga un nuevo documento con las diapositivas de la 7 a la 30. Ese archivo será el que comparta con los estudiantes en la sección de tareas de </a:t>
            </a:r>
            <a:r>
              <a:rPr lang="es-ES" sz="1100" b="1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Google </a:t>
            </a:r>
            <a:r>
              <a:rPr lang="es-ES" sz="1100" b="1" i="1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Classroom</a:t>
            </a:r>
            <a:r>
              <a:rPr lang="es-E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 la plataforma digital que esté usando.</a:t>
            </a:r>
            <a:endParaRPr lang="es-ES" b="1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72888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96871ad390_1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96871ad390_1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46387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96871ad390_1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96871ad390_1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09839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96871ad390_1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96871ad390_1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06323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96871ad390_1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96871ad390_1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82224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96871ad390_1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96871ad390_1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1589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96871ad390_1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96871ad390_1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53618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96871ad390_1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96871ad390_1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24847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96871ad390_1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96871ad390_1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65282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986175f87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986175f87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53654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96871ad390_1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96871ad390_1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5553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96871ad39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96871ad39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E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Nota para el educador: las diapositivas de la 2 a la 6 son exclusivamente para usted. Incluyen información sobre cómo iniciar esta actividad, cómo alinearla a los estándares, y le proporcionan datos rápidos sobre el tema. Para los estudiantes, haga un nuevo documento con las diapositivas de la 7 a la 30. Ese archivo será el que comparta con los estudiantes en la sección de tareas de </a:t>
            </a:r>
            <a:r>
              <a:rPr lang="es-ES" sz="1100" b="1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Google </a:t>
            </a:r>
            <a:r>
              <a:rPr lang="es-ES" sz="1100" b="1" i="1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Classroom</a:t>
            </a:r>
            <a:r>
              <a:rPr lang="es-E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 la plataforma digital que esté usando.</a:t>
            </a:r>
            <a:endParaRPr lang="es-ES" b="1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65032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9dcb02d5e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9dcb02d5e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1648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dff126b7a0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dff126b7a0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E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Nota para el educador: las diapositivas de la 2 a la 6 son exclusivamente para usted. Incluyen información sobre cómo iniciar esta actividad, cómo alinearla a los estándares, y le proporcionan datos rápidos sobre el tema. Para los estudiantes, haga un nuevo documento con las diapositivas de la 7 a la 30. Ese archivo será el que comparta con los estudiantes en la sección de tareas de </a:t>
            </a:r>
            <a:r>
              <a:rPr lang="es-ES" sz="1100" b="1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Google </a:t>
            </a:r>
            <a:r>
              <a:rPr lang="es-ES" sz="1100" b="1" i="1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Classroom</a:t>
            </a:r>
            <a:r>
              <a:rPr lang="es-E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 la plataforma digital que esté usando.</a:t>
            </a:r>
            <a:endParaRPr lang="es-ES" b="1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3730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dff126b7a0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dff126b7a0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E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Nota para el educador: las diapositivas de la 2 a la 6 son exclusivamente para usted. Incluyen información sobre cómo iniciar esta actividad, cómo alinearla a los estándares, y le proporcionan datos rápidos sobre el tema. Para los estudiantes, haga un nuevo documento con las diapositivas de la 7 a la 30. Ese archivo será el que comparta con los estudiantes en la sección de tareas de </a:t>
            </a:r>
            <a:r>
              <a:rPr lang="es-ES" sz="1100" b="1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Google </a:t>
            </a:r>
            <a:r>
              <a:rPr lang="es-ES" sz="1100" b="1" i="1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Classroom</a:t>
            </a:r>
            <a:r>
              <a:rPr lang="es-E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 la plataforma digital que esté usando.</a:t>
            </a:r>
            <a:endParaRPr lang="es-ES" b="1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9860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dff126b7a0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dff126b7a0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E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Nota para el educador: las diapositivas de la 2 a la 6 son exclusivamente para usted. Incluyen información sobre cómo iniciar esta actividad, cómo alinearla a los estándares, y le proporcionan datos rápidos sobre el tema. Para los estudiantes, haga un nuevo documento con las diapositivas de la 7 a la 30. Ese archivo será el que comparta con los estudiantes en la sección de tareas de </a:t>
            </a:r>
            <a:r>
              <a:rPr lang="es-ES" sz="1100" b="1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Google </a:t>
            </a:r>
            <a:r>
              <a:rPr lang="es-ES" sz="1100" b="1" i="1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Classroom</a:t>
            </a:r>
            <a:r>
              <a:rPr lang="es-E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 la plataforma digital que esté usando.</a:t>
            </a:r>
            <a:endParaRPr lang="es-ES" b="1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60483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/>
              <a:t>Para los </a:t>
            </a:r>
            <a:r>
              <a:rPr lang="en-US" b="1" dirty="0" err="1" smtClean="0"/>
              <a:t>estudiantes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3238397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96871ad390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96871ad390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8784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96871ad390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96871ad390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6630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hyperlink" Target="https://www.youtube.com/watch?v=Qdc8Ng8sztQ&amp;list=PLjFF28kApSw4Cl0Mpnko9PgZF2JxHdagj&amp;index=2&amp;t=1s" TargetMode="Externa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slide" Target="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drive.google.com/file/d/1uzBp0gzntGObkBHTiCNsiod4iTqOKtDe/view" TargetMode="External"/><Relationship Id="rId5" Type="http://schemas.openxmlformats.org/officeDocument/2006/relationships/image" Target="../media/image4.jpg"/><Relationship Id="rId10" Type="http://schemas.openxmlformats.org/officeDocument/2006/relationships/image" Target="../media/image8.png"/><Relationship Id="rId4" Type="http://schemas.openxmlformats.org/officeDocument/2006/relationships/hyperlink" Target="http://drive.google.com/file/d/18P4PfyITxYf0zzYINCd0euJ_ODbH3915/view" TargetMode="External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slide" Target="slid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43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5.png"/><Relationship Id="rId7" Type="http://schemas.openxmlformats.org/officeDocument/2006/relationships/slide" Target="slide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hyperlink" Target="https://eatfresh.org/search?search_api_views_fulltext=breakfast" TargetMode="Externa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forms.gle/6XgfPzuMdyGK6NSp7" TargetMode="External"/><Relationship Id="rId5" Type="http://schemas.openxmlformats.org/officeDocument/2006/relationships/image" Target="../media/image16.png"/><Relationship Id="rId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restandards.org/ELA-Literacy/RI/3/7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hyperlink" Target="https://www.americandairy.com/core/fileparse.php/153/urlt/Start-School-with-Breakfast.pdf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6.xml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slide" Target="slide9.xml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>
            <a:hlinkClick r:id="" action="ppaction://hlinkshowjump?jump=nex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9125" y="4017625"/>
            <a:ext cx="797650" cy="79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>
            <a:spLocks noGrp="1"/>
          </p:cNvSpPr>
          <p:nvPr>
            <p:ph type="body" idx="1"/>
          </p:nvPr>
        </p:nvSpPr>
        <p:spPr>
          <a:xfrm>
            <a:off x="968300" y="2064475"/>
            <a:ext cx="4266000" cy="7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La mayoría de las escuelas ofrecen un desayuno nutritivo que incluye alimentos de 3 de los 5 grupos alimenticios</a:t>
            </a:r>
            <a:endParaRPr/>
          </a:p>
        </p:txBody>
      </p:sp>
      <p:pic>
        <p:nvPicPr>
          <p:cNvPr id="120" name="Google Shape;12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550" y="2220400"/>
            <a:ext cx="412350" cy="4123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1"/>
          <p:cNvSpPr txBox="1"/>
          <p:nvPr/>
        </p:nvSpPr>
        <p:spPr>
          <a:xfrm>
            <a:off x="454550" y="3155975"/>
            <a:ext cx="5066100" cy="14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El desayuno que se muestra aquí es otro ejemplo de desayuno sano y balanceado. ¿Puedes nombrar los alimentos y el grupo al que pertenecen? (Pista: Este desayuno incluye 4 de los cinco grupos buenos).  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64350" y="1323450"/>
            <a:ext cx="501675" cy="52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3700" y="1323450"/>
            <a:ext cx="501675" cy="52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22475" y="863725"/>
            <a:ext cx="349475" cy="77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>
            <a:hlinkClick r:id="" action="ppaction://hlinkshowjump?jump=nextslide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09125" y="4017625"/>
            <a:ext cx="797650" cy="79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/>
        </p:nvSpPr>
        <p:spPr>
          <a:xfrm>
            <a:off x="6481025" y="142200"/>
            <a:ext cx="2624100" cy="11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Marca el recuadro cuando termines de leer cada párrafo.</a:t>
            </a:r>
            <a:endParaRPr sz="13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>
            <a:spLocks noGrp="1"/>
          </p:cNvSpPr>
          <p:nvPr>
            <p:ph type="body" idx="1"/>
          </p:nvPr>
        </p:nvSpPr>
        <p:spPr>
          <a:xfrm>
            <a:off x="2408525" y="2641050"/>
            <a:ext cx="6029400" cy="18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Incluir 3 de los 5 grupos alimenticios en tu desayuno te ayudará a crear un patrón saludable.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El desayuno es importante porque te da la primera energía del día para aprender y jugar.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2" name="Google Shape;13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39807">
            <a:off x="6065700" y="780725"/>
            <a:ext cx="349475" cy="77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2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80925" y="966276"/>
            <a:ext cx="2256125" cy="1251874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2"/>
          <p:cNvSpPr txBox="1"/>
          <p:nvPr/>
        </p:nvSpPr>
        <p:spPr>
          <a:xfrm>
            <a:off x="6439400" y="490000"/>
            <a:ext cx="2076300" cy="5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Mira este vídeo.</a:t>
            </a:r>
            <a:endParaRPr sz="1600">
              <a:solidFill>
                <a:schemeClr val="lt1"/>
              </a:solidFill>
            </a:endParaRPr>
          </a:p>
        </p:txBody>
      </p:sp>
      <p:pic>
        <p:nvPicPr>
          <p:cNvPr id="135" name="Google Shape;135;p22">
            <a:hlinkClick r:id="" action="ppaction://hlinkshowjump?jump=nextslide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09125" y="4017625"/>
            <a:ext cx="797650" cy="79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3">
            <a:hlinkClick r:id="" action="ppaction://hlinkshowjump?jump=nex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9125" y="4017625"/>
            <a:ext cx="797650" cy="79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>
            <a:spLocks noGrp="1"/>
          </p:cNvSpPr>
          <p:nvPr>
            <p:ph type="body" idx="1"/>
          </p:nvPr>
        </p:nvSpPr>
        <p:spPr>
          <a:xfrm>
            <a:off x="585775" y="1808575"/>
            <a:ext cx="7860600" cy="11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Lo que desayunas te deja listo para aprender y jugar. Estas fotos te muestran cómo se ve alguien con energía.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6" name="Google Shape;146;p24">
            <a:hlinkClick r:id="" action="ppaction://hlinkshowjump?jump=nex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9125" y="4017625"/>
            <a:ext cx="797650" cy="79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>
            <a:spLocks noGrp="1"/>
          </p:cNvSpPr>
          <p:nvPr>
            <p:ph type="body" idx="1"/>
          </p:nvPr>
        </p:nvSpPr>
        <p:spPr>
          <a:xfrm>
            <a:off x="311700" y="1810550"/>
            <a:ext cx="8520600" cy="107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</a:rPr>
              <a:t>¿Qué puedes hacer para desayunar todos los días? Puedes desayunar en casa o en la escuela. Puedes ayudar a tu familia a preparar el desayuno. O tal vez puedas ayudar a comprar los alimentos favoritos para el desayuno cuando vayan a la tienda.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700"/>
          </a:p>
        </p:txBody>
      </p:sp>
      <p:sp>
        <p:nvSpPr>
          <p:cNvPr id="152" name="Google Shape;152;p25"/>
          <p:cNvSpPr txBox="1"/>
          <p:nvPr/>
        </p:nvSpPr>
        <p:spPr>
          <a:xfrm>
            <a:off x="0" y="2931750"/>
            <a:ext cx="6693900" cy="406800"/>
          </a:xfrm>
          <a:prstGeom prst="rect">
            <a:avLst/>
          </a:prstGeom>
          <a:solidFill>
            <a:srgbClr val="F1B43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    Escribe por qué crees que es importante desayunar cada mañana.</a:t>
            </a:r>
            <a:endParaRPr sz="1600"/>
          </a:p>
        </p:txBody>
      </p:sp>
      <p:pic>
        <p:nvPicPr>
          <p:cNvPr id="153" name="Google Shape;153;p25">
            <a:hlinkClick r:id="" action="ppaction://hlinkshowjump?jump=nex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9125" y="4017625"/>
            <a:ext cx="797650" cy="79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5"/>
          <p:cNvSpPr/>
          <p:nvPr/>
        </p:nvSpPr>
        <p:spPr>
          <a:xfrm>
            <a:off x="417500" y="3548675"/>
            <a:ext cx="7289400" cy="13527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DA291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155" name="Google Shape;155;p25"/>
          <p:cNvSpPr txBox="1"/>
          <p:nvPr/>
        </p:nvSpPr>
        <p:spPr>
          <a:xfrm>
            <a:off x="-125250" y="1001975"/>
            <a:ext cx="4809600" cy="5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6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 l="874" r="884"/>
          <a:stretch/>
        </p:blipFill>
        <p:spPr>
          <a:xfrm>
            <a:off x="8089375" y="4087700"/>
            <a:ext cx="741550" cy="75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/>
          <p:nvPr/>
        </p:nvSpPr>
        <p:spPr>
          <a:xfrm>
            <a:off x="2732375" y="3861900"/>
            <a:ext cx="4783800" cy="9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Se pueden combinar muchos alimentos para preparar un desayuno saludable.</a:t>
            </a:r>
            <a:endParaRPr sz="1800"/>
          </a:p>
        </p:txBody>
      </p:sp>
      <p:pic>
        <p:nvPicPr>
          <p:cNvPr id="166" name="Google Shape;166;p27">
            <a:hlinkClick r:id="" action="ppaction://hlinkshowjump?jump=nex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9125" y="4017625"/>
            <a:ext cx="797650" cy="79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8">
            <a:hlinkClick r:id="" action="ppaction://hlinkshowjump?jump=nex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9125" y="4017625"/>
            <a:ext cx="797650" cy="79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body" idx="1"/>
          </p:nvPr>
        </p:nvSpPr>
        <p:spPr>
          <a:xfrm>
            <a:off x="1021525" y="3031400"/>
            <a:ext cx="6414600" cy="15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Observa los 3 desayunos que aparecen en las siguientes 3 páginas.  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Escribe los grupos alimenticios que veas incluidos en cada foto del desayuno.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177" name="Google Shape;177;p29">
            <a:hlinkClick r:id="" action="ppaction://hlinkshowjump?jump=nex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9125" y="4017625"/>
            <a:ext cx="797650" cy="79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0"/>
          <p:cNvSpPr txBox="1">
            <a:spLocks noGrp="1"/>
          </p:cNvSpPr>
          <p:nvPr>
            <p:ph type="body" idx="1"/>
          </p:nvPr>
        </p:nvSpPr>
        <p:spPr>
          <a:xfrm>
            <a:off x="502700" y="4144275"/>
            <a:ext cx="2204700" cy="7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Pan integral con crema de cacahuete, plátano y vaso con leche  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83" name="Google Shape;183;p30"/>
          <p:cNvSpPr txBox="1"/>
          <p:nvPr/>
        </p:nvSpPr>
        <p:spPr>
          <a:xfrm>
            <a:off x="3446650" y="2571750"/>
            <a:ext cx="54483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¿Qué grupos alimenticios incluye este desayuno?</a:t>
            </a:r>
            <a:endParaRPr sz="1800"/>
          </a:p>
        </p:txBody>
      </p:sp>
      <p:pic>
        <p:nvPicPr>
          <p:cNvPr id="184" name="Google Shape;18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4025" y="4410913"/>
            <a:ext cx="539200" cy="53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34575" y="4419375"/>
            <a:ext cx="501675" cy="52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0"/>
          <p:cNvSpPr txBox="1"/>
          <p:nvPr/>
        </p:nvSpPr>
        <p:spPr>
          <a:xfrm>
            <a:off x="3396750" y="4358013"/>
            <a:ext cx="1632900" cy="7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¿Está balanceado este desayuno?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7" name="Google Shape;187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27600" y="4471475"/>
            <a:ext cx="456775" cy="4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0">
            <a:hlinkClick r:id="" action="ppaction://hlinkshowjump?jump=nextslide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09125" y="4017625"/>
            <a:ext cx="797650" cy="79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0"/>
          <p:cNvSpPr/>
          <p:nvPr/>
        </p:nvSpPr>
        <p:spPr>
          <a:xfrm>
            <a:off x="3549150" y="3019250"/>
            <a:ext cx="4448700" cy="1096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AD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Navigating Our Digital Google Slides, HyperDoc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38901" y="759075"/>
            <a:ext cx="3388525" cy="1884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 title="Adding HyperDoc to Google Classroom .mp4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38900" y="3137400"/>
            <a:ext cx="3388525" cy="182663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5466725" y="104675"/>
            <a:ext cx="3460800" cy="5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Navegando por las diapositivas digitales de Google usando el hiperdocumento: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5331800" y="2759250"/>
            <a:ext cx="4620000" cy="5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A9E0"/>
                </a:solidFill>
              </a:rPr>
              <a:t>Añadiendo el hiperdocumento a Google Classroom:</a:t>
            </a:r>
            <a:endParaRPr sz="1200">
              <a:solidFill>
                <a:srgbClr val="00A9E0"/>
              </a:solidFill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449175" y="2141625"/>
            <a:ext cx="4764600" cy="28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/>
              <a:t>Esta Guía para el Educador incluye notas y videos instructivos.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/>
          </a:p>
          <a:p>
            <a:pPr marL="4000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Por favor vea estos dos videos como introducción al uso de la Serie Crece Saludable. </a:t>
            </a:r>
            <a:endParaRPr sz="1200"/>
          </a:p>
          <a:p>
            <a:pPr marL="4000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  <a:p>
            <a:pPr marL="4000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La Serie Crece Saludable es un hiperdocumento interactivo que incluye datos, estándares y diapositivas -con la etiqueta "Guía del Educador"- que están ocultas para los estudiantes cuando usted presenta este material.  </a:t>
            </a:r>
            <a:endParaRPr sz="1200"/>
          </a:p>
          <a:p>
            <a:pPr marL="4000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  <a:p>
            <a:pPr marL="40005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Para hacer visibles las diapositivas ocultas, simplemente seleccione las diapositivas, haga clic con el botón derecho y anule la selección: omitir diapositiva (Skip Slide).</a:t>
            </a:r>
            <a:endParaRPr sz="1200"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05325" y="2509675"/>
            <a:ext cx="361950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05325" y="3076075"/>
            <a:ext cx="361950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5325" y="4034600"/>
            <a:ext cx="361950" cy="42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>
            <a:spLocks noGrp="1"/>
          </p:cNvSpPr>
          <p:nvPr>
            <p:ph type="body" idx="1"/>
          </p:nvPr>
        </p:nvSpPr>
        <p:spPr>
          <a:xfrm>
            <a:off x="768450" y="4152725"/>
            <a:ext cx="1872600" cy="7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Avena con frutos secos y agua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95" name="Google Shape;195;p31"/>
          <p:cNvSpPr txBox="1"/>
          <p:nvPr/>
        </p:nvSpPr>
        <p:spPr>
          <a:xfrm>
            <a:off x="3446650" y="2571750"/>
            <a:ext cx="54483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¿Qué grupos alimenticios incluye este desayuno?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pic>
        <p:nvPicPr>
          <p:cNvPr id="196" name="Google Shape;196;p31">
            <a:hlinkClick r:id="" action="ppaction://hlinkshowjump?jump=nex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9125" y="4017625"/>
            <a:ext cx="797650" cy="79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1"/>
          <p:cNvSpPr/>
          <p:nvPr/>
        </p:nvSpPr>
        <p:spPr>
          <a:xfrm>
            <a:off x="3549150" y="3019250"/>
            <a:ext cx="4448700" cy="1096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AD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pic>
        <p:nvPicPr>
          <p:cNvPr id="198" name="Google Shape;198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04025" y="4410913"/>
            <a:ext cx="539200" cy="53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34575" y="4419375"/>
            <a:ext cx="501675" cy="522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1"/>
          <p:cNvSpPr txBox="1"/>
          <p:nvPr/>
        </p:nvSpPr>
        <p:spPr>
          <a:xfrm>
            <a:off x="3396750" y="4358013"/>
            <a:ext cx="1632900" cy="7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¿Está balanceado este desayuno?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1" name="Google Shape;201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27600" y="4471475"/>
            <a:ext cx="456775" cy="41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2"/>
          <p:cNvSpPr txBox="1">
            <a:spLocks noGrp="1"/>
          </p:cNvSpPr>
          <p:nvPr>
            <p:ph type="body" idx="1"/>
          </p:nvPr>
        </p:nvSpPr>
        <p:spPr>
          <a:xfrm>
            <a:off x="768450" y="4152725"/>
            <a:ext cx="1872600" cy="7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Omelet de verduras y queso  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07" name="Google Shape;207;p32"/>
          <p:cNvSpPr txBox="1"/>
          <p:nvPr/>
        </p:nvSpPr>
        <p:spPr>
          <a:xfrm>
            <a:off x="3446650" y="2571750"/>
            <a:ext cx="54483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¿Qué grupos alimenticios incluye este desayuno?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pic>
        <p:nvPicPr>
          <p:cNvPr id="208" name="Google Shape;208;p32">
            <a:hlinkClick r:id="" action="ppaction://hlinkshowjump?jump=nex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9125" y="4017625"/>
            <a:ext cx="797650" cy="79765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2"/>
          <p:cNvSpPr/>
          <p:nvPr/>
        </p:nvSpPr>
        <p:spPr>
          <a:xfrm>
            <a:off x="3549150" y="3019250"/>
            <a:ext cx="4448700" cy="1096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AD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pic>
        <p:nvPicPr>
          <p:cNvPr id="210" name="Google Shape;210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04025" y="4410913"/>
            <a:ext cx="539200" cy="53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34575" y="4419375"/>
            <a:ext cx="501675" cy="522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2"/>
          <p:cNvSpPr txBox="1"/>
          <p:nvPr/>
        </p:nvSpPr>
        <p:spPr>
          <a:xfrm>
            <a:off x="3396750" y="4358013"/>
            <a:ext cx="1632900" cy="7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¿Está balanceado este desayuno?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3" name="Google Shape;213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27600" y="4471475"/>
            <a:ext cx="456775" cy="41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3"/>
          <p:cNvSpPr txBox="1">
            <a:spLocks noGrp="1"/>
          </p:cNvSpPr>
          <p:nvPr>
            <p:ph type="body" idx="1"/>
          </p:nvPr>
        </p:nvSpPr>
        <p:spPr>
          <a:xfrm>
            <a:off x="311700" y="1960025"/>
            <a:ext cx="3591600" cy="764100"/>
          </a:xfrm>
          <a:prstGeom prst="rect">
            <a:avLst/>
          </a:prstGeom>
          <a:solidFill>
            <a:srgbClr val="F1B434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¿Alguno de los desayunos no estaba balanceado?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19" name="Google Shape;219;p33"/>
          <p:cNvSpPr txBox="1">
            <a:spLocks noGrp="1"/>
          </p:cNvSpPr>
          <p:nvPr>
            <p:ph type="body" idx="1"/>
          </p:nvPr>
        </p:nvSpPr>
        <p:spPr>
          <a:xfrm>
            <a:off x="311700" y="2951275"/>
            <a:ext cx="3591600" cy="764100"/>
          </a:xfrm>
          <a:prstGeom prst="rect">
            <a:avLst/>
          </a:prstGeom>
          <a:solidFill>
            <a:srgbClr val="F1B434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¿Qué alimentos podrías añadirle para que fuera balanceado?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0" name="Google Shape;220;p33"/>
          <p:cNvSpPr txBox="1">
            <a:spLocks noGrp="1"/>
          </p:cNvSpPr>
          <p:nvPr>
            <p:ph type="body" idx="1"/>
          </p:nvPr>
        </p:nvSpPr>
        <p:spPr>
          <a:xfrm>
            <a:off x="311700" y="3942500"/>
            <a:ext cx="3591600" cy="764100"/>
          </a:xfrm>
          <a:prstGeom prst="rect">
            <a:avLst/>
          </a:prstGeom>
          <a:solidFill>
            <a:srgbClr val="F1B434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¿A qué grupo alimenticio pertenece ese alimento?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21" name="Google Shape;221;p33">
            <a:hlinkClick r:id="" action="ppaction://hlinkshowjump?jump=nex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9125" y="4017625"/>
            <a:ext cx="797650" cy="79765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3"/>
          <p:cNvSpPr/>
          <p:nvPr/>
        </p:nvSpPr>
        <p:spPr>
          <a:xfrm>
            <a:off x="4058413" y="3908900"/>
            <a:ext cx="3795600" cy="7977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AD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223" name="Google Shape;223;p33"/>
          <p:cNvSpPr/>
          <p:nvPr/>
        </p:nvSpPr>
        <p:spPr>
          <a:xfrm>
            <a:off x="4079050" y="2917675"/>
            <a:ext cx="3795600" cy="7977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AD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224" name="Google Shape;224;p33"/>
          <p:cNvSpPr/>
          <p:nvPr/>
        </p:nvSpPr>
        <p:spPr>
          <a:xfrm>
            <a:off x="4079050" y="1926450"/>
            <a:ext cx="3795600" cy="7977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AD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4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 l="874" r="884"/>
          <a:stretch/>
        </p:blipFill>
        <p:spPr>
          <a:xfrm>
            <a:off x="8089375" y="4087700"/>
            <a:ext cx="741550" cy="75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5"/>
          <p:cNvSpPr txBox="1">
            <a:spLocks noGrp="1"/>
          </p:cNvSpPr>
          <p:nvPr>
            <p:ph type="body" idx="1"/>
          </p:nvPr>
        </p:nvSpPr>
        <p:spPr>
          <a:xfrm>
            <a:off x="1353750" y="1910200"/>
            <a:ext cx="6303600" cy="265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b="1">
                <a:solidFill>
                  <a:srgbClr val="E57200"/>
                </a:solidFill>
              </a:rPr>
              <a:t>Instrucciones</a:t>
            </a:r>
            <a:endParaRPr sz="2200" b="1">
              <a:solidFill>
                <a:srgbClr val="E572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</a:rPr>
              <a:t>En la siguiente página, haz una lista de 3 alimentos de 3 grupos alimenticios diferentes que te gustaría incluir en tu desayuno. 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</a:rPr>
              <a:t>Enseguida del alimento, escribe el grupo alimenticio al que pertenece. Pide a tu profesor o a un familiar que te ayude a localizar el menú del desayuno escolar en Internet, ahí puedes encontrar más ideas.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35" name="Google Shape;235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825" y="2226000"/>
            <a:ext cx="895150" cy="1042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5206" y="3170463"/>
            <a:ext cx="848389" cy="1015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5">
            <a:hlinkClick r:id="" action="ppaction://hlinkshowjump?jump=nextslide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09125" y="4017625"/>
            <a:ext cx="797650" cy="79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6"/>
          <p:cNvSpPr txBox="1">
            <a:spLocks noGrp="1"/>
          </p:cNvSpPr>
          <p:nvPr>
            <p:ph type="body" idx="1"/>
          </p:nvPr>
        </p:nvSpPr>
        <p:spPr>
          <a:xfrm>
            <a:off x="348675" y="2096850"/>
            <a:ext cx="1301100" cy="3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solidFill>
                  <a:srgbClr val="E57200"/>
                </a:solidFill>
              </a:rPr>
              <a:t>Alimento </a:t>
            </a:r>
            <a:endParaRPr b="1">
              <a:solidFill>
                <a:srgbClr val="E57200"/>
              </a:solidFill>
            </a:endParaRPr>
          </a:p>
        </p:txBody>
      </p:sp>
      <p:sp>
        <p:nvSpPr>
          <p:cNvPr id="243" name="Google Shape;243;p36"/>
          <p:cNvSpPr txBox="1">
            <a:spLocks noGrp="1"/>
          </p:cNvSpPr>
          <p:nvPr>
            <p:ph type="body" idx="1"/>
          </p:nvPr>
        </p:nvSpPr>
        <p:spPr>
          <a:xfrm>
            <a:off x="2637150" y="1835450"/>
            <a:ext cx="5839500" cy="3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E57200"/>
                </a:solidFill>
              </a:rPr>
              <a:t>Grupo alimenticio</a:t>
            </a:r>
            <a:endParaRPr b="1">
              <a:solidFill>
                <a:srgbClr val="E572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 b="1">
              <a:solidFill>
                <a:schemeClr val="dk1"/>
              </a:solidFill>
            </a:endParaRPr>
          </a:p>
        </p:txBody>
      </p:sp>
      <p:sp>
        <p:nvSpPr>
          <p:cNvPr id="244" name="Google Shape;244;p36"/>
          <p:cNvSpPr txBox="1"/>
          <p:nvPr/>
        </p:nvSpPr>
        <p:spPr>
          <a:xfrm>
            <a:off x="2637150" y="2157950"/>
            <a:ext cx="6208500" cy="5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</a:rPr>
              <a:t>Aplica la regla de 3 de 5 utilizando granos + fruta o verdura + lácteos o proteína.</a:t>
            </a:r>
            <a:endParaRPr/>
          </a:p>
        </p:txBody>
      </p:sp>
      <p:pic>
        <p:nvPicPr>
          <p:cNvPr id="245" name="Google Shape;245;p36">
            <a:hlinkClick r:id="" action="ppaction://hlinkshowjump?jump=nex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9125" y="4017625"/>
            <a:ext cx="797650" cy="7976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46" name="Google Shape;246;p36"/>
          <p:cNvGraphicFramePr/>
          <p:nvPr/>
        </p:nvGraphicFramePr>
        <p:xfrm>
          <a:off x="410275" y="2595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{3EE063C7-D268-4431-839F-310EAB2969AC}</a:tableStyleId>
              </a:tblPr>
              <a:tblGrid>
                <a:gridCol w="2307075"/>
                <a:gridCol w="5092175"/>
              </a:tblGrid>
              <a:tr h="714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E5720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E5720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5720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5720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E5720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E5720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5720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5720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714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E5720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E5720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5720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5720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E5720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E5720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5720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5720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714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E5720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E5720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5720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5720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E5720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E5720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5720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5720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7"/>
          <p:cNvSpPr txBox="1">
            <a:spLocks noGrp="1"/>
          </p:cNvSpPr>
          <p:nvPr>
            <p:ph type="body" idx="1"/>
          </p:nvPr>
        </p:nvSpPr>
        <p:spPr>
          <a:xfrm>
            <a:off x="311700" y="1968325"/>
            <a:ext cx="8520600" cy="124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¡Es hora de poner tu plan en acción! Comparte este menú con tu familia. Ofrece preparar tú el desayuno para que todos lo disfruten.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b="1">
                <a:solidFill>
                  <a:srgbClr val="E57200"/>
                </a:solidFill>
              </a:rPr>
              <a:t>Puedo ayudar con el desayuno en mi casa haciendo esto:</a:t>
            </a:r>
            <a:endParaRPr b="1">
              <a:solidFill>
                <a:srgbClr val="E57200"/>
              </a:solidFill>
            </a:endParaRPr>
          </a:p>
        </p:txBody>
      </p:sp>
      <p:pic>
        <p:nvPicPr>
          <p:cNvPr id="252" name="Google Shape;252;p37">
            <a:hlinkClick r:id="" action="ppaction://hlinkshowjump?jump=nex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9125" y="4017625"/>
            <a:ext cx="797650" cy="79765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7"/>
          <p:cNvSpPr/>
          <p:nvPr/>
        </p:nvSpPr>
        <p:spPr>
          <a:xfrm>
            <a:off x="431325" y="3278050"/>
            <a:ext cx="7307700" cy="1429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E572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38">
            <a:hlinkClick r:id="" action="ppaction://hlinkshowjump?jump=nex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9125" y="4017625"/>
            <a:ext cx="797650" cy="79765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8"/>
          <p:cNvSpPr txBox="1"/>
          <p:nvPr/>
        </p:nvSpPr>
        <p:spPr>
          <a:xfrm>
            <a:off x="475250" y="1688950"/>
            <a:ext cx="4729500" cy="12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/>
              <a:t>Piensa en un desayuno completo que incluya 3 de los 5 grupos alimenticios. Los 5 grupos alimenticios ayudan a tu cuerpo a aprender, jugar y crecer. </a:t>
            </a:r>
            <a:endParaRPr sz="13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 b="1"/>
          </a:p>
        </p:txBody>
      </p:sp>
      <p:sp>
        <p:nvSpPr>
          <p:cNvPr id="260" name="Google Shape;260;p38"/>
          <p:cNvSpPr txBox="1"/>
          <p:nvPr/>
        </p:nvSpPr>
        <p:spPr>
          <a:xfrm>
            <a:off x="475250" y="2571750"/>
            <a:ext cx="5145300" cy="27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/>
              <a:t>Los lácteos</a:t>
            </a:r>
            <a:r>
              <a:rPr lang="en" sz="1300"/>
              <a:t> ayudan a desarrollar huesos y dientes fuertes = plancha con salto</a:t>
            </a:r>
            <a:endParaRPr sz="130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/>
              <a:t>Las verduras</a:t>
            </a:r>
            <a:r>
              <a:rPr lang="en" sz="1300"/>
              <a:t> favorecen la salud de tu piel y tus ojos = plancha</a:t>
            </a:r>
            <a:endParaRPr sz="130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/>
              <a:t>Las frutas</a:t>
            </a:r>
            <a:r>
              <a:rPr lang="en" sz="1300"/>
              <a:t> ayudan a la curación = postura de perro hacia abajo con cambio a pose de cobra</a:t>
            </a:r>
            <a:endParaRPr sz="130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/>
              <a:t>Los granos </a:t>
            </a:r>
            <a:r>
              <a:rPr lang="en" sz="1300"/>
              <a:t>dan energía al cuerpo = burpees</a:t>
            </a:r>
            <a:endParaRPr sz="130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/>
              <a:t>Proteínas</a:t>
            </a:r>
            <a:r>
              <a:rPr lang="en" sz="1300"/>
              <a:t> = desarrollan músculos fuertes = lagartijas</a:t>
            </a:r>
            <a:endParaRPr sz="130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1" name="Google Shape;261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809844">
            <a:off x="5721472" y="3735043"/>
            <a:ext cx="830810" cy="645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9154049">
            <a:off x="6604643" y="4203659"/>
            <a:ext cx="291739" cy="649532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8"/>
          <p:cNvSpPr txBox="1"/>
          <p:nvPr/>
        </p:nvSpPr>
        <p:spPr>
          <a:xfrm>
            <a:off x="5523150" y="1688950"/>
            <a:ext cx="3345300" cy="20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/>
              <a:t>¿Qué grupo alimenticio forma la mayor parte de tu desayuno? Haz 15 repeticiones de ese ejercicio sin parar.  Para el segundo alimento, haz 10 repeticiones. Para el último alimento, haz 5 repeticiones. Repite 3 veces la secuencia de ejercicios.  </a:t>
            </a:r>
            <a:endParaRPr sz="13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</a:endParaRPr>
          </a:p>
        </p:txBody>
      </p:sp>
      <p:sp>
        <p:nvSpPr>
          <p:cNvPr id="264" name="Google Shape;264;p38"/>
          <p:cNvSpPr txBox="1"/>
          <p:nvPr/>
        </p:nvSpPr>
        <p:spPr>
          <a:xfrm rot="833763">
            <a:off x="5256676" y="4346057"/>
            <a:ext cx="1516483" cy="617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E57200"/>
                </a:solidFill>
              </a:rPr>
              <a:t>¡Mira cómo hacer ejercicio!</a:t>
            </a:r>
            <a:endParaRPr sz="1200" b="1">
              <a:solidFill>
                <a:srgbClr val="E572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9"/>
          <p:cNvSpPr txBox="1"/>
          <p:nvPr/>
        </p:nvSpPr>
        <p:spPr>
          <a:xfrm>
            <a:off x="3216500" y="1773650"/>
            <a:ext cx="5449800" cy="29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>
                <a:solidFill>
                  <a:schemeClr val="dk1"/>
                </a:solidFill>
              </a:rPr>
              <a:t>Ejemplo:</a:t>
            </a:r>
            <a:endParaRPr sz="15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</a:rPr>
              <a:t>Un desayuno completo podría ser un pan tostado con crema de cacahuate y un vaso con leche.</a:t>
            </a: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</a:rPr>
              <a:t>Leche = Lácteos: Haz 15 sentadillas con salto</a:t>
            </a: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</a:rPr>
              <a:t>Mantequilla de maní: proteína: haz 10 flexiones</a:t>
            </a: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</a:rPr>
              <a:t>Tostada: Granos: Haz 5 burpees</a:t>
            </a: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</a:rPr>
              <a:t>Repite 3 veces</a:t>
            </a: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270" name="Google Shape;270;p39">
            <a:hlinkClick r:id="" action="ppaction://hlinkshowjump?jump=nex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9125" y="4017625"/>
            <a:ext cx="797650" cy="79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0"/>
          <p:cNvSpPr txBox="1">
            <a:spLocks noGrp="1"/>
          </p:cNvSpPr>
          <p:nvPr>
            <p:ph type="body" idx="1"/>
          </p:nvPr>
        </p:nvSpPr>
        <p:spPr>
          <a:xfrm rot="-693549">
            <a:off x="254748" y="3316043"/>
            <a:ext cx="1947805" cy="582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Échale un vistazo a estas sabrosas recetas para el desayuno.</a:t>
            </a:r>
            <a:endParaRPr sz="1400">
              <a:solidFill>
                <a:schemeClr val="dk1"/>
              </a:solidFill>
            </a:endParaRPr>
          </a:p>
        </p:txBody>
      </p:sp>
      <p:pic>
        <p:nvPicPr>
          <p:cNvPr id="276" name="Google Shape;276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994219">
            <a:off x="1265300" y="4210775"/>
            <a:ext cx="349475" cy="77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40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04497" y="3650175"/>
            <a:ext cx="2055725" cy="123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40">
            <a:hlinkClick r:id="rId7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 l="874" r="884"/>
          <a:stretch/>
        </p:blipFill>
        <p:spPr>
          <a:xfrm>
            <a:off x="8089375" y="4087700"/>
            <a:ext cx="741550" cy="75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/>
          <p:nvPr/>
        </p:nvSpPr>
        <p:spPr>
          <a:xfrm>
            <a:off x="0" y="1648775"/>
            <a:ext cx="6325500" cy="975900"/>
          </a:xfrm>
          <a:prstGeom prst="rect">
            <a:avLst/>
          </a:prstGeom>
          <a:solidFill>
            <a:srgbClr val="00A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420600" y="1501350"/>
            <a:ext cx="5846400" cy="10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FFFFF"/>
                </a:solidFill>
              </a:rPr>
              <a:t>Si quieres que tu desayuno sea saludable, ¿qué alimentos puedes elegir?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 sz="2400">
              <a:solidFill>
                <a:srgbClr val="FFFFFF"/>
              </a:solidFill>
            </a:endParaRPr>
          </a:p>
        </p:txBody>
      </p:sp>
      <p:sp>
        <p:nvSpPr>
          <p:cNvPr id="74" name="Google Shape;74;p15"/>
          <p:cNvSpPr/>
          <p:nvPr/>
        </p:nvSpPr>
        <p:spPr>
          <a:xfrm>
            <a:off x="0" y="2877950"/>
            <a:ext cx="5753400" cy="618000"/>
          </a:xfrm>
          <a:prstGeom prst="rect">
            <a:avLst/>
          </a:prstGeom>
          <a:solidFill>
            <a:srgbClr val="00A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420600" y="2877950"/>
            <a:ext cx="5846400" cy="9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¿Por qué es importante el desayuno?</a:t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76" name="Google Shape;76;p15">
            <a:hlinkClick r:id="" action="ppaction://hlinkshowjump?jump=nex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9125" y="4017625"/>
            <a:ext cx="797650" cy="79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41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 l="874" r="884"/>
          <a:stretch/>
        </p:blipFill>
        <p:spPr>
          <a:xfrm>
            <a:off x="8089375" y="4087700"/>
            <a:ext cx="741550" cy="75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41"/>
          <p:cNvSpPr txBox="1"/>
          <p:nvPr/>
        </p:nvSpPr>
        <p:spPr>
          <a:xfrm>
            <a:off x="644625" y="1933850"/>
            <a:ext cx="7990500" cy="154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41"/>
          <p:cNvSpPr txBox="1"/>
          <p:nvPr/>
        </p:nvSpPr>
        <p:spPr>
          <a:xfrm>
            <a:off x="550600" y="2081575"/>
            <a:ext cx="8084400" cy="18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  <a:spcBef>
                <a:spcPts val="1200"/>
              </a:spcBef>
              <a:buSzPts val="1100"/>
            </a:pPr>
            <a:r>
              <a:rPr lang="en-US" sz="1800" dirty="0" err="1"/>
              <a:t>Opcional</a:t>
            </a:r>
            <a:r>
              <a:rPr lang="en-US" sz="1800" dirty="0"/>
              <a:t>: </a:t>
            </a:r>
            <a:r>
              <a:rPr lang="en" sz="1800" dirty="0">
                <a:solidFill>
                  <a:schemeClr val="tx1"/>
                </a:solidFill>
              </a:rPr>
              <a:t>Completa la breve </a:t>
            </a:r>
            <a:r>
              <a:rPr lang="en" sz="1800" dirty="0">
                <a:solidFill>
                  <a:schemeClr val="tx1"/>
                </a:solidFill>
                <a:hlinkClick r:id="rId6"/>
              </a:rPr>
              <a:t>Revisión de Conocimientos “Knowledge Check” </a:t>
            </a:r>
            <a:r>
              <a:rPr lang="en" sz="1800" dirty="0">
                <a:solidFill>
                  <a:schemeClr val="tx1"/>
                </a:solidFill>
              </a:rPr>
              <a:t>después de terminar la Serie Crece Saludable.</a:t>
            </a:r>
          </a:p>
          <a:p>
            <a:pPr lvl="0" algn="ctr">
              <a:lnSpc>
                <a:spcPct val="115000"/>
              </a:lnSpc>
              <a:spcBef>
                <a:spcPts val="1200"/>
              </a:spcBef>
              <a:buSzPts val="1100"/>
            </a:pPr>
            <a:r>
              <a:rPr lang="es-ES" sz="1800" dirty="0">
                <a:solidFill>
                  <a:schemeClr val="tx1"/>
                </a:solidFill>
              </a:rPr>
              <a:t>(</a:t>
            </a:r>
            <a:r>
              <a:rPr lang="en-US" sz="1800" dirty="0" err="1"/>
              <a:t>Esta</a:t>
            </a:r>
            <a:r>
              <a:rPr lang="en-US" sz="1800" dirty="0"/>
              <a:t> </a:t>
            </a:r>
            <a:r>
              <a:rPr lang="es-ES" sz="1800" dirty="0">
                <a:solidFill>
                  <a:schemeClr val="tx1"/>
                </a:solidFill>
              </a:rPr>
              <a:t>en ingles)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" name="Google Shape;81;p16"/>
          <p:cNvGraphicFramePr/>
          <p:nvPr/>
        </p:nvGraphicFramePr>
        <p:xfrm>
          <a:off x="163638" y="100688"/>
          <a:ext cx="8774425" cy="4865250"/>
        </p:xfrm>
        <a:graphic>
          <a:graphicData uri="http://schemas.openxmlformats.org/drawingml/2006/table">
            <a:tbl>
              <a:tblPr>
                <a:noFill/>
                <a:tableStyleId>{A6C536A1-197D-4308-813C-FA7FDF6BE7A9}</a:tableStyleId>
              </a:tblPr>
              <a:tblGrid>
                <a:gridCol w="671575"/>
                <a:gridCol w="924775"/>
                <a:gridCol w="1290400"/>
                <a:gridCol w="1441550"/>
                <a:gridCol w="933100"/>
                <a:gridCol w="859775"/>
                <a:gridCol w="891775"/>
                <a:gridCol w="902750"/>
                <a:gridCol w="858725"/>
              </a:tblGrid>
              <a:tr h="504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Section</a:t>
                      </a:r>
                      <a:endParaRPr sz="1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Supported Standards</a:t>
                      </a:r>
                      <a:endParaRPr sz="1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CCSS-ELA</a:t>
                      </a:r>
                      <a:endParaRPr sz="1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Rationale </a:t>
                      </a:r>
                      <a:endParaRPr sz="1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RFM*</a:t>
                      </a:r>
                      <a:endParaRPr sz="1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CCSS – ELA </a:t>
                      </a:r>
                      <a:endParaRPr sz="1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Supported Standards</a:t>
                      </a:r>
                      <a:endParaRPr sz="1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Health</a:t>
                      </a:r>
                      <a:endParaRPr sz="1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Rationale</a:t>
                      </a:r>
                      <a:endParaRPr sz="1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RFM*</a:t>
                      </a:r>
                      <a:endParaRPr sz="1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Health</a:t>
                      </a:r>
                      <a:endParaRPr sz="1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Supported standards PE</a:t>
                      </a:r>
                      <a:endParaRPr sz="1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Rationale</a:t>
                      </a:r>
                      <a:endParaRPr sz="1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>
                    <a:solidFill>
                      <a:srgbClr val="EFEFEF"/>
                    </a:solidFill>
                  </a:tcPr>
                </a:tc>
              </a:tr>
              <a:tr h="1349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Explore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373737"/>
                          </a:solidFill>
                          <a:uFill>
                            <a:noFill/>
                          </a:uFill>
                          <a:latin typeface="Calibri"/>
                          <a:ea typeface="Calibri"/>
                          <a:cs typeface="Calibri"/>
                          <a:sym typeface="Calibri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CCSS.ELA-LITERACY.RI.3.7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2020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 information gained from illustrations (e.g., maps, photographs) and the words in a text to demonstrate understanding of the text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Brainstorm Breakfast foods with students. Compile list of foods they believe to be “healthy and unhealthy.” This will help with creating a breakfast plan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</a:tr>
              <a:tr h="1045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Explain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CCSS.ELA-LITERACY.RI.3.1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2020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Ask and answer questions to demonstrate understanding of a text, referring explicitly to the text as the basis for the answers.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remind students of how to properly create or build a breakfast. Choosing foods from at least three food groups. 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</a:tr>
              <a:tr h="874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Apply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6.1.P 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Set a short-term goal for positive health practices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</a:tr>
              <a:tr h="1091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Physical Activity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Grade 4: 1.3.N, 1.6.N, 5.1.N, 5.2.N, 7.1.N, 7.2.N, 7.4.N</a:t>
                      </a:r>
                      <a:endParaRPr sz="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Grade 5: 1.3.N, 1.6.N, 1.8.N, 5.1.N, 5.2.N, 7.1.N</a:t>
                      </a:r>
                      <a:endParaRPr sz="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Grade 3: 3.3, 3.4, 3.7</a:t>
                      </a:r>
                      <a:endParaRPr sz="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Grade 4: 3.3, 3.4, 3.7, 4.6</a:t>
                      </a:r>
                      <a:endParaRPr sz="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Grade 5: 3.2, 3.3, 3.5, 3.7 </a:t>
                      </a:r>
                      <a:endParaRPr sz="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8">
            <a:hlinkClick r:id="" action="ppaction://hlinkshowjump?jump=nex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9125" y="4017625"/>
            <a:ext cx="797650" cy="7976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 txBox="1"/>
          <p:nvPr/>
        </p:nvSpPr>
        <p:spPr>
          <a:xfrm>
            <a:off x="537425" y="2053475"/>
            <a:ext cx="6537300" cy="27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6035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El desayuno proporciona la primera fuente de energía del día. Empezar la jornada con el desayuno es un hábito saludable asociado a una mejor salud, un mayor aprendizaje y una dieta de excelente calidad. Desayunar también elimina los síntomas del hambre como el cansancio o el sueño, el dolor de cabeza o el mal humor.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" lvl="0" indent="-26035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Es importante que los niños desayunen todos los días, pero lo que comen también es crucial. Elegir comida de 3 grupos de alimentos diferentes ayuda a mantener la energía, a sentirse lleno durante más tiempo y a maximizar los nutrientes. Intente combinar alimentos ricos en granos integrales, fibra y proteínas, pero con poca azúcar añadida. Por ejemplo, combine yogur con granola y bayas.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9">
            <a:hlinkClick r:id="" action="ppaction://hlinkshowjump?jump=nex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9125" y="4017625"/>
            <a:ext cx="797650" cy="79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 txBox="1"/>
          <p:nvPr/>
        </p:nvSpPr>
        <p:spPr>
          <a:xfrm>
            <a:off x="537425" y="2053475"/>
            <a:ext cx="4799100" cy="27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La mayoría de las escuelas participan en el Programa de Desayunos Escolares. Este programa proporciona un desayuno nutritivo a los niños a bajo o ningún costo. Todas las comidas servidas como parte del programa de desayunos deben cumplir con los nutrientes esenciales y los estándares de calidad.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En muchas escuelas se ofrecen otros programas de desayuno innovadores como Desayuno en el Aula. Hay muchas opciones disponibles para proporcionar desayunos a los niños.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pic>
        <p:nvPicPr>
          <p:cNvPr id="102" name="Google Shape;102;p19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16003" y="1831350"/>
            <a:ext cx="1999436" cy="2606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>
            <a:hlinkClick r:id="" action="ppaction://hlinkshowjump?jump=nex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9125" y="4017625"/>
            <a:ext cx="797650" cy="797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5732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7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58100" y="1783400"/>
            <a:ext cx="1712787" cy="171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15607" y="1783400"/>
            <a:ext cx="1712787" cy="171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773114" y="1783400"/>
            <a:ext cx="1712787" cy="171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 rotWithShape="1">
          <a:blip r:embed="rId10">
            <a:alphaModFix/>
          </a:blip>
          <a:srcRect l="874" r="884"/>
          <a:stretch/>
        </p:blipFill>
        <p:spPr>
          <a:xfrm>
            <a:off x="8089375" y="4087700"/>
            <a:ext cx="741550" cy="75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body" idx="1"/>
          </p:nvPr>
        </p:nvSpPr>
        <p:spPr>
          <a:xfrm>
            <a:off x="943450" y="1981575"/>
            <a:ext cx="42660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El desayuno es lo primero que te da energía en el día. Empezar el día con el desayuno es un hábito saludable que te ayuda a aprender, jugar y crecer.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Es importante desayunar todos los días. Elegir alimentos de 3 grupos alimenticios diferentes (lácteos, verduras, frutas, granos y proteínas) te ayuda a tener energía y a sentirte lleno durante más tiempo. 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550" y="2220400"/>
            <a:ext cx="412350" cy="41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550" y="3500050"/>
            <a:ext cx="412350" cy="41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64350" y="1323450"/>
            <a:ext cx="501675" cy="52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3700" y="1323450"/>
            <a:ext cx="501675" cy="52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80512" y="921750"/>
            <a:ext cx="349463" cy="778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/>
        </p:nvSpPr>
        <p:spPr>
          <a:xfrm>
            <a:off x="6481025" y="142200"/>
            <a:ext cx="2624100" cy="11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lt1"/>
                </a:solidFill>
              </a:rPr>
              <a:t>Marca el recuadro cuando termines de leer cada párrafo.</a:t>
            </a:r>
            <a:endParaRPr sz="13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pic>
        <p:nvPicPr>
          <p:cNvPr id="114" name="Google Shape;114;p20">
            <a:hlinkClick r:id="" action="ppaction://hlinkshowjump?jump=nextslide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09125" y="4017625"/>
            <a:ext cx="797650" cy="79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1787</Words>
  <Application>Microsoft Office PowerPoint</Application>
  <PresentationFormat>On-screen Show (16:9)</PresentationFormat>
  <Paragraphs>108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Calibri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Tracy Mendez</dc:creator>
  <cp:lastModifiedBy>Tracy Mendez</cp:lastModifiedBy>
  <cp:revision>3</cp:revision>
  <dcterms:modified xsi:type="dcterms:W3CDTF">2021-07-13T06:14:40Z</dcterms:modified>
</cp:coreProperties>
</file>