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58" r:id="rId4"/>
    <p:sldId id="260" r:id="rId5"/>
    <p:sldId id="267" r:id="rId6"/>
    <p:sldId id="262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6A2C91"/>
    <a:srgbClr val="0076C0"/>
    <a:srgbClr val="00AEEF"/>
    <a:srgbClr val="B32317"/>
    <a:srgbClr val="E86D1F"/>
    <a:srgbClr val="6CB33F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/>
    <p:restoredTop sz="94690"/>
  </p:normalViewPr>
  <p:slideViewPr>
    <p:cSldViewPr snapToGrid="0" snapToObjects="1" showGuides="1">
      <p:cViewPr varScale="1">
        <p:scale>
          <a:sx n="84" d="100"/>
          <a:sy n="84" d="100"/>
        </p:scale>
        <p:origin x="9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mavenlink.com/redirect?url=http://dccapps/GSP/default.aspx?aid=415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6240" y="345440"/>
            <a:ext cx="52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AEEF"/>
                </a:solidFill>
                <a:latin typeface="Gill Sans SemiBold" charset="0"/>
                <a:ea typeface="Gill Sans SemiBold" charset="0"/>
                <a:cs typeface="Gill Sans SemiBold" charset="0"/>
              </a:rPr>
              <a:t>How to use our</a:t>
            </a:r>
            <a:r>
              <a:rPr lang="en-US" sz="2800" b="1" i="0" baseline="0" dirty="0" smtClean="0">
                <a:solidFill>
                  <a:srgbClr val="00AEEF"/>
                </a:solidFill>
                <a:latin typeface="Gill Sans SemiBold" charset="0"/>
                <a:ea typeface="Gill Sans SemiBold" charset="0"/>
                <a:cs typeface="Gill Sans SemiBold" charset="0"/>
              </a:rPr>
              <a:t> template</a:t>
            </a:r>
            <a:endParaRPr lang="en-US" sz="2800" b="1" i="0" dirty="0">
              <a:solidFill>
                <a:srgbClr val="00AEEF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35040" y="1076960"/>
            <a:ext cx="522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Examples of warm dynamic images:</a:t>
            </a:r>
            <a:endParaRPr lang="en-US" sz="1400" b="0" i="0" baseline="0" dirty="0" smtClean="0">
              <a:solidFill>
                <a:srgbClr val="0076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507" y="1536749"/>
            <a:ext cx="1612271" cy="16204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722" y="1536749"/>
            <a:ext cx="1638229" cy="16224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334" y="1536749"/>
            <a:ext cx="1612637" cy="16147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722" y="3438248"/>
            <a:ext cx="1629709" cy="16187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1503" y="3438247"/>
            <a:ext cx="1613468" cy="16216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244" y="3437416"/>
            <a:ext cx="1639446" cy="1619619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6035040" y="5350817"/>
            <a:ext cx="5222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The footer can be used to show our URL, our name, or to repeat the presentation throughout the internal slides. </a:t>
            </a:r>
            <a:b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Note: the footer must be updated on each slide.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6240" y="1076960"/>
            <a:ext cx="52222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smtClean="0">
                <a:solidFill>
                  <a:srgbClr val="686868"/>
                </a:solidFill>
                <a:latin typeface="Gill Sans SemiBold" charset="0"/>
                <a:ea typeface="Gill Sans SemiBold" charset="0"/>
                <a:cs typeface="Gill Sans SemiBold" charset="0"/>
              </a:rPr>
              <a:t>TIPS: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Create</a:t>
            </a:r>
            <a: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 rhythm and allow a viewer’s eyes to experience a visual break by inserting a section slide with a full block of color or a full slide of images. This helps maintain interest with the viewer.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Vary slide types.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Use the Dairy Council colors</a:t>
            </a:r>
          </a:p>
          <a:p>
            <a:pPr marL="342900" indent="-342900">
              <a:buFont typeface="+mj-lt"/>
              <a:buAutoNum type="arabicPeriod"/>
            </a:pPr>
            <a:endParaRPr lang="en-US" sz="1400" b="0" i="0" baseline="0" dirty="0" smtClean="0">
              <a:solidFill>
                <a:srgbClr val="686868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0" i="0" baseline="0" dirty="0" smtClean="0">
              <a:solidFill>
                <a:srgbClr val="686868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0" i="0" baseline="0" dirty="0" smtClean="0">
              <a:solidFill>
                <a:srgbClr val="686868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0" i="0" baseline="0" dirty="0" smtClean="0">
              <a:solidFill>
                <a:srgbClr val="686868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0" i="0" baseline="0" dirty="0" smtClean="0">
              <a:solidFill>
                <a:srgbClr val="686868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Modify slides to fit your needs, our template is flexible! Need your section divider to be purple? Make it purple! Need a grid of four images on a slide? Create one!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baseline="0" dirty="0" smtClean="0">
                <a:solidFill>
                  <a:srgbClr val="686868"/>
                </a:solidFill>
                <a:latin typeface="Gill Sans" charset="0"/>
                <a:ea typeface="Gill Sans" charset="0"/>
                <a:cs typeface="Gill Sans" charset="0"/>
              </a:rPr>
              <a:t>Use warm dynamic images that showcase families, healthy eating, healthy lifestyles, etc. For food images, do your best to find images that showcase balanced diets, and foods prepped as a part of a meal, as long as a dairy component is present.  A lone apple on a white background is not as compelling as an apple seen as a part of a child’s lunch. Giving the viewer context for the foods, it communicates the healthy eating lifestyle. Begin by pulling images from this folder in our gallery: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  <a:hlinkClick r:id="rId8"/>
              </a:rPr>
              <a:t>http://dccapps/GSP/default.aspx?aid=415</a:t>
            </a:r>
            <a:endParaRPr lang="en-US" sz="1400" b="0" i="0" baseline="0" dirty="0" smtClean="0">
              <a:solidFill>
                <a:srgbClr val="0076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865756" y="2653619"/>
            <a:ext cx="3670811" cy="497840"/>
            <a:chOff x="842607" y="2661400"/>
            <a:chExt cx="3670811" cy="49784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842607" y="2661400"/>
              <a:ext cx="497840" cy="49784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477297" y="2661400"/>
              <a:ext cx="497840" cy="497840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111987" y="2661400"/>
              <a:ext cx="497840" cy="497840"/>
            </a:xfrm>
            <a:prstGeom prst="rect">
              <a:avLst/>
            </a:prstGeom>
            <a:solidFill>
              <a:srgbClr val="E86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746198" y="2661400"/>
              <a:ext cx="497840" cy="497840"/>
            </a:xfrm>
            <a:prstGeom prst="rect">
              <a:avLst/>
            </a:prstGeom>
            <a:solidFill>
              <a:srgbClr val="6CB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3380888" y="2661400"/>
              <a:ext cx="497840" cy="497840"/>
            </a:xfrm>
            <a:prstGeom prst="rect">
              <a:avLst/>
            </a:prstGeom>
            <a:solidFill>
              <a:srgbClr val="B32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015578" y="2661400"/>
              <a:ext cx="497840" cy="497840"/>
            </a:xfrm>
            <a:prstGeom prst="rect">
              <a:avLst/>
            </a:prstGeom>
            <a:solidFill>
              <a:srgbClr val="6A2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146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0398" y="0"/>
            <a:ext cx="2271601" cy="2283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223" y="0"/>
            <a:ext cx="2308174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224" y="2261484"/>
            <a:ext cx="4579776" cy="388271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7612225" y="2286000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920400" y="0"/>
            <a:ext cx="0" cy="22831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" y="5020799"/>
            <a:ext cx="5974080" cy="118332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3200" baseline="0">
                <a:solidFill>
                  <a:srgbClr val="00AEEF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560127"/>
            <a:ext cx="1950346" cy="1011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075" y="1664799"/>
            <a:ext cx="5973445" cy="3133725"/>
          </a:xfrm>
        </p:spPr>
        <p:txBody>
          <a:bodyPr anchor="b">
            <a:noAutofit/>
          </a:bodyPr>
          <a:lstStyle>
            <a:lvl1pPr marL="0" indent="0">
              <a:lnSpc>
                <a:spcPts val="7000"/>
              </a:lnSpc>
              <a:spcBef>
                <a:spcPts val="1000"/>
              </a:spcBef>
              <a:buNone/>
              <a:defRPr sz="7200" b="0" i="0">
                <a:solidFill>
                  <a:srgbClr val="0076C0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53440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0400" y="0"/>
            <a:ext cx="2271600" cy="2274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223" y="0"/>
            <a:ext cx="2295649" cy="2280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225" y="2280265"/>
            <a:ext cx="4579774" cy="384515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7612225" y="2286000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920400" y="0"/>
            <a:ext cx="0" cy="22831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" y="5020799"/>
            <a:ext cx="5974080" cy="118332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3200" baseline="0">
                <a:solidFill>
                  <a:srgbClr val="00AEEF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560127"/>
            <a:ext cx="1950346" cy="1011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075" y="1664799"/>
            <a:ext cx="5973445" cy="3133725"/>
          </a:xfrm>
        </p:spPr>
        <p:txBody>
          <a:bodyPr anchor="b">
            <a:noAutofit/>
          </a:bodyPr>
          <a:lstStyle>
            <a:lvl1pPr marL="0" indent="0">
              <a:lnSpc>
                <a:spcPts val="7000"/>
              </a:lnSpc>
              <a:spcBef>
                <a:spcPts val="1000"/>
              </a:spcBef>
              <a:buNone/>
              <a:defRPr sz="7200" b="0" i="0">
                <a:solidFill>
                  <a:srgbClr val="0076C0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53440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0398" y="0"/>
            <a:ext cx="2271602" cy="2283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222" y="1"/>
            <a:ext cx="2308176" cy="22802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223" y="2283132"/>
            <a:ext cx="4579777" cy="383941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7612225" y="2286000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920400" y="0"/>
            <a:ext cx="0" cy="22831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" y="5020799"/>
            <a:ext cx="5974080" cy="118332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3200" baseline="0">
                <a:solidFill>
                  <a:srgbClr val="00AEEF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560127"/>
            <a:ext cx="1950346" cy="1011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075" y="1664799"/>
            <a:ext cx="5973445" cy="3133725"/>
          </a:xfrm>
        </p:spPr>
        <p:txBody>
          <a:bodyPr anchor="b">
            <a:noAutofit/>
          </a:bodyPr>
          <a:lstStyle>
            <a:lvl1pPr marL="0" indent="0">
              <a:lnSpc>
                <a:spcPts val="7000"/>
              </a:lnSpc>
              <a:spcBef>
                <a:spcPts val="1000"/>
              </a:spcBef>
              <a:buNone/>
              <a:defRPr sz="7200" b="0" i="0">
                <a:solidFill>
                  <a:srgbClr val="0076C0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53440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37274"/>
          </a:xfrm>
          <a:prstGeom prst="rect">
            <a:avLst/>
          </a:prstGeom>
          <a:solidFill>
            <a:srgbClr val="6CB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12063" y="0"/>
            <a:ext cx="4579937" cy="61372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7612063" cy="6137274"/>
          </a:xfrm>
          <a:prstGeom prst="rect">
            <a:avLst/>
          </a:prstGeom>
          <a:solidFill>
            <a:srgbClr val="6CB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1097211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37274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12063" y="0"/>
            <a:ext cx="4579937" cy="61372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7612063" cy="6137274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37274"/>
          </a:xfrm>
          <a:prstGeom prst="rect">
            <a:avLst/>
          </a:prstGeom>
          <a:solidFill>
            <a:srgbClr val="B32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12063" y="0"/>
            <a:ext cx="4579937" cy="61372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7612063" cy="6137274"/>
          </a:xfrm>
          <a:prstGeom prst="rect">
            <a:avLst/>
          </a:prstGeom>
          <a:solidFill>
            <a:srgbClr val="B32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37274"/>
          </a:xfrm>
          <a:prstGeom prst="rect">
            <a:avLst/>
          </a:prstGeom>
          <a:solidFill>
            <a:srgbClr val="6A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9937" y="1"/>
            <a:ext cx="3032126" cy="68580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620" y="2697480"/>
            <a:ext cx="2351912" cy="1219758"/>
          </a:xfrm>
          <a:prstGeom prst="rect">
            <a:avLst/>
          </a:prstGeom>
        </p:spPr>
      </p:pic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12063" y="0"/>
            <a:ext cx="457993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9937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12063" y="0"/>
            <a:ext cx="4579937" cy="61372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7612063" cy="6137274"/>
          </a:xfrm>
          <a:prstGeom prst="rect">
            <a:avLst/>
          </a:prstGeom>
          <a:solidFill>
            <a:srgbClr val="6A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3727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12063" y="0"/>
            <a:ext cx="4579937" cy="61372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7612063" cy="613727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137274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12063" y="0"/>
            <a:ext cx="4579937" cy="61372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7612063" cy="6137274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18632" cy="1325563"/>
          </a:xfrm>
        </p:spPr>
        <p:txBody>
          <a:bodyPr/>
          <a:lstStyle>
            <a:lvl1pPr>
              <a:defRPr b="0" i="0">
                <a:solidFill>
                  <a:srgbClr val="0076C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818632" cy="3701415"/>
          </a:xfrm>
        </p:spPr>
        <p:txBody>
          <a:bodyPr>
            <a:normAutofit/>
          </a:bodyPr>
          <a:lstStyle>
            <a:lvl1pPr>
              <a:defRPr sz="2800" b="0" i="0" baseline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12063" y="0"/>
            <a:ext cx="4579937" cy="61372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18632" cy="1325563"/>
          </a:xfrm>
        </p:spPr>
        <p:txBody>
          <a:bodyPr/>
          <a:lstStyle>
            <a:lvl1pPr>
              <a:defRPr b="0" i="0">
                <a:solidFill>
                  <a:srgbClr val="0076C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818632" cy="3701415"/>
          </a:xfrm>
        </p:spPr>
        <p:txBody>
          <a:bodyPr>
            <a:normAutofit/>
          </a:bodyPr>
          <a:lstStyle>
            <a:lvl1pPr>
              <a:defRPr sz="2800" b="0" i="0" baseline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7612063" y="2310064"/>
            <a:ext cx="4579937" cy="3821835"/>
          </a:xfrm>
        </p:spPr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612064" y="0"/>
            <a:ext cx="4579936" cy="2228247"/>
          </a:xfrm>
        </p:spPr>
        <p:txBody>
          <a:bodyPr/>
          <a:lstStyle/>
          <a:p>
            <a:r>
              <a:rPr lang="en-US" smtClean="0"/>
              <a:t>Picture</a:t>
            </a:r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612225" y="2271561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18632" cy="1325563"/>
          </a:xfrm>
        </p:spPr>
        <p:txBody>
          <a:bodyPr/>
          <a:lstStyle>
            <a:lvl1pPr>
              <a:defRPr b="0" i="0">
                <a:solidFill>
                  <a:srgbClr val="0076C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818632" cy="3701415"/>
          </a:xfrm>
        </p:spPr>
        <p:txBody>
          <a:bodyPr>
            <a:normAutofit/>
          </a:bodyPr>
          <a:lstStyle>
            <a:lvl1pPr>
              <a:defRPr sz="2800" b="0" i="0" baseline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7612063" y="2310064"/>
            <a:ext cx="4579937" cy="3821835"/>
          </a:xfrm>
        </p:spPr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962146" y="0"/>
            <a:ext cx="2229853" cy="2228247"/>
          </a:xfrm>
        </p:spPr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612064" y="0"/>
            <a:ext cx="2266592" cy="2228247"/>
          </a:xfrm>
        </p:spPr>
        <p:txBody>
          <a:bodyPr/>
          <a:lstStyle/>
          <a:p>
            <a:r>
              <a:rPr lang="en-US" smtClean="0"/>
              <a:t>Picture</a:t>
            </a: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12225" y="2271561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925213" y="0"/>
            <a:ext cx="0" cy="22831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612275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2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7188" cy="1325563"/>
          </a:xfrm>
        </p:spPr>
        <p:txBody>
          <a:bodyPr/>
          <a:lstStyle>
            <a:lvl1pPr>
              <a:defRPr b="0" i="0" baseline="0">
                <a:solidFill>
                  <a:srgbClr val="0076C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2505075"/>
            <a:ext cx="5181600" cy="3337941"/>
          </a:xfrm>
        </p:spPr>
        <p:txBody>
          <a:bodyPr>
            <a:normAutofit/>
          </a:bodyPr>
          <a:lstStyle>
            <a:lvl1pPr>
              <a:defRPr sz="2800" b="0" i="0" baseline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72200" y="2505075"/>
            <a:ext cx="5181600" cy="3337941"/>
          </a:xfrm>
        </p:spPr>
        <p:txBody>
          <a:bodyPr>
            <a:normAutofit/>
          </a:bodyPr>
          <a:lstStyle>
            <a:lvl1pPr>
              <a:defRPr sz="2800" b="0" i="0" baseline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2"/>
          </p:nvPr>
        </p:nvSpPr>
        <p:spPr>
          <a:xfrm>
            <a:off x="6172200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832109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38200" y="1825625"/>
            <a:ext cx="10515600" cy="3701415"/>
          </a:xfrm>
        </p:spPr>
        <p:txBody>
          <a:bodyPr>
            <a:normAutofit/>
          </a:bodyPr>
          <a:lstStyle>
            <a:lvl1pPr>
              <a:defRPr sz="2800" b="0" i="0" baseline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 sz="2800" b="0" i="0">
                <a:solidFill>
                  <a:srgbClr val="686868"/>
                </a:solidFill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7188" cy="1325563"/>
          </a:xfrm>
        </p:spPr>
        <p:txBody>
          <a:bodyPr/>
          <a:lstStyle>
            <a:lvl1pPr>
              <a:defRPr b="0" i="0">
                <a:solidFill>
                  <a:srgbClr val="0076C0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16271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2615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063" y="-2434"/>
            <a:ext cx="4579937" cy="68628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579937" y="1"/>
            <a:ext cx="3032126" cy="68580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620" y="2697480"/>
            <a:ext cx="2351912" cy="1219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"/>
          <a:stretch/>
        </p:blipFill>
        <p:spPr>
          <a:xfrm>
            <a:off x="0" y="0"/>
            <a:ext cx="45778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2862113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1" y="3727763"/>
            <a:ext cx="2862113" cy="2411589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953472" y="0"/>
            <a:ext cx="4600544" cy="6139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39116" y="2324725"/>
            <a:ext cx="4552884" cy="381462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39116" y="1"/>
            <a:ext cx="4552884" cy="2247276"/>
          </a:xfrm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12225" y="2286000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599697" y="0"/>
            <a:ext cx="0" cy="61651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661" y="3692681"/>
            <a:ext cx="290845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907792" y="0"/>
            <a:ext cx="0" cy="61651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612275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54016" cy="6139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39116" y="2324725"/>
            <a:ext cx="4552884" cy="381462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39116" y="1"/>
            <a:ext cx="4552884" cy="2247276"/>
          </a:xfrm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12225" y="2286000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599697" y="0"/>
            <a:ext cx="0" cy="61651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612275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39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12275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39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12275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3440" y="1666557"/>
            <a:ext cx="5974080" cy="3134043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200" b="0" i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12275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6279883"/>
            <a:ext cx="1638987" cy="434927"/>
          </a:xfrm>
          <a:prstGeom prst="rect">
            <a:avLst/>
          </a:prstGeom>
        </p:spPr>
      </p:pic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0175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577392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062" y="-1"/>
            <a:ext cx="4579937" cy="6858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579937" y="1"/>
            <a:ext cx="3032126" cy="68580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620" y="2697480"/>
            <a:ext cx="2351912" cy="12197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9937" y="1"/>
            <a:ext cx="3032126" cy="68580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620" y="2697480"/>
            <a:ext cx="2351912" cy="1219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"/>
          <a:stretch/>
        </p:blipFill>
        <p:spPr>
          <a:xfrm>
            <a:off x="0" y="-1"/>
            <a:ext cx="4577814" cy="6855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063" y="0"/>
            <a:ext cx="4579937" cy="685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57993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063" y="1"/>
            <a:ext cx="457993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9937" y="1"/>
            <a:ext cx="3032126" cy="6858000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520" y="975360"/>
            <a:ext cx="4890958" cy="49885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7612063" y="0"/>
            <a:ext cx="4579937" cy="6131899"/>
          </a:xfrm>
        </p:spPr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" y="5020799"/>
            <a:ext cx="5974080" cy="118332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3200" baseline="0">
                <a:solidFill>
                  <a:srgbClr val="00AEEF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560127"/>
            <a:ext cx="1950346" cy="1011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075" y="1664799"/>
            <a:ext cx="5973445" cy="3133725"/>
          </a:xfrm>
        </p:spPr>
        <p:txBody>
          <a:bodyPr anchor="b">
            <a:noAutofit/>
          </a:bodyPr>
          <a:lstStyle>
            <a:lvl1pPr marL="0" indent="0">
              <a:lnSpc>
                <a:spcPts val="7000"/>
              </a:lnSpc>
              <a:spcBef>
                <a:spcPts val="1000"/>
              </a:spcBef>
              <a:buNone/>
              <a:defRPr sz="7200" b="0" i="0">
                <a:solidFill>
                  <a:srgbClr val="0076C0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53440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7612063" y="2310064"/>
            <a:ext cx="4579937" cy="3821835"/>
          </a:xfrm>
        </p:spPr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612064" y="0"/>
            <a:ext cx="4579936" cy="2228247"/>
          </a:xfrm>
        </p:spPr>
        <p:txBody>
          <a:bodyPr/>
          <a:lstStyle/>
          <a:p>
            <a:r>
              <a:rPr lang="en-US" smtClean="0"/>
              <a:t>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" y="5020799"/>
            <a:ext cx="5974080" cy="118332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3200" baseline="0">
                <a:solidFill>
                  <a:srgbClr val="00AEEF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560127"/>
            <a:ext cx="1950346" cy="1011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075" y="1664799"/>
            <a:ext cx="5973445" cy="3133725"/>
          </a:xfrm>
        </p:spPr>
        <p:txBody>
          <a:bodyPr anchor="b">
            <a:noAutofit/>
          </a:bodyPr>
          <a:lstStyle>
            <a:lvl1pPr marL="0" indent="0">
              <a:lnSpc>
                <a:spcPts val="7000"/>
              </a:lnSpc>
              <a:spcBef>
                <a:spcPts val="1000"/>
              </a:spcBef>
              <a:buNone/>
              <a:defRPr sz="7200" b="0" i="0">
                <a:solidFill>
                  <a:srgbClr val="0076C0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612225" y="2271561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53440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7612063" y="2310064"/>
            <a:ext cx="4579937" cy="3821835"/>
          </a:xfrm>
        </p:spPr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962146" y="0"/>
            <a:ext cx="2229853" cy="2228247"/>
          </a:xfrm>
        </p:spPr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612064" y="0"/>
            <a:ext cx="2266592" cy="2228247"/>
          </a:xfrm>
        </p:spPr>
        <p:txBody>
          <a:bodyPr/>
          <a:lstStyle/>
          <a:p>
            <a:r>
              <a:rPr lang="en-US" smtClean="0"/>
              <a:t>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" y="5020799"/>
            <a:ext cx="5974080" cy="118332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3200" baseline="0">
                <a:solidFill>
                  <a:srgbClr val="00AEEF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560127"/>
            <a:ext cx="1950346" cy="1011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075" y="1664799"/>
            <a:ext cx="5973445" cy="3133725"/>
          </a:xfrm>
        </p:spPr>
        <p:txBody>
          <a:bodyPr anchor="b">
            <a:noAutofit/>
          </a:bodyPr>
          <a:lstStyle>
            <a:lvl1pPr marL="0" indent="0">
              <a:lnSpc>
                <a:spcPts val="7000"/>
              </a:lnSpc>
              <a:spcBef>
                <a:spcPts val="1000"/>
              </a:spcBef>
              <a:buNone/>
              <a:defRPr sz="7200" b="0" i="0">
                <a:solidFill>
                  <a:srgbClr val="0076C0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dirty="0" smtClean="0"/>
              <a:t>Click to edit title text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612225" y="2271561"/>
            <a:ext cx="4579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925213" y="0"/>
            <a:ext cx="0" cy="22831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1" y="6125415"/>
            <a:ext cx="8529403" cy="732585"/>
          </a:xfrm>
          <a:prstGeom prst="rect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53440" y="6280150"/>
            <a:ext cx="5422900" cy="4349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 smtClean="0"/>
              <a:t>Click to edit footer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686" y="6111399"/>
            <a:ext cx="3711314" cy="7466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1AE8-5669-B347-B934-DDCC061CFAFF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DCF5-9E5F-4141-B19C-31EE4DEF9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76" r:id="rId4"/>
    <p:sldLayoutId id="2147483682" r:id="rId5"/>
    <p:sldLayoutId id="2147483683" r:id="rId6"/>
    <p:sldLayoutId id="2147483671" r:id="rId7"/>
    <p:sldLayoutId id="2147483670" r:id="rId8"/>
    <p:sldLayoutId id="2147483667" r:id="rId9"/>
    <p:sldLayoutId id="2147483668" r:id="rId10"/>
    <p:sldLayoutId id="2147483675" r:id="rId11"/>
    <p:sldLayoutId id="2147483694" r:id="rId12"/>
    <p:sldLayoutId id="2147483674" r:id="rId13"/>
    <p:sldLayoutId id="2147483655" r:id="rId14"/>
    <p:sldLayoutId id="2147483684" r:id="rId15"/>
    <p:sldLayoutId id="2147483685" r:id="rId16"/>
    <p:sldLayoutId id="2147483686" r:id="rId17"/>
    <p:sldLayoutId id="2147483687" r:id="rId18"/>
    <p:sldLayoutId id="2147483692" r:id="rId19"/>
    <p:sldLayoutId id="2147483693" r:id="rId20"/>
    <p:sldLayoutId id="2147483688" r:id="rId21"/>
    <p:sldLayoutId id="2147483689" r:id="rId22"/>
    <p:sldLayoutId id="2147483690" r:id="rId23"/>
    <p:sldLayoutId id="2147483691" r:id="rId24"/>
    <p:sldLayoutId id="2147483672" r:id="rId25"/>
    <p:sldLayoutId id="2147483661" r:id="rId26"/>
    <p:sldLayoutId id="2147483673" r:id="rId27"/>
    <p:sldLayoutId id="2147483653" r:id="rId28"/>
    <p:sldLayoutId id="2147483650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53440" y="5020799"/>
            <a:ext cx="5974080" cy="671341"/>
          </a:xfrm>
        </p:spPr>
        <p:txBody>
          <a:bodyPr/>
          <a:lstStyle/>
          <a:p>
            <a:r>
              <a:rPr lang="en-US" dirty="0" smtClean="0"/>
              <a:t>Parenting Workshop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6600" dirty="0" smtClean="0"/>
              <a:t>Milk + Dairy in Healthy Eating Patterns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HealthyEating.org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Learn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are the basics of healthy eating?</a:t>
            </a:r>
          </a:p>
          <a:p>
            <a:r>
              <a:rPr lang="en-US" dirty="0"/>
              <a:t>What is a balanced meal?</a:t>
            </a:r>
          </a:p>
          <a:p>
            <a:r>
              <a:rPr lang="en-US" dirty="0"/>
              <a:t>What are nutrient-rich foods?</a:t>
            </a:r>
          </a:p>
          <a:p>
            <a:r>
              <a:rPr lang="en-US" dirty="0" smtClean="0"/>
              <a:t>Protein and other nutrients in milk help kids grow and build strong muscles.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ealthyEating.org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Balanced Diet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HealthyEating.org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44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food and beverage choices matter!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Encourage foods and beverages lacking by most Americans:</a:t>
            </a:r>
          </a:p>
          <a:p>
            <a:pPr lvl="1"/>
            <a:r>
              <a:rPr lang="en-US" dirty="0" smtClean="0"/>
              <a:t>Dairy</a:t>
            </a:r>
          </a:p>
          <a:p>
            <a:pPr lvl="1"/>
            <a:r>
              <a:rPr lang="en-US" dirty="0" smtClean="0"/>
              <a:t>Vegetables</a:t>
            </a:r>
          </a:p>
          <a:p>
            <a:pPr lvl="1"/>
            <a:r>
              <a:rPr lang="en-US" dirty="0" smtClean="0"/>
              <a:t>Fruits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HealthyEating.org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for Growing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most important time to build your bones starts at 9 years old</a:t>
            </a:r>
          </a:p>
          <a:p>
            <a:r>
              <a:rPr lang="en-US" dirty="0"/>
              <a:t>9 out of 10 girls and 6 out of 10 boys don’t get enough calcium</a:t>
            </a:r>
          </a:p>
          <a:p>
            <a:r>
              <a:rPr lang="en-US" dirty="0"/>
              <a:t>Tips to stay healthy</a:t>
            </a:r>
          </a:p>
          <a:p>
            <a:pPr lvl="1"/>
            <a:r>
              <a:rPr lang="en-US" dirty="0"/>
              <a:t>Include food that is an excellent source of calcium at breakfast</a:t>
            </a:r>
          </a:p>
          <a:p>
            <a:pPr lvl="1"/>
            <a:r>
              <a:rPr lang="en-US" dirty="0"/>
              <a:t>Drink milk with meals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ealthyEating.org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HealthyEating.org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6966</TotalTime>
  <Words>126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Gill Sans</vt:lpstr>
      <vt:lpstr>Gill Sans MT</vt:lpstr>
      <vt:lpstr>Gill Sans SemiBold</vt:lpstr>
      <vt:lpstr>Office Theme</vt:lpstr>
      <vt:lpstr>PowerPoint Presentation</vt:lpstr>
      <vt:lpstr>PowerPoint Presentation</vt:lpstr>
      <vt:lpstr>You Will Learn</vt:lpstr>
      <vt:lpstr>A Balanced Diet</vt:lpstr>
      <vt:lpstr>All food and beverage choices matter!</vt:lpstr>
      <vt:lpstr>Calcium for Growing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Rector</dc:creator>
  <cp:lastModifiedBy>Alex Vigil</cp:lastModifiedBy>
  <cp:revision>58</cp:revision>
  <cp:lastPrinted>2019-01-11T21:46:06Z</cp:lastPrinted>
  <dcterms:created xsi:type="dcterms:W3CDTF">2019-01-10T19:54:02Z</dcterms:created>
  <dcterms:modified xsi:type="dcterms:W3CDTF">2019-03-25T22:03:58Z</dcterms:modified>
</cp:coreProperties>
</file>