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6" r:id="rId1"/>
  </p:sldMasterIdLst>
  <p:notesMasterIdLst>
    <p:notesMasterId r:id="rId36"/>
  </p:notesMasterIdLst>
  <p:sldIdLst>
    <p:sldId id="291" r:id="rId2"/>
    <p:sldId id="298" r:id="rId3"/>
    <p:sldId id="257" r:id="rId4"/>
    <p:sldId id="258" r:id="rId5"/>
    <p:sldId id="296" r:id="rId6"/>
    <p:sldId id="297" r:id="rId7"/>
    <p:sldId id="259" r:id="rId8"/>
    <p:sldId id="260" r:id="rId9"/>
    <p:sldId id="261" r:id="rId10"/>
    <p:sldId id="262" r:id="rId11"/>
    <p:sldId id="263" r:id="rId12"/>
    <p:sldId id="264" r:id="rId13"/>
    <p:sldId id="265" r:id="rId14"/>
    <p:sldId id="266" r:id="rId15"/>
    <p:sldId id="267" r:id="rId16"/>
    <p:sldId id="288"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x="12192000" cy="6858000"/>
  <p:notesSz cx="6858000" cy="9144000"/>
  <p:embeddedFontLst>
    <p:embeddedFont>
      <p:font typeface="Palatino Linotype" panose="02040502050505030304" pitchFamily="18" charset="0"/>
      <p:regular r:id="rId37"/>
      <p:bold r:id="rId38"/>
      <p:italic r:id="rId39"/>
      <p:boldItalic r:id="rId40"/>
    </p:embeddedFont>
    <p:embeddedFont>
      <p:font typeface="Gill Sans" panose="020B0604020202020204" charset="0"/>
      <p:regular r:id="rId41"/>
      <p:bold r:id="rId42"/>
    </p:embeddedFont>
    <p:embeddedFont>
      <p:font typeface="Calibri" panose="020F050202020403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gan Holdaway" initials="MH" lastIdx="5" clrIdx="0">
    <p:extLst>
      <p:ext uri="{19B8F6BF-5375-455C-9EA6-DF929625EA0E}">
        <p15:presenceInfo xmlns:p15="http://schemas.microsoft.com/office/powerpoint/2012/main" userId="S-1-5-21-1896693150-1207835755-879972363-15020" providerId="AD"/>
      </p:ext>
    </p:extLst>
  </p:cmAuthor>
  <p:cmAuthor id="2" name="Ashley Rosales" initials="AR" lastIdx="7" clrIdx="1">
    <p:extLst>
      <p:ext uri="{19B8F6BF-5375-455C-9EA6-DF929625EA0E}">
        <p15:presenceInfo xmlns:p15="http://schemas.microsoft.com/office/powerpoint/2012/main" userId="S-1-5-21-1896693150-1207835755-879972363-6042" providerId="AD"/>
      </p:ext>
    </p:extLst>
  </p:cmAuthor>
  <p:cmAuthor id="3" name="Tracy Mendez" initials="TM" lastIdx="1" clrIdx="2">
    <p:extLst>
      <p:ext uri="{19B8F6BF-5375-455C-9EA6-DF929625EA0E}">
        <p15:presenceInfo xmlns:p15="http://schemas.microsoft.com/office/powerpoint/2012/main" userId="S-1-5-21-1896693150-1207835755-879972363-60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46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65" autoAdjust="0"/>
    <p:restoredTop sz="52202" autoAdjust="0"/>
  </p:normalViewPr>
  <p:slideViewPr>
    <p:cSldViewPr snapToGrid="0">
      <p:cViewPr varScale="1">
        <p:scale>
          <a:sx n="36" d="100"/>
          <a:sy n="36" d="100"/>
        </p:scale>
        <p:origin x="1444" y="36"/>
      </p:cViewPr>
      <p:guideLst>
        <p:guide orient="horz" pos="2160"/>
        <p:guide pos="3840"/>
      </p:guideLst>
    </p:cSldViewPr>
  </p:slideViewPr>
  <p:outlineViewPr>
    <p:cViewPr>
      <p:scale>
        <a:sx n="33" d="100"/>
        <a:sy n="33" d="100"/>
      </p:scale>
      <p:origin x="0" y="-2466"/>
    </p:cViewPr>
  </p:outlineViewPr>
  <p:notesTextViewPr>
    <p:cViewPr>
      <p:scale>
        <a:sx n="1" d="1"/>
        <a:sy n="1" d="1"/>
      </p:scale>
      <p:origin x="0" y="0"/>
    </p:cViewPr>
  </p:notesTextViewPr>
  <p:notesViewPr>
    <p:cSldViewPr snapToGrid="0">
      <p:cViewPr varScale="1">
        <p:scale>
          <a:sx n="88" d="100"/>
          <a:sy n="88" d="100"/>
        </p:scale>
        <p:origin x="382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87939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SVa0D81yalo&amp;t=5s"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healthyeating.org/our-cause/nutrition-philosophy"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6fnLKyRJsr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s://www.youtube.com/watch?v=SVa0D81yalo&amp;list=PLjFF28kApSw5lzY-azWzRGBlbuyMQaY6f&amp;index=4" TargetMode="External"/><Relationship Id="rId3" Type="http://schemas.openxmlformats.org/officeDocument/2006/relationships/hyperlink" Target="http://healthyeating.org/Primer" TargetMode="External"/><Relationship Id="rId7" Type="http://schemas.openxmlformats.org/officeDocument/2006/relationships/hyperlink" Target="https://www.youtube.com/playlist?list=PLjFF28kApSw5lzY-azWzRGBlbuyMQaY6f"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edpuzzle.com/media/5f6689bf4b602440be56813d" TargetMode="External"/><Relationship Id="rId11" Type="http://schemas.openxmlformats.org/officeDocument/2006/relationships/hyperlink" Target="https://www.youtube.com/playlist?list=PLjFF28kApSw6OsZuGRfvnUabXobbYYbpK" TargetMode="External"/><Relationship Id="rId5" Type="http://schemas.openxmlformats.org/officeDocument/2006/relationships/hyperlink" Target="https://edpuzzle.com/media/5f4c6b8b8e0b5c3f553df7f0" TargetMode="External"/><Relationship Id="rId10" Type="http://schemas.openxmlformats.org/officeDocument/2006/relationships/hyperlink" Target="https://www.youtube.com/watch?v=UcG03-FK_SI&amp;list=PLjFF28kApSw5lzY-azWzRGBlbuyMQaY6f&amp;index=8" TargetMode="External"/><Relationship Id="rId4" Type="http://schemas.openxmlformats.org/officeDocument/2006/relationships/hyperlink" Target="http://www.healthyeating.org/Teens" TargetMode="External"/><Relationship Id="rId9" Type="http://schemas.openxmlformats.org/officeDocument/2006/relationships/hyperlink" Target="https://www.youtube.com/watch?v=tyGEF7mZ03g&amp;list=PLjFF28kApSw5lzY-azWzRGBlbuyMQaY6f&amp;index=2&amp;t=8s"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US" dirty="0"/>
              <a:t>This presentation is designed to complement the Activity </a:t>
            </a:r>
            <a:r>
              <a:rPr lang="en-US" dirty="0" smtClean="0"/>
              <a:t>+ </a:t>
            </a:r>
            <a:r>
              <a:rPr lang="en-US" dirty="0"/>
              <a:t>Eating booklet, which can be downloaded as a digital file or ordered as a printed booklet at HealthyEating.org/AE</a:t>
            </a:r>
            <a:r>
              <a:rPr lang="en-US" dirty="0" smtClean="0"/>
              <a:t>.</a:t>
            </a:r>
          </a:p>
          <a:p>
            <a:pPr marL="0" lvl="0" indent="0" algn="l" rtl="0">
              <a:spcBef>
                <a:spcPts val="0"/>
              </a:spcBef>
              <a:spcAft>
                <a:spcPts val="0"/>
              </a:spcAft>
              <a:buNone/>
            </a:pPr>
            <a:endParaRPr lang="en-US" sz="1200" dirty="0" smtClean="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smtClean="0">
                <a:solidFill>
                  <a:schemeClr val="dk1"/>
                </a:solidFill>
                <a:latin typeface="Calibri"/>
                <a:ea typeface="Calibri"/>
                <a:cs typeface="Calibri"/>
                <a:sym typeface="Calibri"/>
              </a:rPr>
              <a:t>The talking points are intended to help you in your conversations and/or group classes.</a:t>
            </a:r>
            <a:r>
              <a:rPr lang="en-US" sz="1200" baseline="0" dirty="0" smtClean="0">
                <a:solidFill>
                  <a:schemeClr val="dk1"/>
                </a:solidFill>
                <a:latin typeface="Calibri"/>
                <a:ea typeface="Calibri"/>
                <a:cs typeface="Calibri"/>
                <a:sym typeface="Calibri"/>
              </a:rPr>
              <a:t> We encourage you to add interactive components that allow your audience to get involved in ways that are appropriate for your setting.</a:t>
            </a:r>
          </a:p>
        </p:txBody>
      </p:sp>
      <p:sp>
        <p:nvSpPr>
          <p:cNvPr id="638" name="Google Shape;63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en-US"/>
              <a:pPr algn="r"/>
              <a:t>1</a:t>
            </a:fld>
            <a:endParaRPr/>
          </a:p>
        </p:txBody>
      </p:sp>
    </p:spTree>
    <p:extLst>
      <p:ext uri="{BB962C8B-B14F-4D97-AF65-F5344CB8AC3E}">
        <p14:creationId xmlns:p14="http://schemas.microsoft.com/office/powerpoint/2010/main" val="2697745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dirty="0"/>
              <a:t>Teacher Instruction</a:t>
            </a:r>
            <a:endParaRPr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lang="en-US" sz="1200" b="0" i="0" u="none" strike="noStrike" cap="none" dirty="0" smtClean="0">
                <a:solidFill>
                  <a:schemeClr val="dk1"/>
                </a:solidFill>
                <a:effectLst/>
                <a:latin typeface="Calibri"/>
                <a:ea typeface="Calibri"/>
                <a:cs typeface="Calibri"/>
                <a:sym typeface="Calibri"/>
              </a:rPr>
              <a:t>Weight is a complex and sensitive issue, and conversations about weight can be challenging.</a:t>
            </a:r>
            <a:endParaRPr lang="en-US" baseline="0" dirty="0" smtClean="0"/>
          </a:p>
          <a:p>
            <a:pPr marL="457200" lvl="0" indent="-317500" algn="l" rtl="0">
              <a:spcBef>
                <a:spcPts val="0"/>
              </a:spcBef>
              <a:spcAft>
                <a:spcPts val="0"/>
              </a:spcAft>
              <a:buSzPts val="1400"/>
              <a:buFont typeface="Calibri"/>
              <a:buChar char="●"/>
            </a:pPr>
            <a:r>
              <a:rPr lang="en-US" dirty="0" smtClean="0"/>
              <a:t>Activities focused on weight are</a:t>
            </a:r>
            <a:r>
              <a:rPr lang="en-US" baseline="0" dirty="0" smtClean="0"/>
              <a:t> </a:t>
            </a:r>
            <a:r>
              <a:rPr lang="en-US" dirty="0" smtClean="0"/>
              <a:t>personal </a:t>
            </a:r>
            <a:r>
              <a:rPr lang="en-US" dirty="0"/>
              <a:t>and should be kept private through </a:t>
            </a:r>
            <a:r>
              <a:rPr lang="en-US" dirty="0" smtClean="0"/>
              <a:t>independent</a:t>
            </a:r>
            <a:r>
              <a:rPr lang="en-US" baseline="0" dirty="0" smtClean="0"/>
              <a:t> work</a:t>
            </a:r>
            <a:r>
              <a:rPr lang="en-US" dirty="0" smtClean="0"/>
              <a:t>.</a:t>
            </a:r>
            <a:endParaRPr dirty="0"/>
          </a:p>
          <a:p>
            <a:pPr marL="457200" lvl="0" indent="-317500" algn="l" rtl="0">
              <a:spcBef>
                <a:spcPts val="0"/>
              </a:spcBef>
              <a:spcAft>
                <a:spcPts val="0"/>
              </a:spcAft>
              <a:buSzPts val="1400"/>
              <a:buChar char="●"/>
            </a:pPr>
            <a:r>
              <a:rPr lang="en-US" dirty="0"/>
              <a:t>Talk the students through using the graph to determine if they are at a healthy weight.</a:t>
            </a:r>
            <a:endParaRPr dirty="0"/>
          </a:p>
          <a:p>
            <a:pPr marL="457200" lvl="0" indent="-317500" algn="l" rtl="0">
              <a:spcBef>
                <a:spcPts val="0"/>
              </a:spcBef>
              <a:spcAft>
                <a:spcPts val="0"/>
              </a:spcAft>
              <a:buSzPts val="1400"/>
              <a:buChar char="●"/>
            </a:pPr>
            <a:r>
              <a:rPr lang="en-US" dirty="0" smtClean="0"/>
              <a:t>If not in a </a:t>
            </a:r>
            <a:r>
              <a:rPr lang="en-US" dirty="0"/>
              <a:t>healthy </a:t>
            </a:r>
            <a:r>
              <a:rPr lang="en-US" dirty="0" smtClean="0"/>
              <a:t>weight range, it is best to focus on lifestyle factors over the weight</a:t>
            </a:r>
            <a:r>
              <a:rPr lang="en-US" baseline="0" dirty="0" smtClean="0"/>
              <a:t> number. </a:t>
            </a:r>
          </a:p>
          <a:p>
            <a:pPr marL="457200" lvl="0" indent="-317500" algn="l" rtl="0">
              <a:spcBef>
                <a:spcPts val="0"/>
              </a:spcBef>
              <a:spcAft>
                <a:spcPts val="0"/>
              </a:spcAft>
              <a:buSzPts val="1400"/>
              <a:buChar char="●"/>
            </a:pPr>
            <a:r>
              <a:rPr lang="en-US" baseline="0" dirty="0" smtClean="0"/>
              <a:t>Often food insecurity is linked to overweight and obesity. Use discretion to guide the learner to identify their own challenges, goals and solutions. Link to meal programs when needed.</a:t>
            </a:r>
          </a:p>
          <a:p>
            <a:pPr marL="0" lvl="0" indent="0" algn="l" rtl="0">
              <a:spcBef>
                <a:spcPts val="0"/>
              </a:spcBef>
              <a:spcAft>
                <a:spcPts val="0"/>
              </a:spcAft>
              <a:buNone/>
            </a:pPr>
            <a:endParaRPr u="sng" dirty="0"/>
          </a:p>
          <a:p>
            <a:pPr marL="0" lvl="0" indent="0" algn="l" rtl="0">
              <a:spcBef>
                <a:spcPts val="0"/>
              </a:spcBef>
              <a:spcAft>
                <a:spcPts val="0"/>
              </a:spcAft>
              <a:buNone/>
            </a:pPr>
            <a:r>
              <a:rPr lang="en-US" u="sng" dirty="0"/>
              <a:t>Talking Points</a:t>
            </a:r>
            <a:endParaRPr dirty="0"/>
          </a:p>
          <a:p>
            <a:pPr marL="457200" lvl="0" indent="-317500" algn="l" rtl="0">
              <a:spcBef>
                <a:spcPts val="0"/>
              </a:spcBef>
              <a:spcAft>
                <a:spcPts val="0"/>
              </a:spcAft>
              <a:buSzPts val="1400"/>
              <a:buChar char="●"/>
            </a:pPr>
            <a:r>
              <a:rPr lang="en-US" dirty="0"/>
              <a:t>Keep in mind that while weight is one indicator of health, </a:t>
            </a:r>
            <a:r>
              <a:rPr lang="en-US" dirty="0" smtClean="0"/>
              <a:t>overall</a:t>
            </a:r>
            <a:r>
              <a:rPr lang="en-US" baseline="0" dirty="0" smtClean="0"/>
              <a:t> eating patterns and lifestyle factors are also important for health.</a:t>
            </a:r>
            <a:endParaRPr dirty="0"/>
          </a:p>
          <a:p>
            <a:pPr marL="457200" lvl="0" indent="-317500" algn="l" rtl="0">
              <a:spcBef>
                <a:spcPts val="0"/>
              </a:spcBef>
              <a:spcAft>
                <a:spcPts val="0"/>
              </a:spcAft>
              <a:buSzPts val="1400"/>
              <a:buChar char="●"/>
            </a:pPr>
            <a:r>
              <a:rPr lang="en-US" dirty="0" smtClean="0"/>
              <a:t>A person’s weight is a result</a:t>
            </a:r>
            <a:r>
              <a:rPr lang="en-US" baseline="0" dirty="0" smtClean="0"/>
              <a:t> of many factors including predisposition, availability of wholesome food choices, quality of the regular eating pattern, sleep, and more.</a:t>
            </a:r>
            <a:r>
              <a:rPr lang="en-US" dirty="0" smtClean="0"/>
              <a:t> It is complex and challenging.</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1" dirty="0" smtClean="0"/>
              <a:t>What</a:t>
            </a:r>
            <a:r>
              <a:rPr lang="en-US" b="1" baseline="0" dirty="0" smtClean="0"/>
              <a:t> does my weight category tell me about my health?</a:t>
            </a:r>
            <a:r>
              <a:rPr lang="en-US" baseline="0" dirty="0" smtClean="0"/>
              <a:t> </a:t>
            </a:r>
            <a:r>
              <a:rPr lang="en-US" dirty="0" smtClean="0"/>
              <a:t>Excess weight can be unhealthy for you and strain your body, making it work harder than it needs to work. Excess weight also increases your risk for diabetes, heart disease, high blood pressure, stroke, and cancer. It can impact your quality of life by</a:t>
            </a:r>
            <a:r>
              <a:rPr lang="en-US" baseline="0" dirty="0" smtClean="0"/>
              <a:t> impacting your mood, energy and ability to be physically active.</a:t>
            </a:r>
            <a:endParaRPr lang="en-US" dirty="0" smtClean="0"/>
          </a:p>
          <a:p>
            <a:pPr marL="457200" lvl="0" indent="-317500" algn="l" rtl="0">
              <a:spcBef>
                <a:spcPts val="0"/>
              </a:spcBef>
              <a:spcAft>
                <a:spcPts val="0"/>
              </a:spcAft>
              <a:buSzPts val="1400"/>
              <a:buChar char="●"/>
            </a:pPr>
            <a:r>
              <a:rPr lang="en-US" b="1" dirty="0" smtClean="0"/>
              <a:t>The</a:t>
            </a:r>
            <a:r>
              <a:rPr lang="en-US" b="1" baseline="0" dirty="0" smtClean="0"/>
              <a:t> graphic is a tool </a:t>
            </a:r>
            <a:r>
              <a:rPr lang="en-US" baseline="0" dirty="0" smtClean="0"/>
              <a:t>to help you know </a:t>
            </a:r>
            <a:r>
              <a:rPr lang="en-US" dirty="0" smtClean="0"/>
              <a:t>if </a:t>
            </a:r>
            <a:r>
              <a:rPr lang="en-US" dirty="0"/>
              <a:t>you’re at what is considered to be a healthy weight</a:t>
            </a:r>
            <a:r>
              <a:rPr lang="en-US" dirty="0" smtClean="0"/>
              <a:t>.</a:t>
            </a:r>
          </a:p>
          <a:p>
            <a:pPr marL="457200" lvl="0" indent="-317500" algn="l" rtl="0">
              <a:spcBef>
                <a:spcPts val="0"/>
              </a:spcBef>
              <a:spcAft>
                <a:spcPts val="0"/>
              </a:spcAft>
              <a:buSzPts val="1400"/>
              <a:buChar char="●"/>
            </a:pPr>
            <a:r>
              <a:rPr lang="en-US" dirty="0" smtClean="0"/>
              <a:t>To </a:t>
            </a:r>
            <a:r>
              <a:rPr lang="en-US" dirty="0"/>
              <a:t>figure this out, use the chart in your </a:t>
            </a:r>
            <a:r>
              <a:rPr lang="en-US" dirty="0" smtClean="0"/>
              <a:t>booklet (also </a:t>
            </a:r>
            <a:r>
              <a:rPr lang="en-US" dirty="0"/>
              <a:t>shown on the presentation screen</a:t>
            </a:r>
            <a:r>
              <a:rPr lang="en-US" dirty="0" smtClean="0"/>
              <a:t>):</a:t>
            </a:r>
            <a:endParaRPr dirty="0"/>
          </a:p>
          <a:p>
            <a:pPr marL="914400" lvl="1" indent="-317500" algn="l" rtl="0">
              <a:spcBef>
                <a:spcPts val="0"/>
              </a:spcBef>
              <a:spcAft>
                <a:spcPts val="0"/>
              </a:spcAft>
              <a:buSzPts val="1400"/>
              <a:buChar char="○"/>
            </a:pPr>
            <a:r>
              <a:rPr lang="en-US" dirty="0"/>
              <a:t>Find your weight in pounds along the bottom of the graph and draw a line going up.</a:t>
            </a:r>
            <a:endParaRPr dirty="0"/>
          </a:p>
          <a:p>
            <a:pPr marL="914400" lvl="1" indent="-317500" algn="l" rtl="0">
              <a:spcBef>
                <a:spcPts val="0"/>
              </a:spcBef>
              <a:spcAft>
                <a:spcPts val="0"/>
              </a:spcAft>
              <a:buSzPts val="1400"/>
              <a:buChar char="○"/>
            </a:pPr>
            <a:r>
              <a:rPr lang="en-US" dirty="0"/>
              <a:t>Next, find your height along the left side of the graph and draw a line across until you meet your weight line.</a:t>
            </a:r>
            <a:endParaRPr dirty="0"/>
          </a:p>
          <a:p>
            <a:pPr marL="914400" lvl="1" indent="-317500" algn="l" rtl="0">
              <a:spcBef>
                <a:spcPts val="0"/>
              </a:spcBef>
              <a:spcAft>
                <a:spcPts val="0"/>
              </a:spcAft>
              <a:buSzPts val="1400"/>
              <a:buChar char="○"/>
            </a:pPr>
            <a:r>
              <a:rPr lang="en-US" dirty="0"/>
              <a:t>Note to yourself which weight category you fall into.</a:t>
            </a:r>
            <a:endParaRPr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smtClean="0"/>
              <a:t>If you feel </a:t>
            </a:r>
            <a:r>
              <a:rPr lang="en-US" dirty="0"/>
              <a:t>that you’re ready to make healthy changes in your life, </a:t>
            </a:r>
            <a:r>
              <a:rPr lang="en-US" dirty="0" smtClean="0"/>
              <a:t>choose one small change you want to make. Some examples:</a:t>
            </a:r>
          </a:p>
          <a:p>
            <a:pPr marL="914400" lvl="1" indent="-317500" algn="l" rtl="0">
              <a:spcBef>
                <a:spcPts val="0"/>
              </a:spcBef>
              <a:spcAft>
                <a:spcPts val="0"/>
              </a:spcAft>
              <a:buSzPts val="1400"/>
              <a:buChar char="○"/>
            </a:pPr>
            <a:r>
              <a:rPr lang="en-US" dirty="0" smtClean="0"/>
              <a:t>Focus </a:t>
            </a:r>
            <a:r>
              <a:rPr lang="en-US" dirty="0"/>
              <a:t>on eating foods that </a:t>
            </a:r>
            <a:r>
              <a:rPr lang="en-US" dirty="0" smtClean="0"/>
              <a:t>are wholesome</a:t>
            </a:r>
            <a:r>
              <a:rPr lang="en-US" baseline="0" dirty="0" smtClean="0"/>
              <a:t> and nutritious.</a:t>
            </a:r>
            <a:r>
              <a:rPr lang="en-US" dirty="0" smtClean="0"/>
              <a:t> </a:t>
            </a:r>
            <a:endParaRPr dirty="0"/>
          </a:p>
          <a:p>
            <a:pPr marL="1371600" lvl="2" indent="-317500" algn="l" rtl="0">
              <a:spcBef>
                <a:spcPts val="0"/>
              </a:spcBef>
              <a:spcAft>
                <a:spcPts val="0"/>
              </a:spcAft>
              <a:buSzPts val="1400"/>
              <a:buChar char="■"/>
            </a:pPr>
            <a:r>
              <a:rPr lang="en-US" dirty="0" smtClean="0"/>
              <a:t>An example is replacing </a:t>
            </a:r>
            <a:r>
              <a:rPr lang="en-US" dirty="0"/>
              <a:t>a </a:t>
            </a:r>
            <a:r>
              <a:rPr lang="en-US" dirty="0" smtClean="0"/>
              <a:t>highly</a:t>
            </a:r>
            <a:r>
              <a:rPr lang="en-US" baseline="0" dirty="0" smtClean="0"/>
              <a:t> processed snack (like chips and soda) with one that is less processed (like apples and cheese).</a:t>
            </a:r>
          </a:p>
          <a:p>
            <a:pPr marL="1371600" marR="0" lvl="2"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smtClean="0">
                <a:solidFill>
                  <a:srgbClr val="333333"/>
                </a:solidFill>
                <a:highlight>
                  <a:srgbClr val="FCFBF9"/>
                </a:highlight>
              </a:rPr>
              <a:t>Engaging in healthy eating patterns support long-term health, well-being and reduced risk of chronic diseases.</a:t>
            </a:r>
            <a:r>
              <a:rPr lang="en-US" baseline="0" dirty="0" smtClean="0"/>
              <a:t> </a:t>
            </a:r>
            <a:endParaRPr dirty="0"/>
          </a:p>
          <a:p>
            <a:pPr marL="914400" lvl="1" indent="-317500" algn="l" rtl="0">
              <a:spcBef>
                <a:spcPts val="0"/>
              </a:spcBef>
              <a:spcAft>
                <a:spcPts val="0"/>
              </a:spcAft>
              <a:buSzPts val="1400"/>
              <a:buChar char="○"/>
            </a:pPr>
            <a:r>
              <a:rPr lang="en-US" dirty="0" smtClean="0"/>
              <a:t>Move </a:t>
            </a:r>
            <a:r>
              <a:rPr lang="en-US" dirty="0"/>
              <a:t>more.</a:t>
            </a:r>
            <a:endParaRPr dirty="0"/>
          </a:p>
          <a:p>
            <a:pPr marL="1371600" lvl="2" indent="-317500" algn="l" rtl="0">
              <a:spcBef>
                <a:spcPts val="0"/>
              </a:spcBef>
              <a:spcAft>
                <a:spcPts val="0"/>
              </a:spcAft>
              <a:buSzPts val="1400"/>
              <a:buChar char="■"/>
            </a:pPr>
            <a:r>
              <a:rPr lang="en-US" dirty="0"/>
              <a:t>All movement throughout the day counts, with a goal of </a:t>
            </a:r>
            <a:r>
              <a:rPr lang="en-US" dirty="0" smtClean="0"/>
              <a:t>moving for </a:t>
            </a:r>
            <a:r>
              <a:rPr lang="en-US" dirty="0"/>
              <a:t>30-60 minutes per day</a:t>
            </a:r>
            <a:r>
              <a:rPr lang="en-US" dirty="0" smtClean="0"/>
              <a:t>.</a:t>
            </a:r>
          </a:p>
          <a:p>
            <a:pPr marL="1371600" lvl="2" indent="-317500" algn="l" rtl="0">
              <a:spcBef>
                <a:spcPts val="0"/>
              </a:spcBef>
              <a:spcAft>
                <a:spcPts val="0"/>
              </a:spcAft>
              <a:buSzPts val="1400"/>
              <a:buChar char="■"/>
            </a:pPr>
            <a:r>
              <a:rPr lang="en-US" dirty="0" smtClean="0"/>
              <a:t>An example is taking</a:t>
            </a:r>
            <a:r>
              <a:rPr lang="en-US" baseline="0" dirty="0" smtClean="0"/>
              <a:t> a walk instead of sitting while you’re on the phone.</a:t>
            </a:r>
            <a:endParaRPr dirty="0"/>
          </a:p>
          <a:p>
            <a:pPr marL="914400" lvl="1" indent="-317500" algn="l" rtl="0">
              <a:spcBef>
                <a:spcPts val="0"/>
              </a:spcBef>
              <a:spcAft>
                <a:spcPts val="0"/>
              </a:spcAft>
              <a:buSzPts val="1400"/>
              <a:buChar char="○"/>
            </a:pPr>
            <a:r>
              <a:rPr lang="en-US" dirty="0" smtClean="0"/>
              <a:t>Take care of yourself:</a:t>
            </a:r>
            <a:r>
              <a:rPr lang="en-US" baseline="0" dirty="0" smtClean="0"/>
              <a:t> </a:t>
            </a:r>
            <a:r>
              <a:rPr lang="en-US" dirty="0" smtClean="0"/>
              <a:t>Focus on mental well-being.</a:t>
            </a:r>
          </a:p>
          <a:p>
            <a:pPr marL="1371600" lvl="2" indent="-317500" algn="l" rtl="0">
              <a:spcBef>
                <a:spcPts val="0"/>
              </a:spcBef>
              <a:spcAft>
                <a:spcPts val="0"/>
              </a:spcAft>
              <a:buSzPts val="1400"/>
              <a:buChar char="○"/>
            </a:pPr>
            <a:r>
              <a:rPr lang="en-US" dirty="0" smtClean="0"/>
              <a:t>Anxiety, stress and lack of sleep can</a:t>
            </a:r>
            <a:r>
              <a:rPr lang="en-US" baseline="0" dirty="0" smtClean="0"/>
              <a:t> influence your health and weight. </a:t>
            </a:r>
          </a:p>
          <a:p>
            <a:pPr marL="1371600" lvl="2" indent="-317500" algn="l" rtl="0">
              <a:spcBef>
                <a:spcPts val="0"/>
              </a:spcBef>
              <a:spcAft>
                <a:spcPts val="0"/>
              </a:spcAft>
              <a:buSzPts val="1400"/>
              <a:buChar char="○"/>
            </a:pPr>
            <a:r>
              <a:rPr lang="en-US" baseline="0" dirty="0" smtClean="0"/>
              <a:t>Identify one small act of self-care you can take (like deep breathing for 30 seconds or going to bed 15 minutes earlier</a:t>
            </a:r>
            <a:r>
              <a:rPr lang="en-US" baseline="0" dirty="0" smtClean="0"/>
              <a:t>).</a:t>
            </a:r>
            <a:endParaRPr lang="en-US" dirty="0" smtClean="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smtClean="0"/>
              <a:t>If</a:t>
            </a:r>
            <a:r>
              <a:rPr lang="en-US" baseline="0" dirty="0" smtClean="0"/>
              <a:t> your weight doesn’t fall within a health weight range, </a:t>
            </a:r>
            <a:r>
              <a:rPr lang="en-US" dirty="0" smtClean="0"/>
              <a:t>losing even a little bit of weight can help improve your energy, health and </a:t>
            </a:r>
            <a:r>
              <a:rPr lang="en-US" baseline="0" dirty="0" smtClean="0"/>
              <a:t>mood</a:t>
            </a:r>
            <a:r>
              <a:rPr lang="en-US" dirty="0" smtClean="0"/>
              <a:t>.</a:t>
            </a:r>
          </a:p>
          <a:p>
            <a:pPr marL="914400" lvl="1" indent="-317500" algn="l" rtl="0">
              <a:spcBef>
                <a:spcPts val="0"/>
              </a:spcBef>
              <a:spcAft>
                <a:spcPts val="0"/>
              </a:spcAft>
              <a:buSzPts val="1400"/>
              <a:buFont typeface="Courier New" panose="02070309020205020404" pitchFamily="49" charset="0"/>
              <a:buChar char="o"/>
            </a:pPr>
            <a:r>
              <a:rPr lang="en-US" dirty="0" smtClean="0"/>
              <a:t>It </a:t>
            </a:r>
            <a:r>
              <a:rPr lang="en-US" dirty="0"/>
              <a:t>may surprise you to find out that a healthy weight loss goal is to lose just 1-2 pounds per week. </a:t>
            </a:r>
            <a:endParaRPr dirty="0"/>
          </a:p>
          <a:p>
            <a:pPr marL="457200" lvl="0" indent="-317500" algn="l" rtl="0">
              <a:spcBef>
                <a:spcPts val="0"/>
              </a:spcBef>
              <a:spcAft>
                <a:spcPts val="0"/>
              </a:spcAft>
              <a:buSzPts val="1400"/>
              <a:buChar char="●"/>
            </a:pPr>
            <a:r>
              <a:rPr lang="en-US" dirty="0" smtClean="0"/>
              <a:t>We’ll explore</a:t>
            </a:r>
            <a:r>
              <a:rPr lang="en-US" baseline="0" dirty="0" smtClean="0"/>
              <a:t> more about </a:t>
            </a:r>
            <a:r>
              <a:rPr lang="en-US" dirty="0" smtClean="0"/>
              <a:t>healthy eating</a:t>
            </a:r>
            <a:r>
              <a:rPr lang="en-US" baseline="0" dirty="0" smtClean="0"/>
              <a:t> and physical activity.</a:t>
            </a:r>
            <a:endParaRPr dirty="0"/>
          </a:p>
          <a:p>
            <a:pPr marL="0" lvl="0" indent="0" algn="l" rtl="0">
              <a:spcBef>
                <a:spcPts val="0"/>
              </a:spcBef>
              <a:spcAft>
                <a:spcPts val="0"/>
              </a:spcAft>
              <a:buNone/>
            </a:pPr>
            <a:endParaRPr dirty="0"/>
          </a:p>
        </p:txBody>
      </p:sp>
      <p:sp>
        <p:nvSpPr>
          <p:cNvPr id="683" name="Google Shape;68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2263562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dirty="0"/>
              <a:t>Teacher Instruction</a:t>
            </a:r>
            <a:endParaRPr dirty="0"/>
          </a:p>
          <a:p>
            <a:pPr marL="457200" lvl="0" indent="-317500" algn="l" rtl="0">
              <a:spcBef>
                <a:spcPts val="0"/>
              </a:spcBef>
              <a:spcAft>
                <a:spcPts val="0"/>
              </a:spcAft>
              <a:buSzPts val="1400"/>
              <a:buChar char="●"/>
            </a:pPr>
            <a:r>
              <a:rPr lang="en-US" dirty="0"/>
              <a:t>Instruct the audience to turn to page 3 of the booklet.</a:t>
            </a:r>
            <a:endParaRPr u="none" dirty="0"/>
          </a:p>
          <a:p>
            <a:pPr marL="0" lvl="0" indent="0" algn="l" rtl="0">
              <a:spcBef>
                <a:spcPts val="0"/>
              </a:spcBef>
              <a:spcAft>
                <a:spcPts val="0"/>
              </a:spcAft>
              <a:buNone/>
            </a:pPr>
            <a:endParaRPr u="sng" dirty="0"/>
          </a:p>
          <a:p>
            <a:pPr marL="0" lvl="0" indent="0" algn="l" rtl="0">
              <a:spcBef>
                <a:spcPts val="0"/>
              </a:spcBef>
              <a:spcAft>
                <a:spcPts val="0"/>
              </a:spcAft>
              <a:buNone/>
            </a:pPr>
            <a:r>
              <a:rPr lang="en-US" u="sng" dirty="0"/>
              <a:t>Talking Points</a:t>
            </a:r>
            <a:endParaRPr dirty="0"/>
          </a:p>
          <a:p>
            <a:pPr marL="457200" lvl="0" indent="-317500" algn="l" rtl="0">
              <a:spcBef>
                <a:spcPts val="0"/>
              </a:spcBef>
              <a:spcAft>
                <a:spcPts val="0"/>
              </a:spcAft>
              <a:buSzPts val="1400"/>
              <a:buChar char="●"/>
            </a:pPr>
            <a:r>
              <a:rPr lang="en-US" dirty="0"/>
              <a:t>We’ll now move on to page 3 of the booklet where we’ll talk about choosing foods that have a lot of nutrients for not a lot of calories.</a:t>
            </a:r>
            <a:endParaRPr dirty="0"/>
          </a:p>
        </p:txBody>
      </p:sp>
      <p:sp>
        <p:nvSpPr>
          <p:cNvPr id="692" name="Google Shape;69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333136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u="sng" dirty="0"/>
              <a:t>Teacher Instruction</a:t>
            </a:r>
            <a:endParaRPr u="sng" dirty="0"/>
          </a:p>
          <a:p>
            <a:pPr marL="457200" lvl="0" indent="-317500" algn="l" rtl="0">
              <a:lnSpc>
                <a:spcPct val="115000"/>
              </a:lnSpc>
              <a:spcBef>
                <a:spcPts val="0"/>
              </a:spcBef>
              <a:spcAft>
                <a:spcPts val="0"/>
              </a:spcAft>
              <a:buSzPts val="1400"/>
              <a:buChar char="●"/>
            </a:pPr>
            <a:r>
              <a:rPr lang="en-US" dirty="0"/>
              <a:t>This slide will help teach students about diet quality - choosing foods that are higher in </a:t>
            </a:r>
            <a:r>
              <a:rPr lang="en-US" dirty="0" smtClean="0"/>
              <a:t>nutrients.</a:t>
            </a:r>
            <a:endParaRPr dirty="0"/>
          </a:p>
          <a:p>
            <a:pPr marL="457200" lvl="0" indent="-317500" algn="l" rtl="0">
              <a:lnSpc>
                <a:spcPct val="115000"/>
              </a:lnSpc>
              <a:spcBef>
                <a:spcPts val="0"/>
              </a:spcBef>
              <a:spcAft>
                <a:spcPts val="0"/>
              </a:spcAft>
              <a:buSzPts val="1400"/>
              <a:buChar char="●"/>
            </a:pPr>
            <a:r>
              <a:rPr lang="en-US" dirty="0"/>
              <a:t>You may review or show this 2-minute video on diet quality: </a:t>
            </a:r>
            <a:r>
              <a:rPr lang="en-US" u="sng" dirty="0">
                <a:solidFill>
                  <a:schemeClr val="hlink"/>
                </a:solidFill>
                <a:hlinkClick r:id="rId3"/>
              </a:rPr>
              <a:t>https://www.youtube.com/watch?v=SVa0D81yalo&amp;t=5s</a:t>
            </a:r>
            <a:endParaRPr dirty="0"/>
          </a:p>
          <a:p>
            <a:pPr marL="457200" lvl="0" indent="-317500" algn="l" rtl="0">
              <a:lnSpc>
                <a:spcPct val="115000"/>
              </a:lnSpc>
              <a:spcBef>
                <a:spcPts val="0"/>
              </a:spcBef>
              <a:spcAft>
                <a:spcPts val="0"/>
              </a:spcAft>
              <a:buSzPts val="1400"/>
              <a:buChar char="●"/>
            </a:pPr>
            <a:r>
              <a:rPr lang="en-US" dirty="0"/>
              <a:t>To read more about how to define healthy eating: </a:t>
            </a:r>
            <a:r>
              <a:rPr lang="en-US" u="sng" dirty="0">
                <a:solidFill>
                  <a:schemeClr val="hlink"/>
                </a:solidFill>
                <a:hlinkClick r:id="rId4"/>
              </a:rPr>
              <a:t>https://www.healthyeating.org/our-cause/nutrition-philosophy</a:t>
            </a:r>
            <a:endParaRPr dirty="0"/>
          </a:p>
          <a:p>
            <a:pPr marL="45720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None/>
            </a:pPr>
            <a:r>
              <a:rPr lang="en-US" u="sng" dirty="0"/>
              <a:t>Talking Points</a:t>
            </a:r>
            <a:endParaRPr dirty="0"/>
          </a:p>
          <a:p>
            <a:pPr marL="457200" lvl="0" indent="-317500" algn="l" rtl="0">
              <a:spcBef>
                <a:spcPts val="0"/>
              </a:spcBef>
              <a:spcAft>
                <a:spcPts val="0"/>
              </a:spcAft>
              <a:buSzPts val="1400"/>
              <a:buChar char="●"/>
            </a:pPr>
            <a:r>
              <a:rPr lang="en-US" dirty="0" smtClean="0"/>
              <a:t>A </a:t>
            </a:r>
            <a:r>
              <a:rPr lang="en-US" dirty="0"/>
              <a:t>healthy eating pattern can include a variety of nutritious foods that meet your personal values, preferences and cultural needs</a:t>
            </a:r>
            <a:r>
              <a:rPr lang="en-US" sz="1100" dirty="0"/>
              <a:t>. </a:t>
            </a:r>
            <a:endParaRPr sz="1100" dirty="0"/>
          </a:p>
          <a:p>
            <a:pPr marL="457200" lvl="0" indent="-317500" algn="l" rtl="0">
              <a:spcBef>
                <a:spcPts val="0"/>
              </a:spcBef>
              <a:spcAft>
                <a:spcPts val="0"/>
              </a:spcAft>
              <a:buSzPts val="1400"/>
              <a:buChar char="●"/>
            </a:pPr>
            <a:r>
              <a:rPr lang="en-US" dirty="0"/>
              <a:t>Overall </a:t>
            </a:r>
            <a:r>
              <a:rPr lang="en-US" dirty="0" smtClean="0"/>
              <a:t>quality of your eating patterns matter </a:t>
            </a:r>
            <a:r>
              <a:rPr lang="en-US" dirty="0"/>
              <a:t>more than just looking at calories or single nutrients alone</a:t>
            </a:r>
            <a:r>
              <a:rPr lang="en-US" sz="1100" dirty="0"/>
              <a:t>.</a:t>
            </a:r>
            <a:endParaRPr sz="1100" dirty="0"/>
          </a:p>
          <a:p>
            <a:pPr marL="457200" lvl="0" indent="-317500" algn="l" rtl="0">
              <a:spcBef>
                <a:spcPts val="0"/>
              </a:spcBef>
              <a:spcAft>
                <a:spcPts val="0"/>
              </a:spcAft>
              <a:buSzPts val="1400"/>
              <a:buChar char="●"/>
            </a:pPr>
            <a:r>
              <a:rPr lang="en-US" dirty="0"/>
              <a:t>There are many food options that </a:t>
            </a:r>
            <a:r>
              <a:rPr lang="en-US" dirty="0" smtClean="0"/>
              <a:t>naturally </a:t>
            </a:r>
            <a:r>
              <a:rPr lang="en-US" dirty="0"/>
              <a:t>have a lot of healthy vitamins and minerals. These foods also tend to be lower in calories, fats, salt or added sugars.</a:t>
            </a:r>
            <a:endParaRPr dirty="0"/>
          </a:p>
          <a:p>
            <a:pPr marL="457200" lvl="0" indent="-317500" algn="l" rtl="0">
              <a:spcBef>
                <a:spcPts val="0"/>
              </a:spcBef>
              <a:spcAft>
                <a:spcPts val="0"/>
              </a:spcAft>
              <a:buSzPts val="1400"/>
              <a:buChar char="●"/>
            </a:pPr>
            <a:r>
              <a:rPr lang="en-US" dirty="0"/>
              <a:t>You can </a:t>
            </a:r>
            <a:r>
              <a:rPr lang="en-US" dirty="0" smtClean="0"/>
              <a:t>improve the</a:t>
            </a:r>
            <a:r>
              <a:rPr lang="en-US" baseline="0" dirty="0" smtClean="0"/>
              <a:t> quality of</a:t>
            </a:r>
            <a:r>
              <a:rPr lang="en-US" dirty="0" smtClean="0"/>
              <a:t> </a:t>
            </a:r>
            <a:r>
              <a:rPr lang="en-US" dirty="0"/>
              <a:t>your </a:t>
            </a:r>
            <a:r>
              <a:rPr lang="en-US" dirty="0" smtClean="0"/>
              <a:t>eating pattern by including </a:t>
            </a:r>
            <a:r>
              <a:rPr lang="en-US" dirty="0"/>
              <a:t>a variety of foods from each of the food groups listed on the “eat more” portion of this slide. It’s an easy way to know that you’re eating nutrient-rich foods.</a:t>
            </a:r>
            <a:endParaRPr dirty="0"/>
          </a:p>
          <a:p>
            <a:pPr marL="914400" lvl="1" indent="-317500" algn="l" rtl="0">
              <a:spcBef>
                <a:spcPts val="0"/>
              </a:spcBef>
              <a:spcAft>
                <a:spcPts val="0"/>
              </a:spcAft>
              <a:buSzPts val="1400"/>
              <a:buChar char="○"/>
            </a:pPr>
            <a:r>
              <a:rPr lang="en-US" dirty="0"/>
              <a:t>Each of these foods contain important nutrients that work together to promote overall health.</a:t>
            </a:r>
            <a:endParaRPr dirty="0"/>
          </a:p>
          <a:p>
            <a:pPr marL="457200" lvl="0" indent="-317500" algn="l" rtl="0">
              <a:spcBef>
                <a:spcPts val="0"/>
              </a:spcBef>
              <a:spcAft>
                <a:spcPts val="0"/>
              </a:spcAft>
              <a:buSzPts val="1400"/>
              <a:buChar char="●"/>
            </a:pPr>
            <a:r>
              <a:rPr lang="en-US" dirty="0"/>
              <a:t>On the other hand, foods that have a lot of calories but not very many important nutrients should be eaten less often.</a:t>
            </a:r>
            <a:endParaRPr dirty="0"/>
          </a:p>
          <a:p>
            <a:pPr marL="914400" lvl="1" indent="-317500" algn="l" rtl="0">
              <a:spcBef>
                <a:spcPts val="0"/>
              </a:spcBef>
              <a:spcAft>
                <a:spcPts val="0"/>
              </a:spcAft>
              <a:buSzPts val="1400"/>
              <a:buChar char="○"/>
            </a:pPr>
            <a:r>
              <a:rPr lang="en-US" dirty="0"/>
              <a:t>This doesn’t mean that you have to avoid these types of foods completely, but your focus should be on </a:t>
            </a:r>
            <a:r>
              <a:rPr lang="en-US" dirty="0" smtClean="0"/>
              <a:t>creating patterns</a:t>
            </a:r>
            <a:r>
              <a:rPr lang="en-US" baseline="0" dirty="0" smtClean="0"/>
              <a:t> of nutritious food choices</a:t>
            </a:r>
            <a:r>
              <a:rPr lang="en-US" dirty="0" smtClean="0"/>
              <a:t>.</a:t>
            </a:r>
            <a:endParaRPr dirty="0"/>
          </a:p>
          <a:p>
            <a:pPr marL="457200" lvl="0" indent="-317500" algn="l" rtl="0">
              <a:spcBef>
                <a:spcPts val="0"/>
              </a:spcBef>
              <a:spcAft>
                <a:spcPts val="0"/>
              </a:spcAft>
              <a:buSzPts val="1400"/>
              <a:buChar char="●"/>
            </a:pPr>
            <a:r>
              <a:rPr lang="en-US" dirty="0" smtClean="0"/>
              <a:t>Whether eating </a:t>
            </a:r>
            <a:r>
              <a:rPr lang="en-US" dirty="0"/>
              <a:t>at home </a:t>
            </a:r>
            <a:r>
              <a:rPr lang="en-US" dirty="0" smtClean="0"/>
              <a:t>or at a restaurant, being</a:t>
            </a:r>
            <a:r>
              <a:rPr lang="en-US" baseline="0" dirty="0" smtClean="0"/>
              <a:t> intentional about the foods and drinks you choose is </a:t>
            </a:r>
            <a:r>
              <a:rPr lang="en-US" dirty="0" smtClean="0"/>
              <a:t>a </a:t>
            </a:r>
            <a:r>
              <a:rPr lang="en-US" dirty="0"/>
              <a:t>way to help improve </a:t>
            </a:r>
            <a:r>
              <a:rPr lang="en-US" dirty="0" smtClean="0"/>
              <a:t>the quality of your eating pattern. </a:t>
            </a:r>
          </a:p>
          <a:p>
            <a:pPr marL="457200" lvl="0" indent="-317500" algn="l" rtl="0">
              <a:spcBef>
                <a:spcPts val="0"/>
              </a:spcBef>
              <a:spcAft>
                <a:spcPts val="0"/>
              </a:spcAft>
              <a:buSzPts val="1400"/>
              <a:buChar char="●"/>
            </a:pPr>
            <a:r>
              <a:rPr lang="en-US" dirty="0" smtClean="0"/>
              <a:t>All food</a:t>
            </a:r>
            <a:r>
              <a:rPr lang="en-US" baseline="0" dirty="0" smtClean="0"/>
              <a:t> and beverage choices matter.</a:t>
            </a:r>
            <a:endParaRPr dirty="0"/>
          </a:p>
        </p:txBody>
      </p:sp>
      <p:sp>
        <p:nvSpPr>
          <p:cNvPr id="700" name="Google Shape;70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3760341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dirty="0"/>
              <a:t>Teacher Instruction</a:t>
            </a:r>
            <a:endParaRPr dirty="0"/>
          </a:p>
          <a:p>
            <a:pPr marL="457200" lvl="0" indent="-317500" algn="l" rtl="0">
              <a:spcBef>
                <a:spcPts val="0"/>
              </a:spcBef>
              <a:spcAft>
                <a:spcPts val="0"/>
              </a:spcAft>
              <a:buSzPts val="1400"/>
              <a:buChar char="●"/>
            </a:pPr>
            <a:r>
              <a:rPr lang="en-US" dirty="0"/>
              <a:t>Instruct students to reference the example food label on their handout to learn how food labels can help guide healthy eating.</a:t>
            </a:r>
            <a:endParaRPr u="none" dirty="0"/>
          </a:p>
          <a:p>
            <a:pPr marL="0" lvl="0" indent="0" algn="l" rtl="0">
              <a:spcBef>
                <a:spcPts val="0"/>
              </a:spcBef>
              <a:spcAft>
                <a:spcPts val="0"/>
              </a:spcAft>
              <a:buNone/>
            </a:pPr>
            <a:endParaRPr u="sng" dirty="0"/>
          </a:p>
          <a:p>
            <a:pPr marL="0" lvl="0" indent="0" algn="l" rtl="0">
              <a:spcBef>
                <a:spcPts val="0"/>
              </a:spcBef>
              <a:spcAft>
                <a:spcPts val="0"/>
              </a:spcAft>
              <a:buNone/>
            </a:pPr>
            <a:r>
              <a:rPr lang="en-US" u="sng" dirty="0"/>
              <a:t>Talking Points</a:t>
            </a:r>
            <a:endParaRPr dirty="0"/>
          </a:p>
          <a:p>
            <a:pPr marL="457200" lvl="0" indent="-317500" algn="l" rtl="0">
              <a:spcBef>
                <a:spcPts val="0"/>
              </a:spcBef>
              <a:spcAft>
                <a:spcPts val="0"/>
              </a:spcAft>
              <a:buSzPts val="1400"/>
              <a:buChar char="●"/>
            </a:pPr>
            <a:r>
              <a:rPr lang="en-US" dirty="0"/>
              <a:t>Think about how often you use a food label to help you decide whether to buy or eat a certain food.</a:t>
            </a:r>
            <a:endParaRPr dirty="0"/>
          </a:p>
          <a:p>
            <a:pPr marL="457200" lvl="0" indent="-317500" algn="l" rtl="0">
              <a:spcBef>
                <a:spcPts val="0"/>
              </a:spcBef>
              <a:spcAft>
                <a:spcPts val="0"/>
              </a:spcAft>
              <a:buSzPts val="1400"/>
              <a:buChar char="●"/>
            </a:pPr>
            <a:r>
              <a:rPr lang="en-US" dirty="0" smtClean="0"/>
              <a:t>Food </a:t>
            </a:r>
            <a:r>
              <a:rPr lang="en-US" dirty="0"/>
              <a:t>labels </a:t>
            </a:r>
            <a:r>
              <a:rPr lang="en-US" dirty="0" smtClean="0"/>
              <a:t>are a tool that can </a:t>
            </a:r>
            <a:r>
              <a:rPr lang="en-US" dirty="0"/>
              <a:t>help </a:t>
            </a:r>
            <a:r>
              <a:rPr lang="en-US" dirty="0" smtClean="0"/>
              <a:t>you choose high quality foods. Keep </a:t>
            </a:r>
            <a:r>
              <a:rPr lang="en-US" dirty="0"/>
              <a:t>in mind that fruit, vegetables and </a:t>
            </a:r>
            <a:r>
              <a:rPr lang="en-US" dirty="0" smtClean="0"/>
              <a:t>lean meats </a:t>
            </a:r>
            <a:r>
              <a:rPr lang="en-US" dirty="0"/>
              <a:t>do not require a nutrition label but are nutrient-rich types of food.</a:t>
            </a:r>
            <a:endParaRPr dirty="0"/>
          </a:p>
          <a:p>
            <a:pPr marL="457200" lvl="0" indent="-317500" algn="l" rtl="0">
              <a:spcBef>
                <a:spcPts val="0"/>
              </a:spcBef>
              <a:spcAft>
                <a:spcPts val="0"/>
              </a:spcAft>
              <a:buSzPts val="1400"/>
              <a:buChar char="●"/>
            </a:pPr>
            <a:r>
              <a:rPr lang="en-US" dirty="0"/>
              <a:t>The label may look overwhelming at first glance, but we’re going to walk through the most important pieces to pay attention to.</a:t>
            </a:r>
            <a:endParaRPr dirty="0"/>
          </a:p>
          <a:p>
            <a:pPr marL="457200" lvl="0" indent="-317500" algn="l" rtl="0">
              <a:spcBef>
                <a:spcPts val="0"/>
              </a:spcBef>
              <a:spcAft>
                <a:spcPts val="0"/>
              </a:spcAft>
              <a:buSzPts val="1400"/>
              <a:buChar char="●"/>
            </a:pPr>
            <a:r>
              <a:rPr lang="en-US" dirty="0"/>
              <a:t>The first thing you always want to do is to check the serving size, which is noted at the very top of the label.</a:t>
            </a:r>
            <a:endParaRPr dirty="0"/>
          </a:p>
          <a:p>
            <a:pPr marL="914400" lvl="1" indent="-317500" algn="l" rtl="0">
              <a:spcBef>
                <a:spcPts val="0"/>
              </a:spcBef>
              <a:spcAft>
                <a:spcPts val="0"/>
              </a:spcAft>
              <a:buSzPts val="1400"/>
              <a:buChar char="○"/>
            </a:pPr>
            <a:r>
              <a:rPr lang="en-US" dirty="0"/>
              <a:t>In your handout you’ll see a nutrition label for low-fat milk, and you’ll see the serving size is 1 cup.</a:t>
            </a:r>
            <a:endParaRPr dirty="0"/>
          </a:p>
          <a:p>
            <a:pPr marL="914400" lvl="1" indent="-317500" algn="l" rtl="0">
              <a:spcBef>
                <a:spcPts val="0"/>
              </a:spcBef>
              <a:spcAft>
                <a:spcPts val="0"/>
              </a:spcAft>
              <a:buSzPts val="1400"/>
              <a:buChar char="○"/>
            </a:pPr>
            <a:r>
              <a:rPr lang="en-US" dirty="0"/>
              <a:t>The rest of the information on the nutrition label applies to drinking 1 cup of milk from the container.</a:t>
            </a:r>
            <a:endParaRPr dirty="0"/>
          </a:p>
          <a:p>
            <a:pPr marL="914400" lvl="1" indent="-317500" algn="l" rtl="0">
              <a:spcBef>
                <a:spcPts val="0"/>
              </a:spcBef>
              <a:spcAft>
                <a:spcPts val="0"/>
              </a:spcAft>
              <a:buSzPts val="1400"/>
              <a:buChar char="○"/>
            </a:pPr>
            <a:r>
              <a:rPr lang="en-US" dirty="0"/>
              <a:t>If you were to drink more than 1 cup of milk, you’ll need to adjust the nutrition facts information accordingly. For example, if you drink 2 cups of milk, you’ll need to multiply the nutrition facts by 2, because you will have consumed 2 servings of the milk.</a:t>
            </a:r>
            <a:endParaRPr dirty="0"/>
          </a:p>
          <a:p>
            <a:pPr marL="914400" lvl="1" indent="-317500" algn="l" rtl="0">
              <a:spcBef>
                <a:spcPts val="0"/>
              </a:spcBef>
              <a:spcAft>
                <a:spcPts val="0"/>
              </a:spcAft>
              <a:buSzPts val="1400"/>
              <a:buChar char="○"/>
            </a:pPr>
            <a:r>
              <a:rPr lang="en-US" dirty="0"/>
              <a:t>To find out how many servings are in the whole container, you’ll see the servings per container listed just above the servings size. This milk container has 4 servings. It’s important to pay attention to serving size and number of servings per container especially in snacks and beverages. A snack-sized package of chips, for instance, may appear to be a single serving, but may actually be 2 or more servings if you look at the nutrition label. </a:t>
            </a:r>
            <a:endParaRPr dirty="0"/>
          </a:p>
          <a:p>
            <a:pPr marL="457200" lvl="0" indent="-317500" algn="l" rtl="0">
              <a:spcBef>
                <a:spcPts val="0"/>
              </a:spcBef>
              <a:spcAft>
                <a:spcPts val="0"/>
              </a:spcAft>
              <a:buSzPts val="1400"/>
              <a:buChar char="●"/>
            </a:pPr>
            <a:r>
              <a:rPr lang="en-US" dirty="0" smtClean="0"/>
              <a:t>The items in orange are areas to limit</a:t>
            </a:r>
            <a:r>
              <a:rPr lang="en-US" baseline="0" dirty="0" smtClean="0"/>
              <a:t>, especially if there are no other nutrients in the food or drink. </a:t>
            </a:r>
            <a:r>
              <a:rPr lang="en-US" dirty="0" smtClean="0"/>
              <a:t>Food choices that are high in calories</a:t>
            </a:r>
            <a:r>
              <a:rPr lang="en-US" dirty="0"/>
              <a:t>, fat, sodium and </a:t>
            </a:r>
            <a:r>
              <a:rPr lang="en-US" dirty="0" smtClean="0"/>
              <a:t>added </a:t>
            </a:r>
            <a:r>
              <a:rPr lang="en-US" dirty="0"/>
              <a:t>sugars </a:t>
            </a:r>
            <a:r>
              <a:rPr lang="en-US" dirty="0" smtClean="0"/>
              <a:t>without other nutrients are lower quality food choices. </a:t>
            </a:r>
            <a:endParaRPr dirty="0"/>
          </a:p>
          <a:p>
            <a:pPr marL="457200" lvl="0" indent="-317500" algn="l" rtl="0">
              <a:spcBef>
                <a:spcPts val="0"/>
              </a:spcBef>
              <a:spcAft>
                <a:spcPts val="0"/>
              </a:spcAft>
              <a:buSzPts val="1400"/>
              <a:buChar char="●"/>
            </a:pPr>
            <a:r>
              <a:rPr lang="en-US" dirty="0"/>
              <a:t>Look for foods that have fiber, vitamin D, calcium, iron and potassium (the items in green). If any of these nutrients is listed at 10% or greater it means the food is at least a good source of that nutrient.</a:t>
            </a:r>
            <a:endParaRPr dirty="0"/>
          </a:p>
          <a:p>
            <a:pPr marL="914400" lvl="1" indent="-317500" algn="l" rtl="0">
              <a:spcBef>
                <a:spcPts val="0"/>
              </a:spcBef>
              <a:spcAft>
                <a:spcPts val="0"/>
              </a:spcAft>
              <a:buSzPts val="1400"/>
              <a:buChar char="○"/>
            </a:pPr>
            <a:r>
              <a:rPr lang="en-US" dirty="0"/>
              <a:t>Under the Daily Value column on the right side of the label, any nutrient listed as 10% is considered good; anything listed at 20% or more is excellent.</a:t>
            </a:r>
            <a:endParaRPr dirty="0"/>
          </a:p>
          <a:p>
            <a:pPr marL="457200" lvl="0" indent="-317500" algn="l" rtl="0">
              <a:spcBef>
                <a:spcPts val="0"/>
              </a:spcBef>
              <a:spcAft>
                <a:spcPts val="0"/>
              </a:spcAft>
              <a:buSzPts val="1400"/>
              <a:buChar char="●"/>
            </a:pPr>
            <a:r>
              <a:rPr lang="en-US" dirty="0" smtClean="0"/>
              <a:t>While food labels are important to read, they don't necessarily convey all the information about a foods healthfulness. For example, a label doesn't always differentiate between nutrients naturally present in a food or those added. And it also doesn't provide information on how nutrients in the food may or may not work together to promote health in our bodies. That is why the food label is an important tool, but not the only tool in making healthy eating choices.</a:t>
            </a:r>
            <a:endParaRPr dirty="0"/>
          </a:p>
        </p:txBody>
      </p:sp>
      <p:sp>
        <p:nvSpPr>
          <p:cNvPr id="714" name="Google Shape;71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2052515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dirty="0"/>
              <a:t>Teacher Instruction</a:t>
            </a:r>
            <a:endParaRPr dirty="0"/>
          </a:p>
          <a:p>
            <a:pPr marL="457200" lvl="0" indent="-317500" algn="l" rtl="0">
              <a:spcBef>
                <a:spcPts val="0"/>
              </a:spcBef>
              <a:spcAft>
                <a:spcPts val="0"/>
              </a:spcAft>
              <a:buSzPts val="1400"/>
              <a:buChar char="●"/>
            </a:pPr>
            <a:r>
              <a:rPr lang="en-US" dirty="0"/>
              <a:t>Review with students the importance of eating a healthy breakfast, and the benefits on </a:t>
            </a:r>
            <a:r>
              <a:rPr lang="en-US" dirty="0" smtClean="0"/>
              <a:t>weight,</a:t>
            </a:r>
            <a:r>
              <a:rPr lang="en-US" baseline="0" dirty="0" smtClean="0"/>
              <a:t> </a:t>
            </a:r>
            <a:r>
              <a:rPr lang="en-US" dirty="0" smtClean="0"/>
              <a:t>quality of the overall eating pattern, and </a:t>
            </a:r>
            <a:r>
              <a:rPr lang="en-US" dirty="0"/>
              <a:t>overall health that can result from eating a healthy breakfast daily.</a:t>
            </a:r>
            <a:endParaRPr u="none" dirty="0"/>
          </a:p>
          <a:p>
            <a:pPr marL="0" lvl="0" indent="0" algn="l" rtl="0">
              <a:spcBef>
                <a:spcPts val="0"/>
              </a:spcBef>
              <a:spcAft>
                <a:spcPts val="0"/>
              </a:spcAft>
              <a:buNone/>
            </a:pPr>
            <a:endParaRPr u="sng" dirty="0"/>
          </a:p>
          <a:p>
            <a:pPr marL="0" lvl="0" indent="0" algn="l" rtl="0">
              <a:spcBef>
                <a:spcPts val="0"/>
              </a:spcBef>
              <a:spcAft>
                <a:spcPts val="0"/>
              </a:spcAft>
              <a:buNone/>
            </a:pPr>
            <a:r>
              <a:rPr lang="en-US" u="sng" dirty="0"/>
              <a:t>Talking Points</a:t>
            </a:r>
            <a:endParaRPr dirty="0"/>
          </a:p>
          <a:p>
            <a:pPr marL="457200" lvl="0" indent="-317500" algn="l" rtl="0">
              <a:spcBef>
                <a:spcPts val="0"/>
              </a:spcBef>
              <a:spcAft>
                <a:spcPts val="0"/>
              </a:spcAft>
              <a:buSzPts val="1400"/>
              <a:buChar char="●"/>
            </a:pPr>
            <a:r>
              <a:rPr lang="en-US" dirty="0"/>
              <a:t>Starting each day with breakfast is </a:t>
            </a:r>
            <a:r>
              <a:rPr lang="en-US" dirty="0" smtClean="0"/>
              <a:t>a healthy </a:t>
            </a:r>
            <a:r>
              <a:rPr lang="en-US" dirty="0"/>
              <a:t>habit that can have a positive impact on weight loss, weight maintenance, overall diet quality and </a:t>
            </a:r>
            <a:r>
              <a:rPr lang="en-US" dirty="0" smtClean="0"/>
              <a:t>ability to pay attention.</a:t>
            </a:r>
            <a:endParaRPr dirty="0"/>
          </a:p>
          <a:p>
            <a:pPr marL="457200" lvl="0" indent="-317500" algn="l" rtl="0">
              <a:spcBef>
                <a:spcPts val="0"/>
              </a:spcBef>
              <a:spcAft>
                <a:spcPts val="0"/>
              </a:spcAft>
              <a:buSzPts val="1400"/>
              <a:buChar char="●"/>
            </a:pPr>
            <a:r>
              <a:rPr lang="en-US" dirty="0"/>
              <a:t>A healthy </a:t>
            </a:r>
            <a:r>
              <a:rPr lang="en-US" dirty="0" smtClean="0"/>
              <a:t>breakfast</a:t>
            </a:r>
            <a:r>
              <a:rPr lang="en-US" baseline="0" dirty="0" smtClean="0"/>
              <a:t> </a:t>
            </a:r>
            <a:r>
              <a:rPr lang="en-US" dirty="0" smtClean="0"/>
              <a:t>includes </a:t>
            </a:r>
            <a:r>
              <a:rPr lang="en-US" dirty="0"/>
              <a:t>foods from a variety of food groups, for example whole grains, fruit and dairy as seen in the picture of the yogurt parfait on this slide. </a:t>
            </a:r>
            <a:endParaRPr dirty="0"/>
          </a:p>
          <a:p>
            <a:pPr marL="457200" lvl="0" indent="-317500" algn="just" rtl="0">
              <a:lnSpc>
                <a:spcPct val="107916"/>
              </a:lnSpc>
              <a:spcBef>
                <a:spcPts val="0"/>
              </a:spcBef>
              <a:spcAft>
                <a:spcPts val="0"/>
              </a:spcAft>
              <a:buClr>
                <a:srgbClr val="000000"/>
              </a:buClr>
              <a:buSzPts val="1400"/>
              <a:buChar char="●"/>
            </a:pPr>
            <a:r>
              <a:rPr lang="en-US" dirty="0">
                <a:solidFill>
                  <a:srgbClr val="000000"/>
                </a:solidFill>
              </a:rPr>
              <a:t>Research suggests that adults who eat breakfast, especially breakfast that </a:t>
            </a:r>
            <a:r>
              <a:rPr lang="en-US" i="1" dirty="0">
                <a:solidFill>
                  <a:srgbClr val="000000"/>
                </a:solidFill>
              </a:rPr>
              <a:t>includes</a:t>
            </a:r>
            <a:r>
              <a:rPr lang="en-US" dirty="0">
                <a:solidFill>
                  <a:srgbClr val="000000"/>
                </a:solidFill>
              </a:rPr>
              <a:t> </a:t>
            </a:r>
            <a:r>
              <a:rPr lang="en-US" dirty="0" smtClean="0">
                <a:solidFill>
                  <a:srgbClr val="000000"/>
                </a:solidFill>
              </a:rPr>
              <a:t>whole grains</a:t>
            </a:r>
            <a:r>
              <a:rPr lang="en-US" dirty="0">
                <a:solidFill>
                  <a:srgbClr val="000000"/>
                </a:solidFill>
              </a:rPr>
              <a:t>, cereals, lower-fat milk, and whole fruit or 100% fruit juice, have better diet quality and weight status compared with those who skip breakfast.</a:t>
            </a:r>
            <a:endParaRPr dirty="0">
              <a:solidFill>
                <a:srgbClr val="000000"/>
              </a:solidFill>
            </a:endParaRPr>
          </a:p>
          <a:p>
            <a:pPr marL="914400" lvl="1" indent="-317500" algn="just" rtl="0">
              <a:lnSpc>
                <a:spcPct val="107916"/>
              </a:lnSpc>
              <a:spcBef>
                <a:spcPts val="0"/>
              </a:spcBef>
              <a:spcAft>
                <a:spcPts val="0"/>
              </a:spcAft>
              <a:buClr>
                <a:srgbClr val="000000"/>
              </a:buClr>
              <a:buSzPts val="1400"/>
              <a:buChar char="○"/>
            </a:pPr>
            <a:r>
              <a:rPr lang="en-US" dirty="0">
                <a:solidFill>
                  <a:srgbClr val="000000"/>
                </a:solidFill>
              </a:rPr>
              <a:t>Good diet quality means that you are getting a wide variety of nutritious foods that provide a mix of nutrients needed for overall health.</a:t>
            </a:r>
            <a:endParaRPr dirty="0">
              <a:solidFill>
                <a:srgbClr val="000000"/>
              </a:solidFill>
            </a:endParaRPr>
          </a:p>
          <a:p>
            <a:pPr marL="914400" lvl="1" indent="-317500" algn="just" rtl="0">
              <a:lnSpc>
                <a:spcPct val="107916"/>
              </a:lnSpc>
              <a:spcBef>
                <a:spcPts val="0"/>
              </a:spcBef>
              <a:spcAft>
                <a:spcPts val="0"/>
              </a:spcAft>
              <a:buClr>
                <a:srgbClr val="000000"/>
              </a:buClr>
              <a:buSzPts val="1400"/>
              <a:buChar char="○"/>
            </a:pPr>
            <a:r>
              <a:rPr lang="en-US" dirty="0">
                <a:solidFill>
                  <a:srgbClr val="000000"/>
                </a:solidFill>
              </a:rPr>
              <a:t>Poor quality diets are actually linked to serious, chronic disease that results in about 11 million deaths per year.</a:t>
            </a:r>
            <a:endParaRPr dirty="0">
              <a:solidFill>
                <a:srgbClr val="000000"/>
              </a:solidFill>
            </a:endParaRPr>
          </a:p>
          <a:p>
            <a:pPr marL="457200" lvl="0" indent="-317500" algn="just" rtl="0">
              <a:lnSpc>
                <a:spcPct val="107916"/>
              </a:lnSpc>
              <a:spcBef>
                <a:spcPts val="0"/>
              </a:spcBef>
              <a:spcAft>
                <a:spcPts val="0"/>
              </a:spcAft>
              <a:buClr>
                <a:srgbClr val="000000"/>
              </a:buClr>
              <a:buSzPts val="1400"/>
              <a:buChar char="●"/>
            </a:pPr>
            <a:r>
              <a:rPr lang="en-US" dirty="0">
                <a:solidFill>
                  <a:srgbClr val="000000"/>
                </a:solidFill>
              </a:rPr>
              <a:t>Studies suggest that eating breakfast may help to better control overall hunger compared to people who skip breakfast, especially if the breakfast contains at least 350 calories and is high in protein.</a:t>
            </a:r>
            <a:endParaRPr dirty="0">
              <a:solidFill>
                <a:srgbClr val="000000"/>
              </a:solidFill>
            </a:endParaRPr>
          </a:p>
          <a:p>
            <a:pPr marL="457200" lvl="0" indent="-317500" algn="l" rtl="0">
              <a:lnSpc>
                <a:spcPct val="107916"/>
              </a:lnSpc>
              <a:spcBef>
                <a:spcPts val="0"/>
              </a:spcBef>
              <a:spcAft>
                <a:spcPts val="0"/>
              </a:spcAft>
              <a:buSzPts val="1400"/>
              <a:buChar char="●"/>
            </a:pPr>
            <a:r>
              <a:rPr lang="en-US" dirty="0"/>
              <a:t>Skipping breakfast is actually linked to negative effects on weight, heart health and overall unhealthy lifestyle behaviors. </a:t>
            </a:r>
            <a:r>
              <a:rPr lang="en-US" dirty="0" smtClean="0"/>
              <a:t>It </a:t>
            </a:r>
            <a:r>
              <a:rPr lang="en-US" dirty="0"/>
              <a:t>can often lead to weight gain because you may snack or eat more later in the day to make up for missing breakfast.</a:t>
            </a:r>
            <a:endParaRPr dirty="0">
              <a:solidFill>
                <a:srgbClr val="000000"/>
              </a:solidFill>
            </a:endParaRPr>
          </a:p>
          <a:p>
            <a:pPr marL="0" lvl="0" indent="0" algn="l" rtl="0">
              <a:spcBef>
                <a:spcPts val="0"/>
              </a:spcBef>
              <a:spcAft>
                <a:spcPts val="0"/>
              </a:spcAft>
              <a:buClr>
                <a:schemeClr val="dk1"/>
              </a:buClr>
              <a:buSzPts val="1100"/>
              <a:buFont typeface="Arial"/>
              <a:buNone/>
            </a:pPr>
            <a:endParaRPr dirty="0"/>
          </a:p>
        </p:txBody>
      </p:sp>
      <p:sp>
        <p:nvSpPr>
          <p:cNvPr id="722" name="Google Shape;72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2762427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u="sng" dirty="0"/>
              <a:t>Teacher Instruction</a:t>
            </a:r>
            <a:endParaRPr dirty="0"/>
          </a:p>
          <a:p>
            <a:pPr marL="457200" lvl="0" indent="-304800" algn="l" rtl="0">
              <a:lnSpc>
                <a:spcPct val="115000"/>
              </a:lnSpc>
              <a:spcBef>
                <a:spcPts val="0"/>
              </a:spcBef>
              <a:spcAft>
                <a:spcPts val="0"/>
              </a:spcAft>
              <a:buSzPts val="1200"/>
              <a:buChar char="●"/>
            </a:pPr>
            <a:r>
              <a:rPr lang="en-US" sz="1200" dirty="0" smtClean="0"/>
              <a:t>The “3 out of 5” model is a tool to help make meal</a:t>
            </a:r>
            <a:r>
              <a:rPr lang="en-US" sz="1200" baseline="0" dirty="0" smtClean="0"/>
              <a:t> planning easier. </a:t>
            </a:r>
            <a:endParaRPr dirty="0"/>
          </a:p>
          <a:p>
            <a:pPr marL="457200" lvl="0" indent="-304800" algn="l" rtl="0">
              <a:lnSpc>
                <a:spcPct val="115000"/>
              </a:lnSpc>
              <a:spcBef>
                <a:spcPts val="0"/>
              </a:spcBef>
              <a:spcAft>
                <a:spcPts val="0"/>
              </a:spcAft>
              <a:buSzPts val="1200"/>
              <a:buChar char="●"/>
            </a:pPr>
            <a:r>
              <a:rPr lang="en-US" sz="1200" dirty="0"/>
              <a:t>Ask the students to give examples of breakfast using the “3 out of 5” </a:t>
            </a:r>
            <a:r>
              <a:rPr lang="en-US" sz="1200" dirty="0" smtClean="0"/>
              <a:t>model</a:t>
            </a:r>
            <a:r>
              <a:rPr lang="en-US" sz="1200" baseline="0" dirty="0" smtClean="0"/>
              <a:t> or to think about their favorite breakfast and identify if it follows this model.</a:t>
            </a:r>
            <a:endParaRPr dirty="0"/>
          </a:p>
          <a:p>
            <a:pPr marL="0" lvl="0" indent="0" algn="l" rtl="0">
              <a:spcBef>
                <a:spcPts val="0"/>
              </a:spcBef>
              <a:spcAft>
                <a:spcPts val="0"/>
              </a:spcAft>
              <a:buNone/>
            </a:pPr>
            <a:endParaRPr u="sng" dirty="0"/>
          </a:p>
          <a:p>
            <a:pPr marL="0" lvl="0" indent="0" algn="l" rtl="0">
              <a:spcBef>
                <a:spcPts val="0"/>
              </a:spcBef>
              <a:spcAft>
                <a:spcPts val="0"/>
              </a:spcAft>
              <a:buNone/>
            </a:pPr>
            <a:r>
              <a:rPr lang="en-US" u="sng" dirty="0"/>
              <a:t>Talking Points</a:t>
            </a:r>
            <a:endParaRPr u="sng" dirty="0"/>
          </a:p>
          <a:p>
            <a:pPr marL="457200" lvl="0" indent="-317500" algn="l" rtl="0">
              <a:spcBef>
                <a:spcPts val="0"/>
              </a:spcBef>
              <a:spcAft>
                <a:spcPts val="0"/>
              </a:spcAft>
              <a:buSzPts val="1400"/>
              <a:buChar char="●"/>
            </a:pPr>
            <a:r>
              <a:rPr lang="en-US" dirty="0" smtClean="0"/>
              <a:t>A</a:t>
            </a:r>
            <a:r>
              <a:rPr lang="en-US" baseline="0" dirty="0" smtClean="0"/>
              <a:t> helpful tool t</a:t>
            </a:r>
            <a:r>
              <a:rPr lang="en-US" dirty="0" smtClean="0"/>
              <a:t>o </a:t>
            </a:r>
            <a:r>
              <a:rPr lang="en-US" dirty="0"/>
              <a:t>build a healthy breakfast is </a:t>
            </a:r>
            <a:r>
              <a:rPr lang="en-US" dirty="0" smtClean="0"/>
              <a:t>the “3 out of 5” </a:t>
            </a:r>
            <a:r>
              <a:rPr lang="en-US" dirty="0" smtClean="0"/>
              <a:t>model—pick </a:t>
            </a:r>
            <a:r>
              <a:rPr lang="en-US" dirty="0"/>
              <a:t>foods from 3 of the 5 food groups.</a:t>
            </a:r>
            <a:endParaRPr dirty="0"/>
          </a:p>
          <a:p>
            <a:pPr marL="457200" lvl="0" indent="-317500" algn="l" rtl="0">
              <a:spcBef>
                <a:spcPts val="0"/>
              </a:spcBef>
              <a:spcAft>
                <a:spcPts val="0"/>
              </a:spcAft>
              <a:buSzPts val="1400"/>
              <a:buChar char="●"/>
            </a:pPr>
            <a:r>
              <a:rPr lang="en-US" dirty="0"/>
              <a:t>This will ensure that you’re getting a variety of important nutrients needed for overall health that will also help to keep you full and satisfied until your next meal or snack.</a:t>
            </a:r>
            <a:endParaRPr dirty="0"/>
          </a:p>
          <a:p>
            <a:pPr marL="457200" lvl="0" indent="-317500" algn="l" rtl="0">
              <a:spcBef>
                <a:spcPts val="0"/>
              </a:spcBef>
              <a:spcAft>
                <a:spcPts val="0"/>
              </a:spcAft>
              <a:buSzPts val="1400"/>
              <a:buChar char="●"/>
            </a:pPr>
            <a:r>
              <a:rPr lang="en-US" dirty="0"/>
              <a:t>For example, you might choose whole wheat toast, scrambled eggs and a glass of milk. </a:t>
            </a:r>
            <a:endParaRPr dirty="0"/>
          </a:p>
          <a:p>
            <a:pPr marL="914400" lvl="1" indent="-317500" algn="l" rtl="0">
              <a:spcBef>
                <a:spcPts val="0"/>
              </a:spcBef>
              <a:spcAft>
                <a:spcPts val="0"/>
              </a:spcAft>
              <a:buSzPts val="1400"/>
              <a:buChar char="○"/>
            </a:pPr>
            <a:r>
              <a:rPr lang="en-US" dirty="0"/>
              <a:t>This breakfast includes foods from the grains, protein and dairy groups, and provides nutrients including calcium, vitamin D, </a:t>
            </a:r>
            <a:r>
              <a:rPr lang="en-US" dirty="0" smtClean="0"/>
              <a:t>B-vitamins</a:t>
            </a:r>
            <a:r>
              <a:rPr lang="en-US" dirty="0"/>
              <a:t>, fiber and protein.</a:t>
            </a:r>
            <a:endParaRPr dirty="0"/>
          </a:p>
          <a:p>
            <a:pPr marL="457200" lvl="0" indent="-317500" algn="l" rtl="0">
              <a:spcBef>
                <a:spcPts val="0"/>
              </a:spcBef>
              <a:spcAft>
                <a:spcPts val="0"/>
              </a:spcAft>
              <a:buSzPts val="1400"/>
              <a:buChar char="●"/>
            </a:pPr>
            <a:r>
              <a:rPr lang="en-US" dirty="0"/>
              <a:t>Can you think of some other examples of healthy breakfasts by choosing foods from 3 of the 5 food groups? </a:t>
            </a:r>
            <a:r>
              <a:rPr lang="en-US" dirty="0" smtClean="0"/>
              <a:t>Write </a:t>
            </a:r>
            <a:r>
              <a:rPr lang="en-US" dirty="0"/>
              <a:t>your answers in the chat box.</a:t>
            </a:r>
            <a:endParaRPr dirty="0"/>
          </a:p>
        </p:txBody>
      </p:sp>
      <p:sp>
        <p:nvSpPr>
          <p:cNvPr id="732" name="Google Shape;73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1104444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u="sng" dirty="0" smtClean="0"/>
              <a:t>Teacher Instruction</a:t>
            </a:r>
            <a:endParaRPr lang="en-US" dirty="0" smtClean="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smtClean="0"/>
              <a:t>Help</a:t>
            </a:r>
            <a:r>
              <a:rPr lang="en-US" baseline="0" dirty="0" smtClean="0"/>
              <a:t> students identify their barriers to eating a healthy breakfast</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u="none" baseline="0" dirty="0" smtClean="0"/>
              <a:t>This could be an opportunity to poll the class virtually or have students think independently.</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u="none" baseline="0" dirty="0" smtClean="0"/>
              <a:t>Provide them suggestions like: </a:t>
            </a:r>
          </a:p>
          <a:p>
            <a:pPr marL="768350" marR="0" lvl="1" indent="-171450" algn="l" defTabSz="914400" rtl="0" eaLnBrk="1" fontAlgn="auto" latinLnBrk="0" hangingPunct="1">
              <a:lnSpc>
                <a:spcPct val="100000"/>
              </a:lnSpc>
              <a:spcBef>
                <a:spcPts val="0"/>
              </a:spcBef>
              <a:spcAft>
                <a:spcPts val="0"/>
              </a:spcAft>
              <a:buClr>
                <a:srgbClr val="000000"/>
              </a:buClr>
              <a:buSzPts val="1400"/>
              <a:buFont typeface="Courier New" panose="02070309020205020404" pitchFamily="49" charset="0"/>
              <a:buChar char="o"/>
              <a:tabLst/>
              <a:defRPr/>
            </a:pPr>
            <a:r>
              <a:rPr lang="en-US" u="none" baseline="0" dirty="0" smtClean="0"/>
              <a:t>Foods from the food groups are not available to me</a:t>
            </a:r>
          </a:p>
          <a:p>
            <a:pPr marL="768350" marR="0" lvl="1" indent="-171450" algn="l" defTabSz="914400" rtl="0" eaLnBrk="1" fontAlgn="auto" latinLnBrk="0" hangingPunct="1">
              <a:lnSpc>
                <a:spcPct val="100000"/>
              </a:lnSpc>
              <a:spcBef>
                <a:spcPts val="0"/>
              </a:spcBef>
              <a:spcAft>
                <a:spcPts val="0"/>
              </a:spcAft>
              <a:buClr>
                <a:srgbClr val="000000"/>
              </a:buClr>
              <a:buSzPts val="1400"/>
              <a:buFont typeface="Courier New" panose="02070309020205020404" pitchFamily="49" charset="0"/>
              <a:buChar char="o"/>
              <a:tabLst/>
              <a:defRPr/>
            </a:pPr>
            <a:r>
              <a:rPr lang="en-US" u="none" baseline="0" dirty="0" smtClean="0"/>
              <a:t>Waking up too late</a:t>
            </a:r>
          </a:p>
          <a:p>
            <a:pPr marL="768350" marR="0" lvl="1" indent="-171450" algn="l" defTabSz="914400" rtl="0" eaLnBrk="1" fontAlgn="auto" latinLnBrk="0" hangingPunct="1">
              <a:lnSpc>
                <a:spcPct val="100000"/>
              </a:lnSpc>
              <a:spcBef>
                <a:spcPts val="0"/>
              </a:spcBef>
              <a:spcAft>
                <a:spcPts val="0"/>
              </a:spcAft>
              <a:buClr>
                <a:srgbClr val="000000"/>
              </a:buClr>
              <a:buSzPts val="1400"/>
              <a:buFont typeface="Courier New" panose="02070309020205020404" pitchFamily="49" charset="0"/>
              <a:buChar char="o"/>
              <a:tabLst/>
              <a:defRPr/>
            </a:pPr>
            <a:r>
              <a:rPr lang="en-US" u="none" baseline="0" dirty="0" smtClean="0"/>
              <a:t>Not knowing what to eat</a:t>
            </a:r>
          </a:p>
          <a:p>
            <a:pPr marL="768350" marR="0" lvl="1" indent="-171450" algn="l" defTabSz="914400" rtl="0" eaLnBrk="1" fontAlgn="auto" latinLnBrk="0" hangingPunct="1">
              <a:lnSpc>
                <a:spcPct val="100000"/>
              </a:lnSpc>
              <a:spcBef>
                <a:spcPts val="0"/>
              </a:spcBef>
              <a:spcAft>
                <a:spcPts val="0"/>
              </a:spcAft>
              <a:buClr>
                <a:srgbClr val="000000"/>
              </a:buClr>
              <a:buSzPts val="1400"/>
              <a:buFont typeface="Courier New" panose="02070309020205020404" pitchFamily="49" charset="0"/>
              <a:buChar char="o"/>
              <a:tabLst/>
              <a:defRPr/>
            </a:pPr>
            <a:r>
              <a:rPr lang="en-US" u="none" baseline="0" dirty="0" smtClean="0"/>
              <a:t>Not hungry for breakfast </a:t>
            </a:r>
            <a:endParaRPr lang="en-US" u="none" dirty="0" smtClean="0"/>
          </a:p>
          <a:p>
            <a:pPr marL="0" lvl="0" indent="0" algn="l" rtl="0">
              <a:spcBef>
                <a:spcPts val="0"/>
              </a:spcBef>
              <a:spcAft>
                <a:spcPts val="0"/>
              </a:spcAft>
              <a:buNone/>
            </a:pPr>
            <a:endParaRPr lang="en-US" u="sng" dirty="0" smtClean="0"/>
          </a:p>
          <a:p>
            <a:pPr marL="0" lvl="0" indent="0" algn="l" rtl="0">
              <a:spcBef>
                <a:spcPts val="0"/>
              </a:spcBef>
              <a:spcAft>
                <a:spcPts val="0"/>
              </a:spcAft>
              <a:buNone/>
            </a:pPr>
            <a:r>
              <a:rPr lang="en-US" u="sng" dirty="0" smtClean="0"/>
              <a:t>Talking Points</a:t>
            </a:r>
            <a:endParaRPr lang="en-US" dirty="0" smtClean="0"/>
          </a:p>
          <a:p>
            <a:pPr marL="457200" lvl="0" indent="-317500" algn="l" rtl="0">
              <a:spcBef>
                <a:spcPts val="0"/>
              </a:spcBef>
              <a:spcAft>
                <a:spcPts val="0"/>
              </a:spcAft>
              <a:buSzPts val="1400"/>
              <a:buChar char="●"/>
            </a:pPr>
            <a:r>
              <a:rPr lang="en-US" dirty="0" smtClean="0"/>
              <a:t>Ask: What keeps you from eating a healthy breakfast?</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9960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dirty="0"/>
              <a:t>Teacher Instruction</a:t>
            </a:r>
            <a:endParaRPr dirty="0"/>
          </a:p>
          <a:p>
            <a:pPr marL="457200" lvl="0" indent="-317500" algn="l" rtl="0">
              <a:spcBef>
                <a:spcPts val="0"/>
              </a:spcBef>
              <a:spcAft>
                <a:spcPts val="0"/>
              </a:spcAft>
              <a:buSzPts val="1400"/>
              <a:buChar char="●"/>
            </a:pPr>
            <a:r>
              <a:rPr lang="en-US" dirty="0" smtClean="0"/>
              <a:t>There may be other barriers to a healthy breakfast besides time. If time or ideas for</a:t>
            </a:r>
            <a:r>
              <a:rPr lang="en-US" baseline="0" dirty="0" smtClean="0"/>
              <a:t> healthy breakfasts are the barriers, r</a:t>
            </a:r>
            <a:r>
              <a:rPr lang="en-US" dirty="0" smtClean="0"/>
              <a:t>eading </a:t>
            </a:r>
            <a:r>
              <a:rPr lang="en-US" dirty="0"/>
              <a:t>through the examples on the slide </a:t>
            </a:r>
            <a:r>
              <a:rPr lang="en-US" dirty="0" smtClean="0"/>
              <a:t>can be a helpful tool.</a:t>
            </a:r>
          </a:p>
          <a:p>
            <a:pPr marL="457200" lvl="0" indent="-317500" algn="l" rtl="0">
              <a:spcBef>
                <a:spcPts val="0"/>
              </a:spcBef>
              <a:spcAft>
                <a:spcPts val="0"/>
              </a:spcAft>
              <a:buSzPts val="1400"/>
              <a:buChar char="●"/>
            </a:pPr>
            <a:r>
              <a:rPr lang="en-US" u="none" dirty="0" smtClean="0"/>
              <a:t>If your audience</a:t>
            </a:r>
            <a:r>
              <a:rPr lang="en-US" u="none" baseline="0" dirty="0" smtClean="0"/>
              <a:t> struggles with food insecurity, you may want to talk about food access locations and how they can support breakfast. </a:t>
            </a:r>
          </a:p>
          <a:p>
            <a:pPr marL="139700" lvl="0" indent="0" algn="l" rtl="0">
              <a:spcBef>
                <a:spcPts val="0"/>
              </a:spcBef>
              <a:spcAft>
                <a:spcPts val="0"/>
              </a:spcAft>
              <a:buSzPts val="1400"/>
              <a:buNone/>
            </a:pPr>
            <a:endParaRPr lang="en-US" u="sng" dirty="0" smtClean="0"/>
          </a:p>
          <a:p>
            <a:pPr marL="0" lvl="0" indent="0" algn="l" rtl="0">
              <a:spcBef>
                <a:spcPts val="0"/>
              </a:spcBef>
              <a:spcAft>
                <a:spcPts val="0"/>
              </a:spcAft>
              <a:buNone/>
            </a:pPr>
            <a:r>
              <a:rPr lang="en-US" u="sng" dirty="0" smtClean="0"/>
              <a:t>Talking </a:t>
            </a:r>
            <a:r>
              <a:rPr lang="en-US" u="sng" dirty="0"/>
              <a:t>Points</a:t>
            </a:r>
            <a:endParaRPr dirty="0"/>
          </a:p>
          <a:p>
            <a:pPr marL="457200" lvl="0" indent="-317500" algn="l" rtl="0">
              <a:spcBef>
                <a:spcPts val="0"/>
              </a:spcBef>
              <a:spcAft>
                <a:spcPts val="0"/>
              </a:spcAft>
              <a:buSzPts val="1400"/>
              <a:buChar char="●"/>
            </a:pPr>
            <a:r>
              <a:rPr lang="en-US" dirty="0" smtClean="0"/>
              <a:t>One possible</a:t>
            </a:r>
            <a:r>
              <a:rPr lang="en-US" baseline="0" dirty="0" smtClean="0"/>
              <a:t> reason for skipping breakfast is being </a:t>
            </a:r>
            <a:r>
              <a:rPr lang="en-US" dirty="0" smtClean="0"/>
              <a:t>too </a:t>
            </a:r>
            <a:r>
              <a:rPr lang="en-US" dirty="0"/>
              <a:t>busy in the morning to cook or sit down for a meal.</a:t>
            </a:r>
            <a:endParaRPr dirty="0"/>
          </a:p>
          <a:p>
            <a:pPr marL="457200" lvl="0" indent="-317500" algn="l" rtl="0">
              <a:spcBef>
                <a:spcPts val="0"/>
              </a:spcBef>
              <a:spcAft>
                <a:spcPts val="0"/>
              </a:spcAft>
              <a:buSzPts val="1400"/>
              <a:buChar char="●"/>
            </a:pPr>
            <a:r>
              <a:rPr lang="en-US" dirty="0" smtClean="0"/>
              <a:t>The </a:t>
            </a:r>
            <a:r>
              <a:rPr lang="en-US" dirty="0"/>
              <a:t>breakfast ideas listed on this slide can be made in 3 minutes or less, and most can also be taken with you and eaten on the go.</a:t>
            </a:r>
            <a:endParaRPr dirty="0"/>
          </a:p>
          <a:p>
            <a:pPr marL="457200" lvl="0" indent="-317500" algn="l" rtl="0">
              <a:spcBef>
                <a:spcPts val="0"/>
              </a:spcBef>
              <a:spcAft>
                <a:spcPts val="0"/>
              </a:spcAft>
              <a:buSzPts val="1400"/>
              <a:buChar char="●"/>
            </a:pPr>
            <a:r>
              <a:rPr lang="en-US" dirty="0"/>
              <a:t>Each of these breakfasts also include foods from 3 of the 5 food groups.</a:t>
            </a:r>
            <a:endParaRPr dirty="0"/>
          </a:p>
          <a:p>
            <a:pPr marL="457200" lvl="0" indent="-317500" algn="l" rtl="0">
              <a:spcBef>
                <a:spcPts val="0"/>
              </a:spcBef>
              <a:spcAft>
                <a:spcPts val="0"/>
              </a:spcAft>
              <a:buSzPts val="1400"/>
              <a:buChar char="●"/>
            </a:pPr>
            <a:r>
              <a:rPr lang="en-US" dirty="0"/>
              <a:t>[Read through breakfast examples listed on the slide</a:t>
            </a:r>
            <a:r>
              <a:rPr lang="en-US" dirty="0" smtClean="0"/>
              <a:t>.]</a:t>
            </a:r>
          </a:p>
          <a:p>
            <a:pPr marL="457200" lvl="0" indent="-317500" algn="l" rtl="0">
              <a:spcBef>
                <a:spcPts val="0"/>
              </a:spcBef>
              <a:spcAft>
                <a:spcPts val="0"/>
              </a:spcAft>
              <a:buSzPts val="1400"/>
              <a:buChar char="●"/>
            </a:pPr>
            <a:r>
              <a:rPr lang="en-US" dirty="0" smtClean="0"/>
              <a:t>Independently</a:t>
            </a:r>
            <a:r>
              <a:rPr lang="en-US" baseline="0" dirty="0" smtClean="0"/>
              <a:t>, think about how likely you are to eat one of these breakfasts.</a:t>
            </a:r>
          </a:p>
          <a:p>
            <a:pPr marL="457200" lvl="0" indent="-317500" algn="l" rtl="0">
              <a:spcBef>
                <a:spcPts val="0"/>
              </a:spcBef>
              <a:spcAft>
                <a:spcPts val="0"/>
              </a:spcAft>
              <a:buSzPts val="1400"/>
              <a:buChar char="●"/>
            </a:pPr>
            <a:r>
              <a:rPr lang="en-US" baseline="0" dirty="0" smtClean="0"/>
              <a:t>Ask: what are some of your favorite breakfasts?</a:t>
            </a:r>
          </a:p>
          <a:p>
            <a:pPr marL="457200" lvl="0" indent="-317500" algn="l" rtl="0">
              <a:spcBef>
                <a:spcPts val="0"/>
              </a:spcBef>
              <a:spcAft>
                <a:spcPts val="0"/>
              </a:spcAft>
              <a:buSzPts val="1400"/>
              <a:buChar char="●"/>
            </a:pPr>
            <a:r>
              <a:rPr lang="en-US" baseline="0" dirty="0" smtClean="0"/>
              <a:t>Ask: what is one small step you could take to improve your breakfast? Write it down privately or share in the chat if you’re comfortable.</a:t>
            </a:r>
            <a:endParaRPr dirty="0"/>
          </a:p>
        </p:txBody>
      </p:sp>
      <p:sp>
        <p:nvSpPr>
          <p:cNvPr id="745" name="Google Shape;74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769310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dirty="0"/>
              <a:t>Teacher Instruction</a:t>
            </a:r>
            <a:endParaRPr dirty="0"/>
          </a:p>
          <a:p>
            <a:pPr marL="457200" lvl="0" indent="-317500" algn="l" rtl="0">
              <a:spcBef>
                <a:spcPts val="0"/>
              </a:spcBef>
              <a:spcAft>
                <a:spcPts val="0"/>
              </a:spcAft>
              <a:buSzPts val="1400"/>
              <a:buChar char="●"/>
            </a:pPr>
            <a:r>
              <a:rPr lang="en-US" dirty="0"/>
              <a:t>Ask students to reference pages 4 &amp; 5 from the handout for the next section of the presentation.</a:t>
            </a:r>
            <a:endParaRPr dirty="0"/>
          </a:p>
          <a:p>
            <a:pPr marL="0" lvl="0" indent="0" algn="l" rtl="0">
              <a:spcBef>
                <a:spcPts val="0"/>
              </a:spcBef>
              <a:spcAft>
                <a:spcPts val="0"/>
              </a:spcAft>
              <a:buNone/>
            </a:pPr>
            <a:endParaRPr u="sng" dirty="0"/>
          </a:p>
          <a:p>
            <a:pPr marL="0" lvl="0" indent="0" algn="l" rtl="0">
              <a:spcBef>
                <a:spcPts val="0"/>
              </a:spcBef>
              <a:spcAft>
                <a:spcPts val="0"/>
              </a:spcAft>
              <a:buNone/>
            </a:pPr>
            <a:r>
              <a:rPr lang="en-US" u="sng" dirty="0"/>
              <a:t>Talking Points</a:t>
            </a:r>
            <a:endParaRPr dirty="0"/>
          </a:p>
          <a:p>
            <a:pPr marL="457200" lvl="0" indent="-317500" algn="l" rtl="0">
              <a:spcBef>
                <a:spcPts val="0"/>
              </a:spcBef>
              <a:spcAft>
                <a:spcPts val="0"/>
              </a:spcAft>
              <a:buSzPts val="1400"/>
              <a:buChar char="●"/>
            </a:pPr>
            <a:r>
              <a:rPr lang="en-US" dirty="0"/>
              <a:t>Next, we’ll cover pages 4 &amp; 5 in your handout.</a:t>
            </a:r>
            <a:endParaRPr dirty="0"/>
          </a:p>
          <a:p>
            <a:pPr marL="457200" lvl="0" indent="-317500" algn="l" rtl="0">
              <a:spcBef>
                <a:spcPts val="0"/>
              </a:spcBef>
              <a:spcAft>
                <a:spcPts val="0"/>
              </a:spcAft>
              <a:buSzPts val="1400"/>
              <a:buChar char="●"/>
            </a:pPr>
            <a:r>
              <a:rPr lang="en-US" dirty="0"/>
              <a:t>We’ll take a closer look at the recommendations for healthy eating and see how our current eating habits compare.</a:t>
            </a:r>
            <a:endParaRPr dirty="0"/>
          </a:p>
        </p:txBody>
      </p:sp>
      <p:sp>
        <p:nvSpPr>
          <p:cNvPr id="755" name="Google Shape;75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3191431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3" name="Google Shape;76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u="sng" dirty="0"/>
              <a:t>Teacher Instruction</a:t>
            </a:r>
            <a:endParaRPr dirty="0"/>
          </a:p>
          <a:p>
            <a:pPr marL="457200" lvl="0" indent="-317500" algn="l" rtl="0">
              <a:lnSpc>
                <a:spcPct val="115000"/>
              </a:lnSpc>
              <a:spcBef>
                <a:spcPts val="0"/>
              </a:spcBef>
              <a:spcAft>
                <a:spcPts val="0"/>
              </a:spcAft>
              <a:buSzPts val="1400"/>
              <a:buChar char="●"/>
            </a:pPr>
            <a:r>
              <a:rPr lang="en-US" dirty="0" smtClean="0"/>
              <a:t>Read </a:t>
            </a:r>
            <a:r>
              <a:rPr lang="en-US" dirty="0"/>
              <a:t>the slide aloud to students</a:t>
            </a:r>
            <a:r>
              <a:rPr lang="en-US" dirty="0" smtClean="0"/>
              <a:t>. They can reference the chart in their booklet.</a:t>
            </a:r>
            <a:endParaRPr dirty="0"/>
          </a:p>
          <a:p>
            <a:pPr marL="0" lvl="0" indent="0" algn="l" rtl="0">
              <a:lnSpc>
                <a:spcPct val="115000"/>
              </a:lnSpc>
              <a:spcBef>
                <a:spcPts val="1019"/>
              </a:spcBef>
              <a:spcAft>
                <a:spcPts val="0"/>
              </a:spcAft>
              <a:buNone/>
            </a:pPr>
            <a:endParaRPr lang="en-US" u="sng" dirty="0" smtClean="0"/>
          </a:p>
          <a:p>
            <a:pPr marL="0" lvl="0" indent="0" algn="l" rtl="0">
              <a:lnSpc>
                <a:spcPct val="115000"/>
              </a:lnSpc>
              <a:spcBef>
                <a:spcPts val="1019"/>
              </a:spcBef>
              <a:spcAft>
                <a:spcPts val="0"/>
              </a:spcAft>
              <a:buNone/>
            </a:pPr>
            <a:r>
              <a:rPr lang="en-US" u="sng" dirty="0" smtClean="0"/>
              <a:t>Talking </a:t>
            </a:r>
            <a:r>
              <a:rPr lang="en-US" u="sng" dirty="0"/>
              <a:t>Points</a:t>
            </a:r>
            <a:endParaRPr dirty="0"/>
          </a:p>
          <a:p>
            <a:pPr marL="457200" lvl="0" indent="-317500" algn="l" rtl="0">
              <a:lnSpc>
                <a:spcPct val="115000"/>
              </a:lnSpc>
              <a:spcBef>
                <a:spcPts val="0"/>
              </a:spcBef>
              <a:spcAft>
                <a:spcPts val="0"/>
              </a:spcAft>
              <a:buSzPts val="1400"/>
              <a:buChar char="●"/>
            </a:pPr>
            <a:r>
              <a:rPr lang="en-US" dirty="0" smtClean="0"/>
              <a:t>Explain to students that most foods can be measured using hands as measuring symbols. </a:t>
            </a:r>
          </a:p>
          <a:p>
            <a:pPr marL="457200" lvl="0" indent="-317500" algn="l" rtl="0">
              <a:lnSpc>
                <a:spcPct val="115000"/>
              </a:lnSpc>
              <a:spcBef>
                <a:spcPts val="0"/>
              </a:spcBef>
              <a:spcAft>
                <a:spcPts val="0"/>
              </a:spcAft>
              <a:buSzPts val="1400"/>
              <a:buChar char="●"/>
            </a:pPr>
            <a:r>
              <a:rPr lang="en-US" dirty="0" smtClean="0"/>
              <a:t>Ask students why it would benefit them to use their hand to check serving sizes before they ate the food. </a:t>
            </a:r>
            <a:r>
              <a:rPr lang="en-US" i="1" dirty="0" smtClean="0"/>
              <a:t>Answer: using a visual estimate can help us to keep track of our food portions without having to weigh or measure what we are eating.</a:t>
            </a:r>
          </a:p>
          <a:p>
            <a:pPr marL="457200" lvl="0" indent="-317500" algn="l" rtl="0">
              <a:lnSpc>
                <a:spcPct val="115000"/>
              </a:lnSpc>
              <a:spcBef>
                <a:spcPts val="0"/>
              </a:spcBef>
              <a:spcAft>
                <a:spcPts val="0"/>
              </a:spcAft>
              <a:buSzPts val="1400"/>
              <a:buChar char="●"/>
            </a:pPr>
            <a:r>
              <a:rPr lang="en-US" dirty="0" smtClean="0"/>
              <a:t>Ask students to show using their hands what the serving size of a cup of milk is. </a:t>
            </a:r>
            <a:r>
              <a:rPr lang="en-US" i="1" dirty="0" smtClean="0"/>
              <a:t>Answer is a fist.</a:t>
            </a:r>
          </a:p>
          <a:p>
            <a:pPr marL="457200" lvl="0" indent="-317500" algn="l" rtl="0">
              <a:lnSpc>
                <a:spcPct val="115000"/>
              </a:lnSpc>
              <a:spcBef>
                <a:spcPts val="0"/>
              </a:spcBef>
              <a:spcAft>
                <a:spcPts val="0"/>
              </a:spcAft>
              <a:buSzPts val="1400"/>
              <a:buChar char="●"/>
            </a:pPr>
            <a:r>
              <a:rPr lang="en-US" dirty="0" smtClean="0"/>
              <a:t>Ask students to show using their hands what the serving size of a slice of bread is. </a:t>
            </a:r>
            <a:r>
              <a:rPr lang="en-US" i="1" dirty="0" smtClean="0"/>
              <a:t>Answer is a flat hand.</a:t>
            </a:r>
          </a:p>
          <a:p>
            <a:pPr marL="457200" lvl="0" indent="-317500" algn="l" rtl="0">
              <a:lnSpc>
                <a:spcPct val="115000"/>
              </a:lnSpc>
              <a:spcBef>
                <a:spcPts val="0"/>
              </a:spcBef>
              <a:spcAft>
                <a:spcPts val="0"/>
              </a:spcAft>
              <a:buSzPts val="1400"/>
              <a:buChar char="●"/>
            </a:pPr>
            <a:r>
              <a:rPr lang="en-US" dirty="0" smtClean="0"/>
              <a:t>Continue with as many examples as time allows or if the class needs more practice.</a:t>
            </a:r>
            <a:endParaRPr lang="en-US" b="1" dirty="0" smtClean="0"/>
          </a:p>
          <a:p>
            <a:pPr marL="457200" lvl="0" indent="-317500" algn="l" rtl="0">
              <a:lnSpc>
                <a:spcPct val="115000"/>
              </a:lnSpc>
              <a:spcBef>
                <a:spcPts val="1019"/>
              </a:spcBef>
              <a:spcAft>
                <a:spcPts val="0"/>
              </a:spcAft>
              <a:buSzPts val="1400"/>
              <a:buChar char="●"/>
            </a:pPr>
            <a:r>
              <a:rPr lang="en-US" dirty="0" smtClean="0"/>
              <a:t>Keeping </a:t>
            </a:r>
            <a:r>
              <a:rPr lang="en-US" dirty="0"/>
              <a:t>track of how many servings we eat from the different food groups each day helps us to see if we are getting enough of the foods that are recommended.</a:t>
            </a:r>
            <a:endParaRPr dirty="0"/>
          </a:p>
          <a:p>
            <a:pPr marL="0" lvl="0" indent="0" algn="l" rtl="0">
              <a:spcBef>
                <a:spcPts val="1019"/>
              </a:spcBef>
              <a:spcAft>
                <a:spcPts val="0"/>
              </a:spcAft>
              <a:buNone/>
            </a:pPr>
            <a:endParaRPr dirty="0"/>
          </a:p>
        </p:txBody>
      </p:sp>
      <p:sp>
        <p:nvSpPr>
          <p:cNvPr id="764" name="Google Shape;76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603402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u="sng" dirty="0" smtClean="0"/>
              <a:t>Teacher Instruction</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aseline="0" dirty="0" smtClean="0"/>
              <a:t>Before starting a nutrition intervention, it is important to identify the context in which people are making their food decisions and help connect them to resources if they cannot get enough healthy food.</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smtClean="0"/>
              <a:t>This</a:t>
            </a:r>
            <a:r>
              <a:rPr lang="en-US" baseline="0" dirty="0" smtClean="0"/>
              <a:t> slide provides an opportunity to screen your audience for food </a:t>
            </a:r>
            <a:r>
              <a:rPr lang="en-US" baseline="0" dirty="0" smtClean="0"/>
              <a:t>insecurity—meaning </a:t>
            </a:r>
            <a:r>
              <a:rPr lang="en-US" baseline="0" dirty="0" smtClean="0"/>
              <a:t>your audience can’t get enough healthy food.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200" b="0" i="0" u="none" strike="noStrike" cap="none" dirty="0" smtClean="0">
                <a:solidFill>
                  <a:schemeClr val="dk1"/>
                </a:solidFill>
                <a:effectLst/>
                <a:latin typeface="Calibri"/>
                <a:ea typeface="Calibri"/>
                <a:cs typeface="Calibri"/>
                <a:sym typeface="Calibri"/>
              </a:rPr>
              <a:t>Households are at risk of food insecurity if the response is “often true” or “sometimes true” to either or both statements.</a:t>
            </a:r>
            <a:r>
              <a:rPr lang="en-US" sz="1200" b="0" i="0" u="none" strike="noStrike" cap="none" baseline="0" dirty="0" smtClean="0">
                <a:solidFill>
                  <a:schemeClr val="dk1"/>
                </a:solidFill>
                <a:effectLst/>
                <a:latin typeface="Calibri"/>
                <a:ea typeface="Calibri"/>
                <a:cs typeface="Calibri"/>
                <a:sym typeface="Calibri"/>
              </a:rPr>
              <a:t> </a:t>
            </a:r>
            <a:r>
              <a:rPr lang="en-US" sz="1200" b="0" i="0" u="none" strike="noStrike" cap="none" dirty="0" smtClean="0">
                <a:solidFill>
                  <a:schemeClr val="dk1"/>
                </a:solidFill>
                <a:effectLst/>
                <a:latin typeface="Calibri"/>
                <a:ea typeface="Calibri"/>
                <a:cs typeface="Calibri"/>
                <a:sym typeface="Calibri"/>
              </a:rPr>
              <a:t>Someone may still be in need of, and qualify for, food assistance even if the response is “never true” to both statements.</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200" b="0" i="0" u="none" strike="noStrike" cap="none" dirty="0" smtClean="0">
                <a:solidFill>
                  <a:schemeClr val="dk1"/>
                </a:solidFill>
                <a:effectLst/>
                <a:latin typeface="Calibri"/>
                <a:ea typeface="Calibri"/>
                <a:cs typeface="Calibri"/>
                <a:sym typeface="Calibri"/>
              </a:rPr>
              <a:t>For food insecurity assessment tool and resources, visit: https://www.ihs.gov/MedicalPrograms/Diabetes/HomeDocs/Resources/InstantDownloads/FoodInsecurityAssessTool.pdf</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smtClean="0"/>
          </a:p>
          <a:p>
            <a:pPr marL="0" lvl="0" indent="0" algn="l" rtl="0">
              <a:spcBef>
                <a:spcPts val="0"/>
              </a:spcBef>
              <a:spcAft>
                <a:spcPts val="0"/>
              </a:spcAft>
              <a:buClr>
                <a:schemeClr val="dk1"/>
              </a:buClr>
              <a:buFont typeface="Arial"/>
              <a:buNone/>
            </a:pPr>
            <a:r>
              <a:rPr lang="en-US" u="sng" dirty="0" smtClean="0"/>
              <a:t>Talking Points</a:t>
            </a:r>
            <a:endParaRPr lang="en-US" dirty="0" smtClean="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200" b="0" i="0" u="none" strike="noStrike" cap="none" dirty="0" smtClean="0">
                <a:solidFill>
                  <a:schemeClr val="dk1"/>
                </a:solidFill>
                <a:effectLst/>
                <a:latin typeface="Calibri"/>
                <a:ea typeface="Calibri"/>
                <a:cs typeface="Calibri"/>
                <a:sym typeface="Calibri"/>
              </a:rPr>
              <a:t>There’s a few important questions we should all ask ourselves</a:t>
            </a:r>
            <a:r>
              <a:rPr lang="en-US" sz="1200" b="0" i="0" u="none" strike="noStrike" cap="none" baseline="0" dirty="0" smtClean="0">
                <a:solidFill>
                  <a:schemeClr val="dk1"/>
                </a:solidFill>
                <a:effectLst/>
                <a:latin typeface="Calibri"/>
                <a:ea typeface="Calibri"/>
                <a:cs typeface="Calibri"/>
                <a:sym typeface="Calibri"/>
              </a:rPr>
              <a:t> before getting into a lesson about healthy eating.</a:t>
            </a:r>
            <a:endParaRPr lang="en-US" sz="1200" b="0" i="0" u="none" strike="noStrike" cap="none" dirty="0" smtClean="0">
              <a:solidFill>
                <a:schemeClr val="dk1"/>
              </a:solidFill>
              <a:effectLst/>
              <a:latin typeface="Calibri"/>
              <a:ea typeface="Calibri"/>
              <a:cs typeface="Calibri"/>
              <a:sym typeface="Calibri"/>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i="0" dirty="0" smtClean="0"/>
              <a:t>I</a:t>
            </a:r>
            <a:r>
              <a:rPr lang="en-US" i="0" baseline="0" dirty="0" smtClean="0"/>
              <a:t> will read aloud these 2 question and I ask you to think quietly about how you would answer.</a:t>
            </a:r>
            <a:endParaRPr lang="en-US" i="0" dirty="0" smtClean="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i="0" dirty="0" smtClean="0"/>
              <a:t>No answers will be shared as they are personal to your situation.</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200" b="0" i="0" u="none" strike="noStrike" cap="none" baseline="0" dirty="0" smtClean="0">
                <a:solidFill>
                  <a:schemeClr val="dk1"/>
                </a:solidFill>
                <a:latin typeface="Calibri"/>
                <a:ea typeface="Calibri"/>
                <a:cs typeface="Calibri"/>
                <a:sym typeface="Calibri"/>
              </a:rPr>
              <a:t>If you answer “often true” or “sometimes true” to either statement, </a:t>
            </a:r>
            <a:r>
              <a:rPr lang="en-US" sz="1200" b="0" i="0" u="none" strike="noStrike" cap="none" dirty="0" smtClean="0">
                <a:solidFill>
                  <a:schemeClr val="dk1"/>
                </a:solidFill>
                <a:effectLst/>
                <a:latin typeface="Calibri"/>
                <a:ea typeface="Calibri"/>
                <a:cs typeface="Calibri"/>
                <a:sym typeface="Calibri"/>
              </a:rPr>
              <a:t>accessing</a:t>
            </a:r>
            <a:r>
              <a:rPr lang="en-US" sz="1200" b="0" i="0" u="none" strike="noStrike" cap="none" baseline="0" dirty="0" smtClean="0">
                <a:solidFill>
                  <a:schemeClr val="dk1"/>
                </a:solidFill>
                <a:effectLst/>
                <a:latin typeface="Calibri"/>
                <a:ea typeface="Calibri"/>
                <a:cs typeface="Calibri"/>
                <a:sym typeface="Calibri"/>
              </a:rPr>
              <a:t> food may be a challenge.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200" b="0" i="0" u="none" strike="noStrike" cap="none" dirty="0" smtClean="0">
                <a:solidFill>
                  <a:schemeClr val="dk1"/>
                </a:solidFill>
                <a:effectLst/>
                <a:latin typeface="Calibri"/>
                <a:ea typeface="Calibri"/>
                <a:cs typeface="Calibri"/>
                <a:sym typeface="Calibri"/>
              </a:rPr>
              <a:t>T</a:t>
            </a:r>
            <a:r>
              <a:rPr lang="en-US" sz="1200" b="0" i="0" u="none" strike="noStrike" cap="none" baseline="0" dirty="0" smtClean="0">
                <a:solidFill>
                  <a:schemeClr val="dk1"/>
                </a:solidFill>
                <a:effectLst/>
                <a:latin typeface="Calibri"/>
                <a:ea typeface="Calibri"/>
                <a:cs typeface="Calibri"/>
                <a:sym typeface="Calibri"/>
              </a:rPr>
              <a:t>here are food assistance programs to help you get healthy food. </a:t>
            </a:r>
            <a:r>
              <a:rPr lang="en-US" sz="1200" b="0" i="0" u="none" strike="noStrike" cap="none" dirty="0" smtClean="0">
                <a:solidFill>
                  <a:schemeClr val="dk1"/>
                </a:solidFill>
                <a:effectLst/>
                <a:latin typeface="Calibri"/>
                <a:ea typeface="Calibri"/>
                <a:cs typeface="Calibri"/>
                <a:sym typeface="Calibri"/>
              </a:rPr>
              <a:t>These supporting resources can help make what we’re about to talk about more achievable.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200" b="0" i="0" u="none" strike="noStrike" cap="none" dirty="0" smtClean="0">
                <a:solidFill>
                  <a:schemeClr val="dk1"/>
                </a:solidFill>
                <a:effectLst/>
                <a:latin typeface="Calibri"/>
                <a:ea typeface="Calibri"/>
                <a:cs typeface="Calibri"/>
                <a:sym typeface="Calibri"/>
              </a:rPr>
              <a:t>Examples: regional food banks and food pantries, or federal nutrition programs like the Supplemental Nutrition Assistance Program (SNAP); Special Supplemental Nutrition Program for Women, Infants, and Children (WIC); child care meals; school meals; afterschool snacks and meals; and summer food.</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200" b="0" i="0" u="none" strike="noStrike" cap="none" baseline="0" dirty="0" smtClean="0">
                <a:solidFill>
                  <a:schemeClr val="dk1"/>
                </a:solidFill>
                <a:effectLst/>
                <a:latin typeface="Calibri"/>
                <a:ea typeface="Calibri"/>
                <a:cs typeface="Calibri"/>
                <a:sym typeface="Calibri"/>
              </a:rPr>
              <a:t>What we eat is driven by not only our individual choices, but also </a:t>
            </a:r>
            <a:r>
              <a:rPr lang="en-US" sz="1200" b="0" i="0" u="none" strike="noStrike" cap="none" dirty="0" smtClean="0">
                <a:solidFill>
                  <a:schemeClr val="dk1"/>
                </a:solidFill>
                <a:effectLst/>
                <a:latin typeface="Calibri"/>
                <a:ea typeface="Calibri"/>
                <a:cs typeface="Calibri"/>
                <a:sym typeface="Calibri"/>
              </a:rPr>
              <a:t>the environment and our individual situations.</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9304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3" name="Google Shape;77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dirty="0"/>
              <a:t>Teacher Instruction</a:t>
            </a:r>
            <a:endParaRPr dirty="0"/>
          </a:p>
          <a:p>
            <a:pPr marL="457200" lvl="0" indent="-317500" algn="l" rtl="0">
              <a:spcBef>
                <a:spcPts val="0"/>
              </a:spcBef>
              <a:spcAft>
                <a:spcPts val="0"/>
              </a:spcAft>
              <a:buSzPts val="1400"/>
              <a:buChar char="●"/>
            </a:pPr>
            <a:r>
              <a:rPr lang="en-US" dirty="0"/>
              <a:t>Walk students through estimating their food and beverage intake from the previous day using the chart on pages 4 &amp; 5 in their handout.</a:t>
            </a:r>
            <a:endParaRPr dirty="0"/>
          </a:p>
          <a:p>
            <a:pPr marL="457200" lvl="0" indent="-317500" algn="l" rtl="0">
              <a:spcBef>
                <a:spcPts val="0"/>
              </a:spcBef>
              <a:spcAft>
                <a:spcPts val="0"/>
              </a:spcAft>
              <a:buSzPts val="1400"/>
              <a:buChar char="●"/>
            </a:pPr>
            <a:r>
              <a:rPr lang="en-US" dirty="0"/>
              <a:t>Students can keep the results private.</a:t>
            </a:r>
            <a:endParaRPr dirty="0"/>
          </a:p>
          <a:p>
            <a:pPr marL="457200" lvl="0" indent="-317500" algn="l" rtl="0">
              <a:spcBef>
                <a:spcPts val="0"/>
              </a:spcBef>
              <a:spcAft>
                <a:spcPts val="0"/>
              </a:spcAft>
              <a:buSzPts val="1400"/>
              <a:buChar char="●"/>
            </a:pPr>
            <a:r>
              <a:rPr lang="en-US" dirty="0"/>
              <a:t>Give students 5-10 minutes to work on completing these pages in their handout.</a:t>
            </a:r>
            <a:endParaRPr dirty="0"/>
          </a:p>
          <a:p>
            <a:pPr marL="457200" lvl="0" indent="0" algn="l" rtl="0">
              <a:spcBef>
                <a:spcPts val="0"/>
              </a:spcBef>
              <a:spcAft>
                <a:spcPts val="0"/>
              </a:spcAft>
              <a:buNone/>
            </a:pPr>
            <a:endParaRPr u="sng" dirty="0"/>
          </a:p>
          <a:p>
            <a:pPr marL="0" lvl="0" indent="0" algn="l" rtl="0">
              <a:spcBef>
                <a:spcPts val="0"/>
              </a:spcBef>
              <a:spcAft>
                <a:spcPts val="0"/>
              </a:spcAft>
              <a:buNone/>
            </a:pPr>
            <a:r>
              <a:rPr lang="en-US" u="sng" dirty="0"/>
              <a:t>Talking Points</a:t>
            </a:r>
            <a:endParaRPr i="1" dirty="0"/>
          </a:p>
          <a:p>
            <a:pPr marL="457200" lvl="0" indent="-317500" algn="l" rtl="0">
              <a:spcBef>
                <a:spcPts val="0"/>
              </a:spcBef>
              <a:spcAft>
                <a:spcPts val="0"/>
              </a:spcAft>
              <a:buSzPts val="1400"/>
              <a:buChar char="●"/>
            </a:pPr>
            <a:r>
              <a:rPr lang="en-US" dirty="0"/>
              <a:t>All five food groups are important and contribute to a healthy diet quality.</a:t>
            </a:r>
            <a:endParaRPr dirty="0"/>
          </a:p>
          <a:p>
            <a:pPr marL="457200" lvl="0" indent="-317500" algn="l" rtl="0">
              <a:spcBef>
                <a:spcPts val="0"/>
              </a:spcBef>
              <a:spcAft>
                <a:spcPts val="0"/>
              </a:spcAft>
              <a:buSzPts val="1400"/>
              <a:buChar char="●"/>
            </a:pPr>
            <a:r>
              <a:rPr lang="en-US" dirty="0"/>
              <a:t>This means </a:t>
            </a:r>
            <a:r>
              <a:rPr lang="en-US" dirty="0" smtClean="0"/>
              <a:t>there </a:t>
            </a:r>
            <a:r>
              <a:rPr lang="en-US" dirty="0"/>
              <a:t>is </a:t>
            </a:r>
            <a:r>
              <a:rPr lang="en-US" dirty="0" smtClean="0"/>
              <a:t>flexibility in building an eating style that works for your needs–through </a:t>
            </a:r>
            <a:r>
              <a:rPr lang="en-US" dirty="0"/>
              <a:t>moderation, variety and </a:t>
            </a:r>
            <a:r>
              <a:rPr lang="en-US" dirty="0" smtClean="0"/>
              <a:t>balance-</a:t>
            </a:r>
            <a:r>
              <a:rPr lang="en-US" baseline="0" dirty="0" smtClean="0"/>
              <a:t> and </a:t>
            </a:r>
            <a:r>
              <a:rPr lang="en-US" dirty="0" smtClean="0"/>
              <a:t>to </a:t>
            </a:r>
            <a:r>
              <a:rPr lang="en-US" dirty="0"/>
              <a:t>enjoy foods and eat well.</a:t>
            </a:r>
            <a:endParaRPr dirty="0"/>
          </a:p>
          <a:p>
            <a:pPr marL="457200" lvl="0" indent="-317500" algn="l" rtl="0">
              <a:spcBef>
                <a:spcPts val="0"/>
              </a:spcBef>
              <a:spcAft>
                <a:spcPts val="0"/>
              </a:spcAft>
              <a:buSzPts val="1400"/>
              <a:buChar char="●"/>
            </a:pPr>
            <a:r>
              <a:rPr lang="en-US" dirty="0"/>
              <a:t>Unfortunately, the majority of Americans do not eat the recommended amounts of each food group.</a:t>
            </a:r>
            <a:endParaRPr dirty="0"/>
          </a:p>
          <a:p>
            <a:pPr marL="914400" lvl="1" indent="-317500" algn="l" rtl="0">
              <a:spcBef>
                <a:spcPts val="0"/>
              </a:spcBef>
              <a:spcAft>
                <a:spcPts val="0"/>
              </a:spcAft>
              <a:buSzPts val="1400"/>
              <a:buChar char="○"/>
            </a:pPr>
            <a:r>
              <a:rPr lang="en-US" dirty="0"/>
              <a:t>Specifically, Americans are typically not eating enough foods from the dairy, fruit and vegetable </a:t>
            </a:r>
            <a:r>
              <a:rPr lang="en-US" dirty="0" smtClean="0"/>
              <a:t>groups.</a:t>
            </a:r>
            <a:endParaRPr dirty="0"/>
          </a:p>
          <a:p>
            <a:pPr marL="457200" lvl="0" indent="-317500" algn="l" rtl="0">
              <a:spcBef>
                <a:spcPts val="0"/>
              </a:spcBef>
              <a:spcAft>
                <a:spcPts val="0"/>
              </a:spcAft>
              <a:buSzPts val="1400"/>
              <a:buChar char="●"/>
            </a:pPr>
            <a:r>
              <a:rPr lang="en-US" dirty="0"/>
              <a:t>You can use the charts on pages 4 &amp; 5 of your handout to see how your own usual diet compares to the healthy eating recommendations. Use the hand symbols to estimate your portion sizes as you think through what you ate yesterday, including all meals and snacks. Compare what you ate to the goals for each food group listed at the bottom of the chart.</a:t>
            </a:r>
            <a:endParaRPr dirty="0"/>
          </a:p>
          <a:p>
            <a:pPr marL="457200" lvl="0" indent="-317500" algn="l" rtl="0">
              <a:spcBef>
                <a:spcPts val="0"/>
              </a:spcBef>
              <a:spcAft>
                <a:spcPts val="0"/>
              </a:spcAft>
              <a:buSzPts val="1400"/>
              <a:buChar char="●"/>
            </a:pPr>
            <a:r>
              <a:rPr lang="en-US" dirty="0"/>
              <a:t>[Give students time to complete the exercise on their own.]</a:t>
            </a:r>
            <a:endParaRPr dirty="0"/>
          </a:p>
          <a:p>
            <a:pPr marL="457200" lvl="0" indent="-317500" algn="l" rtl="0">
              <a:spcBef>
                <a:spcPts val="0"/>
              </a:spcBef>
              <a:spcAft>
                <a:spcPts val="0"/>
              </a:spcAft>
              <a:buSzPts val="1400"/>
              <a:buChar char="●"/>
            </a:pPr>
            <a:r>
              <a:rPr lang="en-US" dirty="0"/>
              <a:t>[After students complete the exercise:]</a:t>
            </a:r>
            <a:endParaRPr dirty="0"/>
          </a:p>
          <a:p>
            <a:pPr marL="457200" lvl="0" indent="-317500" algn="l" rtl="0">
              <a:spcBef>
                <a:spcPts val="0"/>
              </a:spcBef>
              <a:spcAft>
                <a:spcPts val="0"/>
              </a:spcAft>
              <a:buSzPts val="1400"/>
              <a:buChar char="●"/>
            </a:pPr>
            <a:r>
              <a:rPr lang="en-US" dirty="0" smtClean="0"/>
              <a:t>Self-reflection</a:t>
            </a:r>
            <a:r>
              <a:rPr lang="en-US" dirty="0"/>
              <a:t>: What did you notice about your own eating habits compared to the recommendations? It’s not uncommon </a:t>
            </a:r>
            <a:r>
              <a:rPr lang="en-US" dirty="0" smtClean="0"/>
              <a:t>to have more or less than recommended in certain food groups.</a:t>
            </a:r>
            <a:endParaRPr dirty="0"/>
          </a:p>
          <a:p>
            <a:pPr marL="457200" lvl="0" indent="-317500" algn="l" rtl="0">
              <a:spcBef>
                <a:spcPts val="0"/>
              </a:spcBef>
              <a:spcAft>
                <a:spcPts val="0"/>
              </a:spcAft>
              <a:buSzPts val="1400"/>
              <a:buChar char="●"/>
            </a:pPr>
            <a:r>
              <a:rPr lang="en-US" dirty="0"/>
              <a:t>It can be hard to make changes to how we eat, but we’ll talk through some small steps on the next slide that can be helpful if you’re feeling overwhelmed.</a:t>
            </a:r>
            <a:endParaRPr dirty="0"/>
          </a:p>
          <a:p>
            <a:pPr marL="0" lvl="0" indent="0" algn="l" rtl="0">
              <a:spcBef>
                <a:spcPts val="0"/>
              </a:spcBef>
              <a:spcAft>
                <a:spcPts val="0"/>
              </a:spcAft>
              <a:buNone/>
            </a:pPr>
            <a:endParaRPr dirty="0"/>
          </a:p>
        </p:txBody>
      </p:sp>
      <p:sp>
        <p:nvSpPr>
          <p:cNvPr id="774" name="Google Shape;77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3921407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1" name="Google Shape;78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dirty="0"/>
              <a:t>Teacher Instruction</a:t>
            </a:r>
            <a:endParaRPr dirty="0"/>
          </a:p>
          <a:p>
            <a:pPr marL="457200" lvl="0" indent="-317500" algn="l" rtl="0">
              <a:spcBef>
                <a:spcPts val="0"/>
              </a:spcBef>
              <a:spcAft>
                <a:spcPts val="0"/>
              </a:spcAft>
              <a:buSzPts val="1400"/>
              <a:buChar char="●"/>
            </a:pPr>
            <a:r>
              <a:rPr lang="en-US" dirty="0"/>
              <a:t>Discuss additional ways to improve diet quality within the different food groups.</a:t>
            </a:r>
            <a:endParaRPr u="none" dirty="0"/>
          </a:p>
          <a:p>
            <a:pPr marL="0" lvl="0" indent="0" algn="l" rtl="0">
              <a:spcBef>
                <a:spcPts val="0"/>
              </a:spcBef>
              <a:spcAft>
                <a:spcPts val="0"/>
              </a:spcAft>
              <a:buNone/>
            </a:pPr>
            <a:endParaRPr u="sng" dirty="0"/>
          </a:p>
          <a:p>
            <a:pPr marL="0" lvl="0" indent="0" algn="l" rtl="0">
              <a:spcBef>
                <a:spcPts val="0"/>
              </a:spcBef>
              <a:spcAft>
                <a:spcPts val="0"/>
              </a:spcAft>
              <a:buNone/>
            </a:pPr>
            <a:r>
              <a:rPr lang="en-US" u="sng" dirty="0"/>
              <a:t>Talking Points</a:t>
            </a:r>
            <a:endParaRPr dirty="0"/>
          </a:p>
          <a:p>
            <a:pPr marL="457200" lvl="0" indent="-317500" algn="l" rtl="0">
              <a:spcBef>
                <a:spcPts val="0"/>
              </a:spcBef>
              <a:spcAft>
                <a:spcPts val="0"/>
              </a:spcAft>
              <a:buSzPts val="1400"/>
              <a:buChar char="●"/>
            </a:pPr>
            <a:r>
              <a:rPr lang="en-US" dirty="0"/>
              <a:t>Eating a variety of foods from the five food groups will ensure that you </a:t>
            </a:r>
            <a:r>
              <a:rPr lang="en-US" dirty="0" smtClean="0"/>
              <a:t>are building a healthy eating pattern.</a:t>
            </a:r>
            <a:endParaRPr dirty="0"/>
          </a:p>
          <a:p>
            <a:pPr marL="457200" lvl="0" indent="-317500" algn="l" rtl="0">
              <a:spcBef>
                <a:spcPts val="0"/>
              </a:spcBef>
              <a:spcAft>
                <a:spcPts val="0"/>
              </a:spcAft>
              <a:buSzPts val="1400"/>
              <a:buChar char="●"/>
            </a:pPr>
            <a:r>
              <a:rPr lang="en-US" dirty="0"/>
              <a:t>In the previous section, we talked about </a:t>
            </a:r>
            <a:r>
              <a:rPr lang="en-US" dirty="0" smtClean="0"/>
              <a:t>the quality of foods and </a:t>
            </a:r>
            <a:r>
              <a:rPr lang="en-US" dirty="0"/>
              <a:t>the importance of eating foods that are rich in nutrients and have fewer calories.</a:t>
            </a:r>
            <a:endParaRPr dirty="0"/>
          </a:p>
          <a:p>
            <a:pPr marL="914400" lvl="1" indent="-317500" algn="l" rtl="0">
              <a:spcBef>
                <a:spcPts val="0"/>
              </a:spcBef>
              <a:spcAft>
                <a:spcPts val="0"/>
              </a:spcAft>
              <a:buSzPts val="1400"/>
              <a:buChar char="○"/>
            </a:pPr>
            <a:r>
              <a:rPr lang="en-US" dirty="0"/>
              <a:t>Some examples of food swaps that deliver more nutrients for fewer calories are included on this slide.</a:t>
            </a:r>
            <a:endParaRPr dirty="0"/>
          </a:p>
          <a:p>
            <a:pPr marL="914400" lvl="1" indent="-317500" algn="l" rtl="0">
              <a:spcBef>
                <a:spcPts val="0"/>
              </a:spcBef>
              <a:spcAft>
                <a:spcPts val="0"/>
              </a:spcAft>
              <a:buSzPts val="1400"/>
              <a:buChar char="○"/>
            </a:pPr>
            <a:r>
              <a:rPr lang="en-US" dirty="0"/>
              <a:t>These include choosing </a:t>
            </a:r>
            <a:r>
              <a:rPr lang="en-US" dirty="0" smtClean="0"/>
              <a:t>milk </a:t>
            </a:r>
            <a:r>
              <a:rPr lang="en-US" dirty="0"/>
              <a:t>instead of soda, oatmeal or whole grain cereal instead of a pastry and baked chicken instead of fried chicken.</a:t>
            </a:r>
            <a:endParaRPr dirty="0"/>
          </a:p>
          <a:p>
            <a:pPr marL="0" lvl="0" indent="0" algn="l" rtl="0">
              <a:spcBef>
                <a:spcPts val="0"/>
              </a:spcBef>
              <a:spcAft>
                <a:spcPts val="0"/>
              </a:spcAft>
              <a:buNone/>
            </a:pPr>
            <a:endParaRPr dirty="0"/>
          </a:p>
        </p:txBody>
      </p:sp>
      <p:sp>
        <p:nvSpPr>
          <p:cNvPr id="782" name="Google Shape;78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2711466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2" name="Google Shape;79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dirty="0"/>
              <a:t>Teacher Instruction</a:t>
            </a:r>
            <a:endParaRPr dirty="0"/>
          </a:p>
          <a:p>
            <a:pPr marL="457200" lvl="0" indent="-317500" algn="l" rtl="0">
              <a:spcBef>
                <a:spcPts val="0"/>
              </a:spcBef>
              <a:spcAft>
                <a:spcPts val="0"/>
              </a:spcAft>
              <a:buSzPts val="1400"/>
              <a:buChar char="●"/>
            </a:pPr>
            <a:r>
              <a:rPr lang="en-US" dirty="0"/>
              <a:t>Guide students to recognize that healthy eating changes </a:t>
            </a:r>
            <a:r>
              <a:rPr lang="en-US" dirty="0" smtClean="0"/>
              <a:t>start </a:t>
            </a:r>
            <a:r>
              <a:rPr lang="en-US" dirty="0"/>
              <a:t>with small steps.</a:t>
            </a:r>
            <a:endParaRPr dirty="0"/>
          </a:p>
          <a:p>
            <a:pPr marL="457200" lvl="0" indent="-317500" algn="l" rtl="0">
              <a:spcBef>
                <a:spcPts val="0"/>
              </a:spcBef>
              <a:spcAft>
                <a:spcPts val="0"/>
              </a:spcAft>
              <a:buSzPts val="1400"/>
              <a:buChar char="●"/>
            </a:pPr>
            <a:r>
              <a:rPr lang="en-US" dirty="0"/>
              <a:t>Encourage them to think through their own personal barriers to healthy eating, and to set a small but achievable healthy eating goal.</a:t>
            </a:r>
            <a:endParaRPr dirty="0"/>
          </a:p>
          <a:p>
            <a:pPr marL="457200" lvl="0" indent="-317500" algn="l" rtl="0">
              <a:spcBef>
                <a:spcPts val="0"/>
              </a:spcBef>
              <a:spcAft>
                <a:spcPts val="0"/>
              </a:spcAft>
              <a:buSzPts val="1400"/>
              <a:buChar char="●"/>
            </a:pPr>
            <a:r>
              <a:rPr lang="en-US" dirty="0"/>
              <a:t>Ask students to share ideas in the chat box.</a:t>
            </a:r>
            <a:endParaRPr dirty="0"/>
          </a:p>
          <a:p>
            <a:pPr marL="0" lvl="0" indent="0" algn="l" rtl="0">
              <a:spcBef>
                <a:spcPts val="0"/>
              </a:spcBef>
              <a:spcAft>
                <a:spcPts val="0"/>
              </a:spcAft>
              <a:buNone/>
            </a:pPr>
            <a:endParaRPr u="sng" dirty="0"/>
          </a:p>
          <a:p>
            <a:pPr marL="0" lvl="0" indent="0" algn="l" rtl="0">
              <a:spcBef>
                <a:spcPts val="0"/>
              </a:spcBef>
              <a:spcAft>
                <a:spcPts val="0"/>
              </a:spcAft>
              <a:buNone/>
            </a:pPr>
            <a:r>
              <a:rPr lang="en-US" u="sng" dirty="0"/>
              <a:t>Talking Points</a:t>
            </a:r>
            <a:endParaRPr dirty="0"/>
          </a:p>
          <a:p>
            <a:pPr marL="457200" lvl="0" indent="-317500" algn="l" rtl="0">
              <a:spcBef>
                <a:spcPts val="0"/>
              </a:spcBef>
              <a:spcAft>
                <a:spcPts val="0"/>
              </a:spcAft>
              <a:buSzPts val="1400"/>
              <a:buChar char="●"/>
            </a:pPr>
            <a:r>
              <a:rPr lang="en-US" dirty="0"/>
              <a:t>Instead of trying to change everything all at once, think about one small change you can make to improve your eating habits today.</a:t>
            </a:r>
            <a:endParaRPr dirty="0"/>
          </a:p>
          <a:p>
            <a:pPr marL="914400" lvl="1" indent="-317500" algn="l" rtl="0">
              <a:spcBef>
                <a:spcPts val="0"/>
              </a:spcBef>
              <a:spcAft>
                <a:spcPts val="0"/>
              </a:spcAft>
              <a:buClr>
                <a:schemeClr val="dk1"/>
              </a:buClr>
              <a:buSzPts val="1400"/>
              <a:buChar char="○"/>
            </a:pPr>
            <a:r>
              <a:rPr lang="en-US" dirty="0" smtClean="0"/>
              <a:t>Daily eating </a:t>
            </a:r>
            <a:r>
              <a:rPr lang="en-US" dirty="0"/>
              <a:t>habits are what make up your eating pattern.</a:t>
            </a:r>
            <a:endParaRPr dirty="0"/>
          </a:p>
          <a:p>
            <a:pPr marL="914400" lvl="1" indent="-317500" algn="l" rtl="0">
              <a:spcBef>
                <a:spcPts val="0"/>
              </a:spcBef>
              <a:spcAft>
                <a:spcPts val="0"/>
              </a:spcAft>
              <a:buClr>
                <a:schemeClr val="dk1"/>
              </a:buClr>
              <a:buSzPts val="1400"/>
              <a:buChar char="○"/>
            </a:pPr>
            <a:r>
              <a:rPr lang="en-US" dirty="0"/>
              <a:t>It’s more important to your overall health to focus on your eating habits as a whole, rather than to dwell on one particular food or meal. </a:t>
            </a:r>
            <a:endParaRPr dirty="0"/>
          </a:p>
          <a:p>
            <a:pPr marL="457200" lvl="0" indent="-317500" algn="l" rtl="0">
              <a:spcBef>
                <a:spcPts val="0"/>
              </a:spcBef>
              <a:spcAft>
                <a:spcPts val="0"/>
              </a:spcAft>
              <a:buSzPts val="1400"/>
              <a:buChar char="●"/>
            </a:pPr>
            <a:r>
              <a:rPr lang="en-US" dirty="0"/>
              <a:t>What barriers </a:t>
            </a:r>
            <a:r>
              <a:rPr lang="en-US" dirty="0" smtClean="0"/>
              <a:t>do </a:t>
            </a:r>
            <a:r>
              <a:rPr lang="en-US" dirty="0"/>
              <a:t>you encounter when you’re trying to eat healthy?</a:t>
            </a:r>
            <a:endParaRPr dirty="0"/>
          </a:p>
          <a:p>
            <a:pPr marL="457200" lvl="0" indent="-317500" algn="l" rtl="0">
              <a:spcBef>
                <a:spcPts val="0"/>
              </a:spcBef>
              <a:spcAft>
                <a:spcPts val="0"/>
              </a:spcAft>
              <a:buSzPts val="1400"/>
              <a:buChar char="●"/>
            </a:pPr>
            <a:r>
              <a:rPr lang="en-US" dirty="0" smtClean="0"/>
              <a:t>What is one small, achievable </a:t>
            </a:r>
            <a:r>
              <a:rPr lang="en-US" dirty="0"/>
              <a:t>goal </a:t>
            </a:r>
            <a:r>
              <a:rPr lang="en-US" dirty="0" smtClean="0"/>
              <a:t>you can set </a:t>
            </a:r>
            <a:r>
              <a:rPr lang="en-US" dirty="0"/>
              <a:t>for </a:t>
            </a:r>
            <a:r>
              <a:rPr lang="en-US" dirty="0" smtClean="0"/>
              <a:t>yourself? </a:t>
            </a:r>
            <a:endParaRPr lang="en-US" dirty="0"/>
          </a:p>
          <a:p>
            <a:pPr marL="457200" lvl="0" indent="-317500" algn="l" rtl="0">
              <a:spcBef>
                <a:spcPts val="0"/>
              </a:spcBef>
              <a:spcAft>
                <a:spcPts val="0"/>
              </a:spcAft>
              <a:buSzPts val="1400"/>
              <a:buChar char="●"/>
            </a:pPr>
            <a:r>
              <a:rPr lang="en-US" dirty="0" smtClean="0"/>
              <a:t>It </a:t>
            </a:r>
            <a:r>
              <a:rPr lang="en-US" dirty="0"/>
              <a:t>could be to try and eat one more serving of dairy or fruit each day if you’re not getting enough of one of those food groups.</a:t>
            </a:r>
            <a:endParaRPr dirty="0"/>
          </a:p>
          <a:p>
            <a:pPr marL="457200" lvl="0" indent="-317500" algn="l" rtl="0">
              <a:spcBef>
                <a:spcPts val="0"/>
              </a:spcBef>
              <a:spcAft>
                <a:spcPts val="0"/>
              </a:spcAft>
              <a:buSzPts val="1400"/>
              <a:buChar char="●"/>
            </a:pPr>
            <a:r>
              <a:rPr lang="en-US" dirty="0"/>
              <a:t>Or it could be trying a new vegetable each week to increase variety in your diet.</a:t>
            </a:r>
            <a:endParaRPr dirty="0"/>
          </a:p>
          <a:p>
            <a:pPr marL="457200" lvl="0" indent="-317500" algn="l" rtl="0">
              <a:spcBef>
                <a:spcPts val="0"/>
              </a:spcBef>
              <a:spcAft>
                <a:spcPts val="0"/>
              </a:spcAft>
              <a:buSzPts val="1400"/>
              <a:buChar char="●"/>
            </a:pPr>
            <a:r>
              <a:rPr lang="en-US" dirty="0"/>
              <a:t>[Ask students to share ideas in the chat box of a small change they would like to make to their diet.}</a:t>
            </a:r>
            <a:endParaRPr dirty="0"/>
          </a:p>
          <a:p>
            <a:pPr marL="457200" lvl="0" indent="-317500" algn="l" rtl="0">
              <a:spcBef>
                <a:spcPts val="0"/>
              </a:spcBef>
              <a:spcAft>
                <a:spcPts val="0"/>
              </a:spcAft>
              <a:buSzPts val="1400"/>
              <a:buChar char="●"/>
            </a:pPr>
            <a:r>
              <a:rPr lang="en-US" dirty="0"/>
              <a:t>Change is never easy, but if you focus on putting small steps into action it will build healthy habits over time.</a:t>
            </a:r>
            <a:endParaRPr dirty="0"/>
          </a:p>
          <a:p>
            <a:pPr marL="0" lvl="0" indent="0" algn="l" rtl="0">
              <a:spcBef>
                <a:spcPts val="0"/>
              </a:spcBef>
              <a:spcAft>
                <a:spcPts val="0"/>
              </a:spcAft>
              <a:buNone/>
            </a:pPr>
            <a:endParaRPr dirty="0"/>
          </a:p>
        </p:txBody>
      </p:sp>
      <p:sp>
        <p:nvSpPr>
          <p:cNvPr id="793" name="Google Shape;79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2742606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dirty="0"/>
              <a:t>Teacher Instruction</a:t>
            </a:r>
            <a:endParaRPr dirty="0"/>
          </a:p>
          <a:p>
            <a:pPr marL="457200" lvl="0" indent="-317500" algn="l" rtl="0">
              <a:spcBef>
                <a:spcPts val="0"/>
              </a:spcBef>
              <a:spcAft>
                <a:spcPts val="0"/>
              </a:spcAft>
              <a:buSzPts val="1400"/>
              <a:buChar char="●"/>
            </a:pPr>
            <a:r>
              <a:rPr lang="en-US" dirty="0"/>
              <a:t>Ask students to reference page 6 from the handout for the next section of the presentation.</a:t>
            </a:r>
            <a:endParaRPr u="none" dirty="0"/>
          </a:p>
          <a:p>
            <a:pPr marL="0" lvl="0" indent="0" algn="l" rtl="0">
              <a:spcBef>
                <a:spcPts val="0"/>
              </a:spcBef>
              <a:spcAft>
                <a:spcPts val="0"/>
              </a:spcAft>
              <a:buNone/>
            </a:pPr>
            <a:endParaRPr u="sng" dirty="0"/>
          </a:p>
          <a:p>
            <a:pPr marL="0" lvl="0" indent="0" algn="l" rtl="0">
              <a:spcBef>
                <a:spcPts val="0"/>
              </a:spcBef>
              <a:spcAft>
                <a:spcPts val="0"/>
              </a:spcAft>
              <a:buNone/>
            </a:pPr>
            <a:r>
              <a:rPr lang="en-US" u="sng" dirty="0"/>
              <a:t>Talking Points</a:t>
            </a:r>
            <a:endParaRPr dirty="0"/>
          </a:p>
          <a:p>
            <a:pPr marL="457200" lvl="0" indent="-317500" algn="l" rtl="0">
              <a:spcBef>
                <a:spcPts val="0"/>
              </a:spcBef>
              <a:spcAft>
                <a:spcPts val="0"/>
              </a:spcAft>
              <a:buSzPts val="1400"/>
              <a:buChar char="●"/>
            </a:pPr>
            <a:r>
              <a:rPr lang="en-US" dirty="0"/>
              <a:t>Healthy eating is one important component to overall health.</a:t>
            </a:r>
            <a:endParaRPr dirty="0"/>
          </a:p>
          <a:p>
            <a:pPr marL="457200" lvl="0" indent="-317500" algn="l" rtl="0">
              <a:spcBef>
                <a:spcPts val="0"/>
              </a:spcBef>
              <a:spcAft>
                <a:spcPts val="0"/>
              </a:spcAft>
              <a:buSzPts val="1400"/>
              <a:buChar char="●"/>
            </a:pPr>
            <a:r>
              <a:rPr lang="en-US" dirty="0"/>
              <a:t>In this next section we’ll talk about the importance of physical activity for health.</a:t>
            </a:r>
            <a:endParaRPr dirty="0"/>
          </a:p>
        </p:txBody>
      </p:sp>
      <p:sp>
        <p:nvSpPr>
          <p:cNvPr id="801" name="Google Shape;80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499484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dirty="0"/>
              <a:t>Teacher Instruction</a:t>
            </a:r>
            <a:endParaRPr dirty="0"/>
          </a:p>
          <a:p>
            <a:pPr marL="457200" lvl="0" indent="-317500" algn="l" rtl="0">
              <a:spcBef>
                <a:spcPts val="0"/>
              </a:spcBef>
              <a:spcAft>
                <a:spcPts val="0"/>
              </a:spcAft>
              <a:buSzPts val="1400"/>
              <a:buChar char="●"/>
            </a:pPr>
            <a:r>
              <a:rPr lang="en-US" dirty="0"/>
              <a:t>Discuss the benefits of physical activity and encourage students to think through their own motivations for being physically active.</a:t>
            </a:r>
            <a:endParaRPr u="none" dirty="0"/>
          </a:p>
          <a:p>
            <a:pPr marL="0" lvl="0" indent="0" algn="l" rtl="0">
              <a:spcBef>
                <a:spcPts val="0"/>
              </a:spcBef>
              <a:spcAft>
                <a:spcPts val="0"/>
              </a:spcAft>
              <a:buNone/>
            </a:pPr>
            <a:endParaRPr u="sng" dirty="0"/>
          </a:p>
          <a:p>
            <a:pPr marL="0" lvl="0" indent="0" algn="l" rtl="0">
              <a:spcBef>
                <a:spcPts val="0"/>
              </a:spcBef>
              <a:spcAft>
                <a:spcPts val="0"/>
              </a:spcAft>
              <a:buNone/>
            </a:pPr>
            <a:r>
              <a:rPr lang="en-US" u="sng" dirty="0"/>
              <a:t>Talking Points</a:t>
            </a:r>
            <a:endParaRPr dirty="0"/>
          </a:p>
          <a:p>
            <a:pPr marL="457200" lvl="0" indent="-317500" algn="l" rtl="0">
              <a:spcBef>
                <a:spcPts val="0"/>
              </a:spcBef>
              <a:spcAft>
                <a:spcPts val="0"/>
              </a:spcAft>
              <a:buSzPts val="1400"/>
              <a:buChar char="●"/>
            </a:pPr>
            <a:r>
              <a:rPr lang="en-US" dirty="0"/>
              <a:t>Physical activity leads to many benefits, including improved health, mood and energy.</a:t>
            </a:r>
            <a:endParaRPr dirty="0"/>
          </a:p>
          <a:p>
            <a:pPr marL="457200" lvl="0" indent="-317500" algn="l" rtl="0">
              <a:spcBef>
                <a:spcPts val="0"/>
              </a:spcBef>
              <a:spcAft>
                <a:spcPts val="0"/>
              </a:spcAft>
              <a:buSzPts val="1400"/>
              <a:buChar char="●"/>
            </a:pPr>
            <a:r>
              <a:rPr lang="en-US" dirty="0"/>
              <a:t>Think about this list of </a:t>
            </a:r>
            <a:r>
              <a:rPr lang="en-US" dirty="0" smtClean="0"/>
              <a:t>benefits </a:t>
            </a:r>
            <a:r>
              <a:rPr lang="en-US" dirty="0"/>
              <a:t>and circle on your handout the ones that motivate you to be physically active.</a:t>
            </a:r>
            <a:endParaRPr dirty="0"/>
          </a:p>
        </p:txBody>
      </p:sp>
      <p:sp>
        <p:nvSpPr>
          <p:cNvPr id="809" name="Google Shape;80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4181298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dirty="0"/>
              <a:t>Teacher Instruction</a:t>
            </a:r>
            <a:endParaRPr dirty="0"/>
          </a:p>
          <a:p>
            <a:pPr marL="457200" lvl="0" indent="-317500" algn="l" rtl="0">
              <a:spcBef>
                <a:spcPts val="0"/>
              </a:spcBef>
              <a:spcAft>
                <a:spcPts val="0"/>
              </a:spcAft>
              <a:buSzPts val="1400"/>
              <a:buChar char="●"/>
            </a:pPr>
            <a:r>
              <a:rPr lang="en-US" dirty="0"/>
              <a:t>Share the goal of 30 minutes of activity/day with students and discuss creative ways to get moving when you’re short on time.</a:t>
            </a:r>
            <a:endParaRPr dirty="0"/>
          </a:p>
          <a:p>
            <a:pPr marL="457200" lvl="0" indent="-317500" algn="l" rtl="0">
              <a:spcBef>
                <a:spcPts val="0"/>
              </a:spcBef>
              <a:spcAft>
                <a:spcPts val="0"/>
              </a:spcAft>
              <a:buSzPts val="1400"/>
              <a:buChar char="●"/>
            </a:pPr>
            <a:r>
              <a:rPr lang="en-US" dirty="0"/>
              <a:t>Guide students through a short physical activity break.</a:t>
            </a:r>
            <a:endParaRPr dirty="0"/>
          </a:p>
          <a:p>
            <a:pPr marL="0" lvl="0" indent="0" algn="l" rtl="0">
              <a:spcBef>
                <a:spcPts val="0"/>
              </a:spcBef>
              <a:spcAft>
                <a:spcPts val="0"/>
              </a:spcAft>
              <a:buNone/>
            </a:pPr>
            <a:endParaRPr u="sng" dirty="0"/>
          </a:p>
          <a:p>
            <a:pPr marL="0" lvl="0" indent="0" algn="l" rtl="0">
              <a:spcBef>
                <a:spcPts val="0"/>
              </a:spcBef>
              <a:spcAft>
                <a:spcPts val="0"/>
              </a:spcAft>
              <a:buNone/>
            </a:pPr>
            <a:r>
              <a:rPr lang="en-US" u="sng" dirty="0"/>
              <a:t>Talking Points</a:t>
            </a:r>
            <a:endParaRPr dirty="0"/>
          </a:p>
          <a:p>
            <a:pPr marL="457200" lvl="0" indent="-317500" algn="l" rtl="0">
              <a:spcBef>
                <a:spcPts val="0"/>
              </a:spcBef>
              <a:spcAft>
                <a:spcPts val="0"/>
              </a:spcAft>
              <a:buSzPts val="1400"/>
              <a:buChar char="●"/>
            </a:pPr>
            <a:r>
              <a:rPr lang="en-US" dirty="0"/>
              <a:t>30 minutes a day is all you need to be physically active. </a:t>
            </a:r>
            <a:endParaRPr dirty="0"/>
          </a:p>
          <a:p>
            <a:pPr marL="457200" lvl="0" indent="-317500" algn="l" rtl="0">
              <a:spcBef>
                <a:spcPts val="0"/>
              </a:spcBef>
              <a:spcAft>
                <a:spcPts val="0"/>
              </a:spcAft>
              <a:buSzPts val="1400"/>
              <a:buChar char="●"/>
            </a:pPr>
            <a:r>
              <a:rPr lang="en-US" dirty="0"/>
              <a:t>You can even break it up into smaller segments throughout the day if it’s easier to find 3 blocks of 10 minutes each, rather than one block of 30 minutes.</a:t>
            </a:r>
            <a:endParaRPr dirty="0"/>
          </a:p>
          <a:p>
            <a:pPr marL="914400" lvl="1" indent="-317500" algn="l" rtl="0">
              <a:spcBef>
                <a:spcPts val="0"/>
              </a:spcBef>
              <a:spcAft>
                <a:spcPts val="0"/>
              </a:spcAft>
              <a:buSzPts val="1400"/>
              <a:buChar char="○"/>
            </a:pPr>
            <a:r>
              <a:rPr lang="en-US" dirty="0"/>
              <a:t>Think about ways that you can add more movement into your day within your normal schedule. </a:t>
            </a:r>
            <a:r>
              <a:rPr lang="en-US" dirty="0" smtClean="0"/>
              <a:t>Take </a:t>
            </a:r>
            <a:r>
              <a:rPr lang="en-US" dirty="0"/>
              <a:t>the stairs instead of the elevator, </a:t>
            </a:r>
            <a:r>
              <a:rPr lang="en-US" dirty="0" smtClean="0"/>
              <a:t>or have </a:t>
            </a:r>
            <a:r>
              <a:rPr lang="en-US" dirty="0"/>
              <a:t>a walking meeting while talking to a </a:t>
            </a:r>
            <a:r>
              <a:rPr lang="en-US" dirty="0" smtClean="0"/>
              <a:t>coworker—all </a:t>
            </a:r>
            <a:r>
              <a:rPr lang="en-US" dirty="0"/>
              <a:t>these activities add up and count as physical activity.</a:t>
            </a:r>
            <a:endParaRPr dirty="0"/>
          </a:p>
          <a:p>
            <a:pPr marL="457200" lvl="0" indent="-317500" algn="l" rtl="0">
              <a:spcBef>
                <a:spcPts val="0"/>
              </a:spcBef>
              <a:spcAft>
                <a:spcPts val="0"/>
              </a:spcAft>
              <a:buSzPts val="1400"/>
              <a:buChar char="●"/>
            </a:pPr>
            <a:r>
              <a:rPr lang="en-US" dirty="0"/>
              <a:t>For weight loss, your goal should be 60-90 minutes of exercise each day.</a:t>
            </a:r>
            <a:endParaRPr dirty="0"/>
          </a:p>
          <a:p>
            <a:pPr marL="457200" lvl="0" indent="-317500" algn="l" rtl="0">
              <a:spcBef>
                <a:spcPts val="0"/>
              </a:spcBef>
              <a:spcAft>
                <a:spcPts val="0"/>
              </a:spcAft>
              <a:buSzPts val="1400"/>
              <a:buChar char="●"/>
            </a:pPr>
            <a:r>
              <a:rPr lang="en-US" dirty="0"/>
              <a:t>We’re going to take a short physical activity break now together. </a:t>
            </a:r>
            <a:endParaRPr dirty="0"/>
          </a:p>
          <a:p>
            <a:pPr marL="457200" lvl="0" indent="-317500" algn="l" rtl="0">
              <a:spcBef>
                <a:spcPts val="0"/>
              </a:spcBef>
              <a:spcAft>
                <a:spcPts val="0"/>
              </a:spcAft>
              <a:buSzPts val="1400"/>
              <a:buChar char="●"/>
            </a:pPr>
            <a:r>
              <a:rPr lang="en-US" dirty="0"/>
              <a:t>[Teacher can guide students through a series of stretches and movements, show a brief video like this one, a </a:t>
            </a:r>
            <a:r>
              <a:rPr lang="en-US" dirty="0" smtClean="0"/>
              <a:t>5-minute </a:t>
            </a:r>
            <a:r>
              <a:rPr lang="en-US" dirty="0"/>
              <a:t>office yoga break: </a:t>
            </a:r>
            <a:r>
              <a:rPr lang="en-US" u="sng" dirty="0">
                <a:solidFill>
                  <a:schemeClr val="hlink"/>
                </a:solidFill>
                <a:hlinkClick r:id="rId3"/>
              </a:rPr>
              <a:t>https://www.youtube.com/watch?v=6fnLKyRJsrs</a:t>
            </a:r>
            <a:r>
              <a:rPr lang="en-US" dirty="0"/>
              <a:t> or short brain break exercises: https://www.youtube.com/playlist?list=PLjFF28kApSw6OsZuGRfvnUabXobbYYbpK]</a:t>
            </a:r>
            <a:endParaRPr dirty="0"/>
          </a:p>
          <a:p>
            <a:pPr marL="457200" lvl="0" indent="0" algn="l" rtl="0">
              <a:spcBef>
                <a:spcPts val="0"/>
              </a:spcBef>
              <a:spcAft>
                <a:spcPts val="0"/>
              </a:spcAft>
              <a:buNone/>
            </a:pPr>
            <a:endParaRPr dirty="0"/>
          </a:p>
        </p:txBody>
      </p:sp>
      <p:sp>
        <p:nvSpPr>
          <p:cNvPr id="818" name="Google Shape;81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2342522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a75466d44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a75466d44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u="sng" dirty="0"/>
              <a:t>Teacher Instruction</a:t>
            </a:r>
            <a:endParaRPr dirty="0"/>
          </a:p>
          <a:p>
            <a:pPr marL="457200" lvl="0" indent="-317500" algn="l" rtl="0">
              <a:lnSpc>
                <a:spcPct val="115000"/>
              </a:lnSpc>
              <a:spcBef>
                <a:spcPts val="0"/>
              </a:spcBef>
              <a:spcAft>
                <a:spcPts val="0"/>
              </a:spcAft>
              <a:buSzPts val="1400"/>
              <a:buChar char="●"/>
            </a:pPr>
            <a:r>
              <a:rPr lang="en-US" dirty="0"/>
              <a:t>Discuss different ways to boost your heart rate from easy activities to more challenging forms of exercise.</a:t>
            </a:r>
            <a:endParaRPr dirty="0"/>
          </a:p>
          <a:p>
            <a:pPr marL="457200" lvl="0" indent="-317500" algn="l" rtl="0">
              <a:lnSpc>
                <a:spcPct val="115000"/>
              </a:lnSpc>
              <a:spcBef>
                <a:spcPts val="0"/>
              </a:spcBef>
              <a:spcAft>
                <a:spcPts val="0"/>
              </a:spcAft>
              <a:buSzPts val="1400"/>
              <a:buChar char="●"/>
            </a:pPr>
            <a:r>
              <a:rPr lang="en-US" dirty="0"/>
              <a:t>Encourage students to share ideas.</a:t>
            </a:r>
            <a:endParaRPr dirty="0"/>
          </a:p>
          <a:p>
            <a:pPr marL="0" lvl="0" indent="0" algn="l" rtl="0">
              <a:lnSpc>
                <a:spcPct val="115000"/>
              </a:lnSpc>
              <a:spcBef>
                <a:spcPts val="1000"/>
              </a:spcBef>
              <a:spcAft>
                <a:spcPts val="0"/>
              </a:spcAft>
              <a:buClr>
                <a:schemeClr val="dk1"/>
              </a:buClr>
              <a:buSzPts val="1100"/>
              <a:buFont typeface="Arial"/>
              <a:buNone/>
            </a:pPr>
            <a:r>
              <a:rPr lang="en-US" b="1" u="sng" dirty="0"/>
              <a:t>Talking Points</a:t>
            </a:r>
            <a:endParaRPr b="1" u="sng" dirty="0"/>
          </a:p>
          <a:p>
            <a:pPr marL="457200" lvl="0" indent="-317500" algn="l" rtl="0">
              <a:lnSpc>
                <a:spcPct val="115000"/>
              </a:lnSpc>
              <a:spcBef>
                <a:spcPts val="1000"/>
              </a:spcBef>
              <a:spcAft>
                <a:spcPts val="0"/>
              </a:spcAft>
              <a:buSzPts val="1400"/>
              <a:buChar char="●"/>
            </a:pPr>
            <a:r>
              <a:rPr lang="en-US" dirty="0"/>
              <a:t>Physical activity causes your heart to beat faster, which strengthens your heart and burns calories</a:t>
            </a:r>
            <a:r>
              <a:rPr lang="en-US" b="1" dirty="0"/>
              <a:t>.</a:t>
            </a:r>
            <a:endParaRPr b="1" dirty="0"/>
          </a:p>
          <a:p>
            <a:pPr marL="457200" lvl="0" indent="-317500" algn="l" rtl="0">
              <a:lnSpc>
                <a:spcPct val="115000"/>
              </a:lnSpc>
              <a:spcBef>
                <a:spcPts val="0"/>
              </a:spcBef>
              <a:spcAft>
                <a:spcPts val="0"/>
              </a:spcAft>
              <a:buSzPts val="1400"/>
              <a:buChar char="●"/>
            </a:pPr>
            <a:r>
              <a:rPr lang="en-US" dirty="0"/>
              <a:t>Vary your activities to get your heart to reach each of these levels throughout the week.</a:t>
            </a:r>
            <a:endParaRPr dirty="0"/>
          </a:p>
          <a:p>
            <a:pPr marL="457200" lvl="0" indent="-317500" algn="l" rtl="0">
              <a:lnSpc>
                <a:spcPct val="115000"/>
              </a:lnSpc>
              <a:spcBef>
                <a:spcPts val="0"/>
              </a:spcBef>
              <a:spcAft>
                <a:spcPts val="0"/>
              </a:spcAft>
              <a:buSzPts val="1400"/>
              <a:buChar char="●"/>
            </a:pPr>
            <a:r>
              <a:rPr lang="en-US" dirty="0"/>
              <a:t>[Read slide aloud to students.]</a:t>
            </a:r>
            <a:endParaRPr dirty="0"/>
          </a:p>
          <a:p>
            <a:pPr marL="457200" lvl="0" indent="-317500" algn="l" rtl="0">
              <a:lnSpc>
                <a:spcPct val="115000"/>
              </a:lnSpc>
              <a:spcBef>
                <a:spcPts val="0"/>
              </a:spcBef>
              <a:spcAft>
                <a:spcPts val="0"/>
              </a:spcAft>
              <a:buSzPts val="1400"/>
              <a:buChar char="●"/>
            </a:pPr>
            <a:r>
              <a:rPr lang="en-US" dirty="0"/>
              <a:t>What are some examples of activities that you already do in these different levels? Write your answers in the chat box.</a:t>
            </a:r>
            <a:endParaRPr dirty="0"/>
          </a:p>
          <a:p>
            <a:pPr marL="0" lvl="0" indent="0" algn="l" rtl="0">
              <a:spcBef>
                <a:spcPts val="0"/>
              </a:spcBef>
              <a:spcAft>
                <a:spcPts val="0"/>
              </a:spcAft>
              <a:buNone/>
            </a:pPr>
            <a:endParaRPr dirty="0"/>
          </a:p>
        </p:txBody>
      </p:sp>
      <p:sp>
        <p:nvSpPr>
          <p:cNvPr id="828" name="Google Shape;828;ga75466d44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extLst>
      <p:ext uri="{BB962C8B-B14F-4D97-AF65-F5344CB8AC3E}">
        <p14:creationId xmlns:p14="http://schemas.microsoft.com/office/powerpoint/2010/main" val="28751216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a88a89d96d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a88a89d96d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u="sng"/>
              <a:t>Teacher Instruction</a:t>
            </a:r>
            <a:endParaRPr b="1" u="sng"/>
          </a:p>
          <a:p>
            <a:pPr marL="457200" lvl="0" indent="-317500" algn="l" rtl="0">
              <a:lnSpc>
                <a:spcPct val="115000"/>
              </a:lnSpc>
              <a:spcBef>
                <a:spcPts val="0"/>
              </a:spcBef>
              <a:spcAft>
                <a:spcPts val="0"/>
              </a:spcAft>
              <a:buSzPts val="1400"/>
              <a:buChar char="●"/>
            </a:pPr>
            <a:r>
              <a:rPr lang="en-US"/>
              <a:t>Discuss the importance of strength training with students.</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US" b="1" u="sng"/>
              <a:t>Talking Points</a:t>
            </a:r>
            <a:endParaRPr b="1" u="sng"/>
          </a:p>
          <a:p>
            <a:pPr marL="457200" lvl="0" indent="-317500" algn="l" rtl="0">
              <a:lnSpc>
                <a:spcPct val="115000"/>
              </a:lnSpc>
              <a:spcBef>
                <a:spcPts val="0"/>
              </a:spcBef>
              <a:spcAft>
                <a:spcPts val="0"/>
              </a:spcAft>
              <a:buSzPts val="1400"/>
              <a:buChar char="●"/>
            </a:pPr>
            <a:r>
              <a:rPr lang="en-US"/>
              <a:t>As we age we naturally lose muscle mass, which makes it important to include strength training as part of your regular exercise routine.</a:t>
            </a:r>
            <a:endParaRPr/>
          </a:p>
          <a:p>
            <a:pPr marL="457200" lvl="0" indent="-317500" algn="l" rtl="0">
              <a:lnSpc>
                <a:spcPct val="115000"/>
              </a:lnSpc>
              <a:spcBef>
                <a:spcPts val="0"/>
              </a:spcBef>
              <a:spcAft>
                <a:spcPts val="0"/>
              </a:spcAft>
              <a:buSzPts val="1400"/>
              <a:buChar char="●"/>
            </a:pPr>
            <a:r>
              <a:rPr lang="en-US"/>
              <a:t>Building muscle helps to improve strength, balance and bone density, and can also help with weight maintenance.</a:t>
            </a:r>
            <a:endParaRPr/>
          </a:p>
          <a:p>
            <a:pPr marL="457200" lvl="0" indent="-317500" algn="l" rtl="0">
              <a:lnSpc>
                <a:spcPct val="115000"/>
              </a:lnSpc>
              <a:spcBef>
                <a:spcPts val="0"/>
              </a:spcBef>
              <a:spcAft>
                <a:spcPts val="0"/>
              </a:spcAft>
              <a:buSzPts val="1400"/>
              <a:buChar char="●"/>
            </a:pPr>
            <a:r>
              <a:rPr lang="en-US"/>
              <a:t>Lifting weights, using your body weight for exercises like sit-ups and push-ups, and even yoga can count as strength training.</a:t>
            </a:r>
            <a:endParaRPr/>
          </a:p>
        </p:txBody>
      </p:sp>
      <p:sp>
        <p:nvSpPr>
          <p:cNvPr id="842" name="Google Shape;842;ga88a89d96d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extLst>
      <p:ext uri="{BB962C8B-B14F-4D97-AF65-F5344CB8AC3E}">
        <p14:creationId xmlns:p14="http://schemas.microsoft.com/office/powerpoint/2010/main" val="4281304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a27ef9c9aa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ga27ef9c9aa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a:t>Teacher Instruction</a:t>
            </a:r>
            <a:endParaRPr/>
          </a:p>
          <a:p>
            <a:pPr marL="457200" lvl="0" indent="-317500" algn="l" rtl="0">
              <a:spcBef>
                <a:spcPts val="0"/>
              </a:spcBef>
              <a:spcAft>
                <a:spcPts val="0"/>
              </a:spcAft>
              <a:buSzPts val="1400"/>
              <a:buChar char="●"/>
            </a:pPr>
            <a:r>
              <a:rPr lang="en-US"/>
              <a:t>Ask students to reference page 7 of their handout for the next section of the presentation.</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en-US" u="sng"/>
              <a:t>Talking Points</a:t>
            </a:r>
            <a:endParaRPr/>
          </a:p>
          <a:p>
            <a:pPr marL="457200" lvl="0" indent="-317500" algn="l" rtl="0">
              <a:spcBef>
                <a:spcPts val="0"/>
              </a:spcBef>
              <a:spcAft>
                <a:spcPts val="0"/>
              </a:spcAft>
              <a:buSzPts val="1400"/>
              <a:buChar char="●"/>
            </a:pPr>
            <a:r>
              <a:rPr lang="en-US"/>
              <a:t>Please turn to page 7 of your handout where we’ll think through how much physical activity we’re currently getting and set small, achievable goals to increase our daily activity.</a:t>
            </a:r>
            <a:endParaRPr/>
          </a:p>
        </p:txBody>
      </p:sp>
      <p:sp>
        <p:nvSpPr>
          <p:cNvPr id="851" name="Google Shape;851;ga27ef9c9aa_0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39810254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a88a89d96d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a88a89d96d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u="sng" dirty="0"/>
              <a:t>Teacher Instruction</a:t>
            </a:r>
            <a:endParaRPr b="1" u="sng" dirty="0"/>
          </a:p>
          <a:p>
            <a:pPr marL="457200" lvl="0" indent="-317500" algn="l" rtl="0">
              <a:lnSpc>
                <a:spcPct val="115000"/>
              </a:lnSpc>
              <a:spcBef>
                <a:spcPts val="0"/>
              </a:spcBef>
              <a:spcAft>
                <a:spcPts val="0"/>
              </a:spcAft>
              <a:buSzPts val="1400"/>
              <a:buChar char="●"/>
            </a:pPr>
            <a:r>
              <a:rPr lang="en-US" dirty="0"/>
              <a:t>Guide students to think through the various ways they are active every day and how it can contribute to the recommendation to move for 30 minutes at least 5 days per week.</a:t>
            </a:r>
            <a:endParaRPr dirty="0"/>
          </a:p>
          <a:p>
            <a:pPr marL="457200" lvl="0" indent="-317500" algn="l" rtl="0">
              <a:lnSpc>
                <a:spcPct val="115000"/>
              </a:lnSpc>
              <a:spcBef>
                <a:spcPts val="0"/>
              </a:spcBef>
              <a:spcAft>
                <a:spcPts val="0"/>
              </a:spcAft>
              <a:buSzPts val="1400"/>
              <a:buChar char="●"/>
            </a:pPr>
            <a:r>
              <a:rPr lang="en-US" dirty="0"/>
              <a:t>Encourage them to share creative ideas for increasing physical activity.</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None/>
            </a:pPr>
            <a:r>
              <a:rPr lang="en-US" b="1" u="sng" dirty="0"/>
              <a:t>Talking Points</a:t>
            </a:r>
            <a:endParaRPr b="1" u="sng" dirty="0"/>
          </a:p>
          <a:p>
            <a:pPr marL="457200" lvl="0" indent="-317500" algn="l" rtl="0">
              <a:lnSpc>
                <a:spcPct val="115000"/>
              </a:lnSpc>
              <a:spcBef>
                <a:spcPts val="0"/>
              </a:spcBef>
              <a:spcAft>
                <a:spcPts val="0"/>
              </a:spcAft>
              <a:buSzPts val="1400"/>
              <a:buChar char="●"/>
            </a:pPr>
            <a:r>
              <a:rPr lang="en-US" dirty="0"/>
              <a:t>Health experts suggest aiming for at least 30 minutes of physical activity at least 5 days per week.</a:t>
            </a:r>
            <a:endParaRPr dirty="0"/>
          </a:p>
          <a:p>
            <a:pPr marL="457200" lvl="0" indent="-317500" algn="l" rtl="0">
              <a:lnSpc>
                <a:spcPct val="115000"/>
              </a:lnSpc>
              <a:spcBef>
                <a:spcPts val="0"/>
              </a:spcBef>
              <a:spcAft>
                <a:spcPts val="0"/>
              </a:spcAft>
              <a:buSzPts val="1400"/>
              <a:buChar char="●"/>
            </a:pPr>
            <a:r>
              <a:rPr lang="en-US" dirty="0"/>
              <a:t>Think about the activity that you are already doing, and where you can swap moving </a:t>
            </a:r>
            <a:r>
              <a:rPr lang="en-US" dirty="0" smtClean="0"/>
              <a:t>less </a:t>
            </a:r>
            <a:r>
              <a:rPr lang="en-US" dirty="0"/>
              <a:t>for moving </a:t>
            </a:r>
            <a:r>
              <a:rPr lang="en-US" dirty="0" smtClean="0"/>
              <a:t>more.</a:t>
            </a:r>
            <a:endParaRPr dirty="0"/>
          </a:p>
          <a:p>
            <a:pPr marL="457200" lvl="0" indent="-317500" algn="l" rtl="0">
              <a:lnSpc>
                <a:spcPct val="115000"/>
              </a:lnSpc>
              <a:spcBef>
                <a:spcPts val="0"/>
              </a:spcBef>
              <a:spcAft>
                <a:spcPts val="0"/>
              </a:spcAft>
              <a:buSzPts val="1400"/>
              <a:buChar char="●"/>
            </a:pPr>
            <a:r>
              <a:rPr lang="en-US" dirty="0"/>
              <a:t>You can use the chart in your handout to plan out your physical activity for the week, and find creative ways to get at least 30 minutes of activity in, most days of the week.</a:t>
            </a:r>
            <a:endParaRPr dirty="0"/>
          </a:p>
          <a:p>
            <a:pPr marL="457200" lvl="0" indent="-317500" algn="l" rtl="0">
              <a:lnSpc>
                <a:spcPct val="115000"/>
              </a:lnSpc>
              <a:spcBef>
                <a:spcPts val="0"/>
              </a:spcBef>
              <a:spcAft>
                <a:spcPts val="0"/>
              </a:spcAft>
              <a:buSzPts val="1400"/>
              <a:buChar char="●"/>
            </a:pPr>
            <a:r>
              <a:rPr lang="en-US" dirty="0"/>
              <a:t>Remember, you can break it up into smaller chunks of time if that makes it easier for you to achieve.</a:t>
            </a:r>
            <a:endParaRPr dirty="0"/>
          </a:p>
          <a:p>
            <a:pPr marL="457200" lvl="0" indent="-317500" algn="l" rtl="0">
              <a:lnSpc>
                <a:spcPct val="115000"/>
              </a:lnSpc>
              <a:spcBef>
                <a:spcPts val="0"/>
              </a:spcBef>
              <a:spcAft>
                <a:spcPts val="0"/>
              </a:spcAft>
              <a:buSzPts val="1400"/>
              <a:buChar char="●"/>
            </a:pPr>
            <a:r>
              <a:rPr lang="en-US" dirty="0"/>
              <a:t>I’ll give you a few minutes now to complete the physical activity chart at the top of page 7. [Pause while students complete chart.]</a:t>
            </a:r>
            <a:endParaRPr dirty="0"/>
          </a:p>
          <a:p>
            <a:pPr marL="457200" lvl="0" indent="-317500" algn="l" rtl="0">
              <a:lnSpc>
                <a:spcPct val="115000"/>
              </a:lnSpc>
              <a:spcBef>
                <a:spcPts val="0"/>
              </a:spcBef>
              <a:spcAft>
                <a:spcPts val="0"/>
              </a:spcAft>
              <a:buSzPts val="1400"/>
              <a:buChar char="●"/>
            </a:pPr>
            <a:r>
              <a:rPr lang="en-US" dirty="0"/>
              <a:t>If you’re getting less than 30 minutes of activity, 5 days a week, you may be ready to challenge yourself to increase your physical activity.</a:t>
            </a:r>
            <a:endParaRPr dirty="0"/>
          </a:p>
          <a:p>
            <a:pPr marL="914400" lvl="1" indent="-317500" algn="l" rtl="0">
              <a:lnSpc>
                <a:spcPct val="115000"/>
              </a:lnSpc>
              <a:spcBef>
                <a:spcPts val="0"/>
              </a:spcBef>
              <a:spcAft>
                <a:spcPts val="0"/>
              </a:spcAft>
              <a:buSzPts val="1400"/>
              <a:buChar char="○"/>
            </a:pPr>
            <a:r>
              <a:rPr lang="en-US" dirty="0"/>
              <a:t>Use the thought starters on the bottom of page 7 to help you brainstorm a new activity goal to try this week.</a:t>
            </a:r>
            <a:endParaRPr dirty="0"/>
          </a:p>
          <a:p>
            <a:pPr marL="914400" lvl="1" indent="-317500" algn="l" rtl="0">
              <a:lnSpc>
                <a:spcPct val="115000"/>
              </a:lnSpc>
              <a:spcBef>
                <a:spcPts val="0"/>
              </a:spcBef>
              <a:spcAft>
                <a:spcPts val="0"/>
              </a:spcAft>
              <a:buSzPts val="1400"/>
              <a:buChar char="○"/>
            </a:pPr>
            <a:r>
              <a:rPr lang="en-US" dirty="0"/>
              <a:t>Notice that small changes </a:t>
            </a:r>
            <a:r>
              <a:rPr lang="en-US" dirty="0" smtClean="0"/>
              <a:t>count—it </a:t>
            </a:r>
            <a:r>
              <a:rPr lang="en-US" dirty="0"/>
              <a:t>can be as simple as adding 10 more minutes to an activity you are already doing, or challenging yourself to work a little bit harder than you usually do.</a:t>
            </a:r>
            <a:endParaRPr dirty="0"/>
          </a:p>
          <a:p>
            <a:pPr marL="914400" lvl="1" indent="-317500" algn="l" rtl="0">
              <a:lnSpc>
                <a:spcPct val="115000"/>
              </a:lnSpc>
              <a:spcBef>
                <a:spcPts val="0"/>
              </a:spcBef>
              <a:spcAft>
                <a:spcPts val="0"/>
              </a:spcAft>
              <a:buSzPts val="1400"/>
              <a:buChar char="○"/>
            </a:pPr>
            <a:r>
              <a:rPr lang="en-US" dirty="0"/>
              <a:t>What are some easy ways you can increase your physical activity this week? Enter your ideas into the chat box.</a:t>
            </a:r>
            <a:endParaRPr dirty="0"/>
          </a:p>
          <a:p>
            <a:pPr marL="0" lvl="0" indent="0" algn="l" rtl="0">
              <a:lnSpc>
                <a:spcPct val="115000"/>
              </a:lnSpc>
              <a:spcBef>
                <a:spcPts val="0"/>
              </a:spcBef>
              <a:spcAft>
                <a:spcPts val="0"/>
              </a:spcAft>
              <a:buClr>
                <a:schemeClr val="dk1"/>
              </a:buClr>
              <a:buSzPts val="1100"/>
              <a:buFont typeface="Arial"/>
              <a:buNone/>
            </a:pPr>
            <a:endParaRPr dirty="0"/>
          </a:p>
        </p:txBody>
      </p:sp>
      <p:sp>
        <p:nvSpPr>
          <p:cNvPr id="859" name="Google Shape;859;ga88a89d96d_0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extLst>
      <p:ext uri="{BB962C8B-B14F-4D97-AF65-F5344CB8AC3E}">
        <p14:creationId xmlns:p14="http://schemas.microsoft.com/office/powerpoint/2010/main" val="4260430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u="sng" dirty="0"/>
              <a:t>Teacher Instruction</a:t>
            </a:r>
            <a:endParaRPr u="sng" dirty="0"/>
          </a:p>
          <a:p>
            <a:pPr marL="457200" lvl="0" indent="-317500" algn="l" rtl="0">
              <a:spcBef>
                <a:spcPts val="0"/>
              </a:spcBef>
              <a:spcAft>
                <a:spcPts val="0"/>
              </a:spcAft>
              <a:buClr>
                <a:schemeClr val="dk1"/>
              </a:buClr>
              <a:buSzPts val="1400"/>
              <a:buChar char="●"/>
            </a:pPr>
            <a:r>
              <a:rPr lang="en-US" dirty="0"/>
              <a:t>Open a discussion with your students to engage them on the topic of healthy eating.</a:t>
            </a:r>
            <a:endParaRPr dirty="0"/>
          </a:p>
          <a:p>
            <a:pPr marL="457200" lvl="0" indent="-317500" algn="l" rtl="0">
              <a:spcBef>
                <a:spcPts val="0"/>
              </a:spcBef>
              <a:spcAft>
                <a:spcPts val="0"/>
              </a:spcAft>
              <a:buClr>
                <a:schemeClr val="dk1"/>
              </a:buClr>
              <a:buSzPts val="1400"/>
              <a:buChar char="●"/>
            </a:pPr>
            <a:r>
              <a:rPr lang="en-US" dirty="0"/>
              <a:t>This first question is a </a:t>
            </a:r>
            <a:r>
              <a:rPr lang="en-US" dirty="0" smtClean="0"/>
              <a:t>self-reflection question </a:t>
            </a:r>
            <a:r>
              <a:rPr lang="en-US" dirty="0"/>
              <a:t>to get students thinking about nutrition and physical activity.</a:t>
            </a:r>
            <a:endParaRPr dirty="0"/>
          </a:p>
          <a:p>
            <a:pPr marL="457200" lvl="0" indent="-317500" algn="l" rtl="0">
              <a:spcBef>
                <a:spcPts val="0"/>
              </a:spcBef>
              <a:spcAft>
                <a:spcPts val="0"/>
              </a:spcAft>
              <a:buClr>
                <a:schemeClr val="dk1"/>
              </a:buClr>
              <a:buSzPts val="1400"/>
              <a:buChar char="●"/>
            </a:pPr>
            <a:r>
              <a:rPr lang="en-US" dirty="0"/>
              <a:t>Additionally, it will allow people to think positively about a small thing they are already doing to contribute to their health.</a:t>
            </a:r>
            <a:endParaRPr dirty="0"/>
          </a:p>
          <a:p>
            <a:pPr marL="457200" lvl="0" indent="-317500" algn="l" rtl="0">
              <a:spcBef>
                <a:spcPts val="0"/>
              </a:spcBef>
              <a:spcAft>
                <a:spcPts val="0"/>
              </a:spcAft>
              <a:buClr>
                <a:schemeClr val="dk1"/>
              </a:buClr>
              <a:buSzPts val="1400"/>
              <a:buChar char="●"/>
            </a:pPr>
            <a:r>
              <a:rPr lang="en-US" dirty="0"/>
              <a:t>Encourage students to think about their answers.</a:t>
            </a:r>
            <a:endParaRPr dirty="0"/>
          </a:p>
          <a:p>
            <a:pPr marL="0" lvl="0" indent="0" algn="l" rtl="0">
              <a:spcBef>
                <a:spcPts val="0"/>
              </a:spcBef>
              <a:spcAft>
                <a:spcPts val="0"/>
              </a:spcAft>
              <a:buClr>
                <a:schemeClr val="dk1"/>
              </a:buClr>
              <a:buFont typeface="Arial"/>
              <a:buNone/>
            </a:pPr>
            <a:endParaRPr u="sng" dirty="0"/>
          </a:p>
          <a:p>
            <a:pPr marL="0" lvl="0" indent="0" algn="l" rtl="0">
              <a:spcBef>
                <a:spcPts val="0"/>
              </a:spcBef>
              <a:spcAft>
                <a:spcPts val="0"/>
              </a:spcAft>
              <a:buClr>
                <a:schemeClr val="dk1"/>
              </a:buClr>
              <a:buFont typeface="Arial"/>
              <a:buNone/>
            </a:pPr>
            <a:r>
              <a:rPr lang="en-US" u="sng" dirty="0"/>
              <a:t>Talking Points</a:t>
            </a:r>
            <a:endParaRPr dirty="0"/>
          </a:p>
          <a:p>
            <a:pPr marL="457200" lvl="0" indent="-317500" algn="l" rtl="0">
              <a:spcBef>
                <a:spcPts val="0"/>
              </a:spcBef>
              <a:spcAft>
                <a:spcPts val="0"/>
              </a:spcAft>
              <a:buClr>
                <a:schemeClr val="dk1"/>
              </a:buClr>
              <a:buSzPts val="1400"/>
              <a:buChar char="●"/>
            </a:pPr>
            <a:r>
              <a:rPr lang="en-US" dirty="0"/>
              <a:t>Today we’re going to talk about </a:t>
            </a:r>
            <a:r>
              <a:rPr lang="en-US" dirty="0" smtClean="0"/>
              <a:t>some ways</a:t>
            </a:r>
            <a:r>
              <a:rPr lang="en-US" baseline="0" dirty="0" smtClean="0"/>
              <a:t> to keep your body healthy, including </a:t>
            </a:r>
            <a:r>
              <a:rPr lang="en-US" dirty="0" smtClean="0"/>
              <a:t>how </a:t>
            </a:r>
            <a:r>
              <a:rPr lang="en-US" dirty="0"/>
              <a:t>eating and physical activity play a role in our overall </a:t>
            </a:r>
            <a:r>
              <a:rPr lang="en-US" dirty="0" smtClean="0"/>
              <a:t>well-being</a:t>
            </a:r>
            <a:r>
              <a:rPr lang="en-US" dirty="0"/>
              <a:t>.</a:t>
            </a:r>
            <a:endParaRPr dirty="0"/>
          </a:p>
          <a:p>
            <a:pPr marL="457200" lvl="0" indent="-317500" algn="l" rtl="0">
              <a:spcBef>
                <a:spcPts val="0"/>
              </a:spcBef>
              <a:spcAft>
                <a:spcPts val="0"/>
              </a:spcAft>
              <a:buClr>
                <a:schemeClr val="dk1"/>
              </a:buClr>
              <a:buSzPts val="1400"/>
              <a:buChar char="●"/>
            </a:pPr>
            <a:r>
              <a:rPr lang="en-US" dirty="0"/>
              <a:t>What are you doing to keep your body healthy? </a:t>
            </a:r>
            <a:endParaRPr dirty="0"/>
          </a:p>
          <a:p>
            <a:pPr marL="457200" lvl="0" indent="-317500" algn="l" rtl="0">
              <a:spcBef>
                <a:spcPts val="0"/>
              </a:spcBef>
              <a:spcAft>
                <a:spcPts val="0"/>
              </a:spcAft>
              <a:buClr>
                <a:schemeClr val="dk1"/>
              </a:buClr>
              <a:buSzPts val="1400"/>
              <a:buChar char="●"/>
            </a:pPr>
            <a:r>
              <a:rPr lang="en-US" dirty="0"/>
              <a:t>[Teacher to give some examples to help start the thinking process for students. Examples could include: taking daily walks with your family, keeping healthy snacks on hand, eating breakfast regularly, cutting back on soda.]</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200"/>
              <a:buFont typeface="Arial"/>
              <a:buNone/>
            </a:pPr>
            <a:endParaRPr dirty="0"/>
          </a:p>
          <a:p>
            <a:pPr marL="0" lvl="0" indent="0" algn="l" rtl="0">
              <a:spcBef>
                <a:spcPts val="0"/>
              </a:spcBef>
              <a:spcAft>
                <a:spcPts val="0"/>
              </a:spcAft>
              <a:buNone/>
            </a:pPr>
            <a:endParaRPr dirty="0"/>
          </a:p>
        </p:txBody>
      </p:sp>
      <p:sp>
        <p:nvSpPr>
          <p:cNvPr id="646" name="Google Shape;64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415913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a27ef9c9aa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ga27ef9c9aa_0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a:t>Teacher Instruction</a:t>
            </a:r>
            <a:endParaRPr/>
          </a:p>
          <a:p>
            <a:pPr marL="457200" lvl="0" indent="-317500" algn="l" rtl="0">
              <a:spcBef>
                <a:spcPts val="0"/>
              </a:spcBef>
              <a:spcAft>
                <a:spcPts val="0"/>
              </a:spcAft>
              <a:buSzPts val="1400"/>
              <a:buChar char="●"/>
            </a:pPr>
            <a:r>
              <a:rPr lang="en-US"/>
              <a:t>Ask students to reference page 8 in their handout for the last section of the presentation.</a:t>
            </a:r>
            <a:endParaRPr/>
          </a:p>
          <a:p>
            <a:pPr marL="0" lvl="0" indent="0" algn="l" rtl="0">
              <a:spcBef>
                <a:spcPts val="0"/>
              </a:spcBef>
              <a:spcAft>
                <a:spcPts val="0"/>
              </a:spcAft>
              <a:buClr>
                <a:schemeClr val="dk1"/>
              </a:buClr>
              <a:buSzPts val="1200"/>
              <a:buFont typeface="Arial"/>
              <a:buNone/>
            </a:pPr>
            <a:endParaRPr u="none"/>
          </a:p>
          <a:p>
            <a:pPr marL="0" lvl="0" indent="0" algn="l" rtl="0">
              <a:spcBef>
                <a:spcPts val="0"/>
              </a:spcBef>
              <a:spcAft>
                <a:spcPts val="0"/>
              </a:spcAft>
              <a:buClr>
                <a:schemeClr val="dk1"/>
              </a:buClr>
              <a:buSzPts val="1200"/>
              <a:buFont typeface="Arial"/>
              <a:buNone/>
            </a:pPr>
            <a:r>
              <a:rPr lang="en-US" u="sng"/>
              <a:t>Talking Points</a:t>
            </a:r>
            <a:endParaRPr/>
          </a:p>
          <a:p>
            <a:pPr marL="457200" lvl="0" indent="-317500" algn="l" rtl="0">
              <a:spcBef>
                <a:spcPts val="0"/>
              </a:spcBef>
              <a:spcAft>
                <a:spcPts val="0"/>
              </a:spcAft>
              <a:buSzPts val="1400"/>
              <a:buChar char="●"/>
            </a:pPr>
            <a:r>
              <a:rPr lang="en-US"/>
              <a:t>To finish up our lesson today we’re going to talk about making SMART goals to make healthier choices with diet and physical activity.</a:t>
            </a:r>
            <a:endParaRPr/>
          </a:p>
        </p:txBody>
      </p:sp>
      <p:sp>
        <p:nvSpPr>
          <p:cNvPr id="868" name="Google Shape;868;ga27ef9c9aa_0_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12531499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a27ef9c9a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a27ef9c9a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u="sng" dirty="0"/>
              <a:t>Teacher Instruction</a:t>
            </a:r>
            <a:endParaRPr b="1" u="sng" dirty="0"/>
          </a:p>
          <a:p>
            <a:pPr marL="457200" lvl="0" indent="-317500" algn="l" rtl="0">
              <a:lnSpc>
                <a:spcPct val="115000"/>
              </a:lnSpc>
              <a:spcBef>
                <a:spcPts val="0"/>
              </a:spcBef>
              <a:spcAft>
                <a:spcPts val="0"/>
              </a:spcAft>
              <a:buSzPts val="1400"/>
              <a:buChar char="●"/>
            </a:pPr>
            <a:r>
              <a:rPr lang="en-US" dirty="0"/>
              <a:t>Guide the students through SMART goal setting for diet and/or physical activity to improve overall health.</a:t>
            </a:r>
            <a:endParaRPr dirty="0"/>
          </a:p>
          <a:p>
            <a:pPr marL="457200" lvl="0" indent="-317500" algn="l" rtl="0">
              <a:lnSpc>
                <a:spcPct val="115000"/>
              </a:lnSpc>
              <a:spcBef>
                <a:spcPts val="0"/>
              </a:spcBef>
              <a:spcAft>
                <a:spcPts val="0"/>
              </a:spcAft>
              <a:buSzPts val="1400"/>
              <a:buChar char="●"/>
            </a:pPr>
            <a:r>
              <a:rPr lang="en-US" dirty="0"/>
              <a:t>Ask students to share ideas for their own SMART goals.</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None/>
            </a:pPr>
            <a:r>
              <a:rPr lang="en-US" b="1" u="sng" dirty="0"/>
              <a:t>Talking Points</a:t>
            </a:r>
            <a:endParaRPr b="1" u="sng" dirty="0"/>
          </a:p>
          <a:p>
            <a:pPr marL="457200" lvl="0" indent="-317500" algn="l" rtl="0">
              <a:lnSpc>
                <a:spcPct val="115000"/>
              </a:lnSpc>
              <a:spcBef>
                <a:spcPts val="0"/>
              </a:spcBef>
              <a:spcAft>
                <a:spcPts val="0"/>
              </a:spcAft>
              <a:buSzPts val="1400"/>
              <a:buChar char="●"/>
            </a:pPr>
            <a:r>
              <a:rPr lang="en-US" dirty="0"/>
              <a:t>Health is a lifelong </a:t>
            </a:r>
            <a:r>
              <a:rPr lang="en-US" dirty="0" smtClean="0"/>
              <a:t>journey—you </a:t>
            </a:r>
            <a:r>
              <a:rPr lang="en-US" dirty="0"/>
              <a:t>want to focus on progress, not perfection.</a:t>
            </a:r>
            <a:endParaRPr dirty="0"/>
          </a:p>
          <a:p>
            <a:pPr marL="457200" lvl="0" indent="-317500" algn="l" rtl="0">
              <a:lnSpc>
                <a:spcPct val="115000"/>
              </a:lnSpc>
              <a:spcBef>
                <a:spcPts val="0"/>
              </a:spcBef>
              <a:spcAft>
                <a:spcPts val="0"/>
              </a:spcAft>
              <a:buSzPts val="1400"/>
              <a:buChar char="●"/>
            </a:pPr>
            <a:r>
              <a:rPr lang="en-US" dirty="0"/>
              <a:t>If you feel that you are ready to make small changes it helps to make SMART goals.</a:t>
            </a:r>
            <a:endParaRPr dirty="0"/>
          </a:p>
          <a:p>
            <a:pPr marL="914400" lvl="1" indent="-317500" algn="l" rtl="0">
              <a:lnSpc>
                <a:spcPct val="115000"/>
              </a:lnSpc>
              <a:spcBef>
                <a:spcPts val="0"/>
              </a:spcBef>
              <a:spcAft>
                <a:spcPts val="0"/>
              </a:spcAft>
              <a:buSzPts val="1400"/>
              <a:buChar char="○"/>
            </a:pPr>
            <a:r>
              <a:rPr lang="en-US" dirty="0"/>
              <a:t>These are goals that are specific, measurable, achievable, relevant and time-based.</a:t>
            </a:r>
            <a:endParaRPr dirty="0"/>
          </a:p>
          <a:p>
            <a:pPr marL="914400" lvl="1" indent="-317500" algn="l" rtl="0">
              <a:lnSpc>
                <a:spcPct val="115000"/>
              </a:lnSpc>
              <a:spcBef>
                <a:spcPts val="0"/>
              </a:spcBef>
              <a:spcAft>
                <a:spcPts val="0"/>
              </a:spcAft>
              <a:buSzPts val="1400"/>
              <a:buChar char="○"/>
            </a:pPr>
            <a:r>
              <a:rPr lang="en-US" dirty="0"/>
              <a:t>Following this framework helps to lead to greater success of meeting your goals.</a:t>
            </a:r>
            <a:endParaRPr dirty="0"/>
          </a:p>
          <a:p>
            <a:pPr marL="457200" lvl="0" indent="-317500" algn="l" rtl="0">
              <a:lnSpc>
                <a:spcPct val="115000"/>
              </a:lnSpc>
              <a:spcBef>
                <a:spcPts val="0"/>
              </a:spcBef>
              <a:spcAft>
                <a:spcPts val="0"/>
              </a:spcAft>
              <a:buSzPts val="1400"/>
              <a:buChar char="●"/>
            </a:pPr>
            <a:r>
              <a:rPr lang="en-US" dirty="0"/>
              <a:t>Let’s go through an example together. </a:t>
            </a:r>
            <a:endParaRPr dirty="0"/>
          </a:p>
          <a:p>
            <a:pPr marL="457200" lvl="0" indent="-317500" algn="l" rtl="0">
              <a:lnSpc>
                <a:spcPct val="115000"/>
              </a:lnSpc>
              <a:spcBef>
                <a:spcPts val="0"/>
              </a:spcBef>
              <a:spcAft>
                <a:spcPts val="0"/>
              </a:spcAft>
              <a:buSzPts val="1400"/>
              <a:buChar char="●"/>
            </a:pPr>
            <a:r>
              <a:rPr lang="en-US" dirty="0"/>
              <a:t>Say you noticed that you would like to try and increase your intake of milk, cheese, or yogurt to meet the recommendation of 3 cups of dairy each day.</a:t>
            </a:r>
            <a:endParaRPr dirty="0"/>
          </a:p>
          <a:p>
            <a:pPr marL="457200" lvl="0" indent="-317500" algn="l" rtl="0">
              <a:lnSpc>
                <a:spcPct val="115000"/>
              </a:lnSpc>
              <a:spcBef>
                <a:spcPts val="0"/>
              </a:spcBef>
              <a:spcAft>
                <a:spcPts val="0"/>
              </a:spcAft>
              <a:buSzPts val="1400"/>
              <a:buChar char="●"/>
            </a:pPr>
            <a:r>
              <a:rPr lang="en-US" dirty="0"/>
              <a:t>Your SMART goal might be: </a:t>
            </a:r>
            <a:endParaRPr dirty="0"/>
          </a:p>
          <a:p>
            <a:pPr marL="914400" lvl="1" indent="-317500" algn="l" rtl="0">
              <a:lnSpc>
                <a:spcPct val="115000"/>
              </a:lnSpc>
              <a:spcBef>
                <a:spcPts val="0"/>
              </a:spcBef>
              <a:spcAft>
                <a:spcPts val="0"/>
              </a:spcAft>
              <a:buSzPts val="1400"/>
              <a:buChar char="○"/>
            </a:pPr>
            <a:r>
              <a:rPr lang="en-US" dirty="0"/>
              <a:t>Add one serving of dairy each day over the next week buy buying a large carton of yogurt and eating a cup each day for your afternoon snack. Use a visual of your fist to measure out one cup.</a:t>
            </a:r>
            <a:endParaRPr dirty="0"/>
          </a:p>
          <a:p>
            <a:pPr marL="914400" lvl="1" indent="-317500" algn="l" rtl="0">
              <a:lnSpc>
                <a:spcPct val="115000"/>
              </a:lnSpc>
              <a:spcBef>
                <a:spcPts val="0"/>
              </a:spcBef>
              <a:spcAft>
                <a:spcPts val="0"/>
              </a:spcAft>
              <a:buSzPts val="1400"/>
              <a:buChar char="○"/>
            </a:pPr>
            <a:r>
              <a:rPr lang="en-US" dirty="0"/>
              <a:t>Keeping a food diary of what you’re eating to see how it compares to the recommended amounts of each food group is another example of a </a:t>
            </a:r>
            <a:r>
              <a:rPr lang="en-US" dirty="0" smtClean="0"/>
              <a:t>goal.</a:t>
            </a:r>
            <a:r>
              <a:rPr lang="en-US" baseline="0" dirty="0" smtClean="0"/>
              <a:t> </a:t>
            </a:r>
            <a:r>
              <a:rPr lang="en-US" dirty="0" smtClean="0"/>
              <a:t>To </a:t>
            </a:r>
            <a:r>
              <a:rPr lang="en-US" dirty="0"/>
              <a:t>make it a SMART goal, you’ll want to set a certain number of days to keep the food diary so that it is time-based, and make sure to pick a timeframe that is achievable for you as keeping a food diary can be time consuming.</a:t>
            </a:r>
            <a:endParaRPr dirty="0"/>
          </a:p>
          <a:p>
            <a:pPr marL="457200" lvl="0" indent="-317500" algn="l" rtl="0">
              <a:lnSpc>
                <a:spcPct val="115000"/>
              </a:lnSpc>
              <a:spcBef>
                <a:spcPts val="0"/>
              </a:spcBef>
              <a:spcAft>
                <a:spcPts val="0"/>
              </a:spcAft>
              <a:buSzPts val="1400"/>
              <a:buChar char="●"/>
            </a:pPr>
            <a:r>
              <a:rPr lang="en-US" dirty="0"/>
              <a:t>You can use the same format to set a goal for any other areas of your diet that you would like to make small changes in, as well as for physical activity goals.</a:t>
            </a:r>
            <a:endParaRPr dirty="0"/>
          </a:p>
          <a:p>
            <a:pPr marL="457200" lvl="0" indent="-317500" algn="l" rtl="0">
              <a:lnSpc>
                <a:spcPct val="115000"/>
              </a:lnSpc>
              <a:spcBef>
                <a:spcPts val="0"/>
              </a:spcBef>
              <a:spcAft>
                <a:spcPts val="0"/>
              </a:spcAft>
              <a:buSzPts val="1400"/>
              <a:buChar char="●"/>
            </a:pPr>
            <a:r>
              <a:rPr lang="en-US" dirty="0"/>
              <a:t>Can you think of other examples based on the information we’ve gone through in this handout together</a:t>
            </a:r>
            <a:r>
              <a:rPr lang="en-US" dirty="0" smtClean="0"/>
              <a:t>?</a:t>
            </a:r>
          </a:p>
          <a:p>
            <a:pPr marL="914400" marR="0" lvl="1" indent="-317500" algn="l" defTabSz="914400" rtl="0" eaLnBrk="1" fontAlgn="auto" latinLnBrk="0" hangingPunct="1">
              <a:lnSpc>
                <a:spcPct val="115000"/>
              </a:lnSpc>
              <a:spcBef>
                <a:spcPts val="0"/>
              </a:spcBef>
              <a:spcAft>
                <a:spcPts val="0"/>
              </a:spcAft>
              <a:buClr>
                <a:srgbClr val="000000"/>
              </a:buClr>
              <a:buSzPts val="1400"/>
              <a:buFont typeface="Arial"/>
              <a:buChar char="●"/>
              <a:tabLst/>
              <a:defRPr/>
            </a:pPr>
            <a:r>
              <a:rPr lang="en-US" dirty="0" smtClean="0"/>
              <a:t>Enter your ideas into the chat box.</a:t>
            </a:r>
          </a:p>
          <a:p>
            <a:pPr marL="457200" lvl="0" indent="-317500" algn="l" rtl="0">
              <a:lnSpc>
                <a:spcPct val="115000"/>
              </a:lnSpc>
              <a:spcBef>
                <a:spcPts val="0"/>
              </a:spcBef>
              <a:spcAft>
                <a:spcPts val="0"/>
              </a:spcAft>
              <a:buSzPts val="1400"/>
              <a:buChar char="●"/>
            </a:pPr>
            <a:r>
              <a:rPr lang="en-US" sz="1200" b="0" i="0" u="none" strike="noStrike" cap="none" dirty="0" smtClean="0">
                <a:solidFill>
                  <a:schemeClr val="dk1"/>
                </a:solidFill>
                <a:effectLst/>
                <a:latin typeface="Calibri"/>
                <a:ea typeface="Calibri"/>
                <a:cs typeface="Calibri"/>
                <a:sym typeface="Calibri"/>
              </a:rPr>
              <a:t>If having access to food is a hurdle to healthy eating, getting connected to food programs is an important goal. Programs like Supplemental Nutrition Assistance Program (SNAP), WIC (Women, Infants and Children), school meal programs (for children grades K-12), food bank programs and regional food pantries can help.</a:t>
            </a:r>
            <a:endParaRPr dirty="0"/>
          </a:p>
        </p:txBody>
      </p:sp>
      <p:sp>
        <p:nvSpPr>
          <p:cNvPr id="876" name="Google Shape;876;ga27ef9c9a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extLst>
      <p:ext uri="{BB962C8B-B14F-4D97-AF65-F5344CB8AC3E}">
        <p14:creationId xmlns:p14="http://schemas.microsoft.com/office/powerpoint/2010/main" val="35726060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a27ef9c9aa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a27ef9c9aa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u="sng" dirty="0"/>
              <a:t>Teacher Instruction</a:t>
            </a:r>
            <a:endParaRPr b="1" u="sng" dirty="0"/>
          </a:p>
          <a:p>
            <a:pPr marL="457200" lvl="0" indent="-317500" algn="l" rtl="0">
              <a:lnSpc>
                <a:spcPct val="115000"/>
              </a:lnSpc>
              <a:spcBef>
                <a:spcPts val="0"/>
              </a:spcBef>
              <a:spcAft>
                <a:spcPts val="0"/>
              </a:spcAft>
              <a:buSzPts val="1400"/>
              <a:buChar char="●"/>
            </a:pPr>
            <a:r>
              <a:rPr lang="en-US" dirty="0"/>
              <a:t>Read the quote aloud.</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b="1" u="sng" dirty="0"/>
              <a:t>Talking Points</a:t>
            </a:r>
            <a:endParaRPr b="1" u="sng" dirty="0"/>
          </a:p>
          <a:p>
            <a:pPr marL="457200" lvl="0" indent="-317500" algn="l" rtl="0">
              <a:spcBef>
                <a:spcPts val="0"/>
              </a:spcBef>
              <a:spcAft>
                <a:spcPts val="0"/>
              </a:spcAft>
              <a:buSzPts val="1400"/>
              <a:buChar char="●"/>
            </a:pPr>
            <a:r>
              <a:rPr lang="en-US" dirty="0"/>
              <a:t>Think about what this quote means to you.</a:t>
            </a:r>
            <a:endParaRPr dirty="0"/>
          </a:p>
          <a:p>
            <a:pPr marL="457200" lvl="0" indent="-317500" algn="l" rtl="0">
              <a:spcBef>
                <a:spcPts val="0"/>
              </a:spcBef>
              <a:spcAft>
                <a:spcPts val="0"/>
              </a:spcAft>
              <a:buSzPts val="1400"/>
              <a:buChar char="●"/>
            </a:pPr>
            <a:r>
              <a:rPr lang="en-US" dirty="0"/>
              <a:t>Change doesn’t occur overnight, and that there may be bumps in the road, but setting </a:t>
            </a:r>
            <a:r>
              <a:rPr lang="en-US" dirty="0" smtClean="0"/>
              <a:t>small—and SMART—goals </a:t>
            </a:r>
            <a:r>
              <a:rPr lang="en-US" dirty="0"/>
              <a:t>helps to make them achievable. </a:t>
            </a:r>
            <a:endParaRPr dirty="0"/>
          </a:p>
          <a:p>
            <a:pPr marL="0" lvl="0" indent="0" algn="l" rtl="0">
              <a:spcBef>
                <a:spcPts val="0"/>
              </a:spcBef>
              <a:spcAft>
                <a:spcPts val="0"/>
              </a:spcAft>
              <a:buNone/>
            </a:pPr>
            <a:endParaRPr dirty="0"/>
          </a:p>
        </p:txBody>
      </p:sp>
      <p:sp>
        <p:nvSpPr>
          <p:cNvPr id="885" name="Google Shape;885;ga27ef9c9aa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extLst>
      <p:ext uri="{BB962C8B-B14F-4D97-AF65-F5344CB8AC3E}">
        <p14:creationId xmlns:p14="http://schemas.microsoft.com/office/powerpoint/2010/main" val="1304239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a27ef9c9aa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a27ef9c9aa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u="sng" dirty="0"/>
              <a:t>Teacher Instruction</a:t>
            </a:r>
            <a:endParaRPr b="1" u="sng" dirty="0"/>
          </a:p>
          <a:p>
            <a:pPr marL="457200" lvl="0" indent="-317500" algn="l" rtl="0">
              <a:lnSpc>
                <a:spcPct val="115000"/>
              </a:lnSpc>
              <a:spcBef>
                <a:spcPts val="0"/>
              </a:spcBef>
              <a:spcAft>
                <a:spcPts val="0"/>
              </a:spcAft>
              <a:buSzPts val="1400"/>
              <a:buChar char="●"/>
            </a:pPr>
            <a:r>
              <a:rPr lang="en-US" dirty="0"/>
              <a:t>Read the slide aloud to students.</a:t>
            </a:r>
            <a:endParaRPr dirty="0"/>
          </a:p>
          <a:p>
            <a:pPr marL="457200" lvl="0" indent="-317500" algn="l" rtl="0">
              <a:lnSpc>
                <a:spcPct val="115000"/>
              </a:lnSpc>
              <a:spcBef>
                <a:spcPts val="0"/>
              </a:spcBef>
              <a:spcAft>
                <a:spcPts val="0"/>
              </a:spcAft>
              <a:buSzPts val="1400"/>
              <a:buChar char="●"/>
            </a:pPr>
            <a:r>
              <a:rPr lang="en-US" dirty="0"/>
              <a:t>Additional teacher resources are listed below.</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dirty="0"/>
              <a:t>Content and nutrition info:</a:t>
            </a:r>
            <a:endParaRPr dirty="0"/>
          </a:p>
          <a:p>
            <a:pPr marL="0" lvl="0" indent="0" algn="l" rtl="0">
              <a:spcBef>
                <a:spcPts val="0"/>
              </a:spcBef>
              <a:spcAft>
                <a:spcPts val="0"/>
              </a:spcAft>
              <a:buClr>
                <a:schemeClr val="dk1"/>
              </a:buClr>
              <a:buFont typeface="Arial"/>
              <a:buNone/>
            </a:pPr>
            <a:r>
              <a:rPr lang="en-US" u="sng" dirty="0">
                <a:solidFill>
                  <a:schemeClr val="hlink"/>
                </a:solidFill>
                <a:hlinkClick r:id="rId3"/>
              </a:rPr>
              <a:t>HealthyEating.org/Primer</a:t>
            </a:r>
            <a:endParaRPr dirty="0"/>
          </a:p>
          <a:p>
            <a:pPr marL="0" lvl="0" indent="0" algn="l" rtl="0">
              <a:spcBef>
                <a:spcPts val="0"/>
              </a:spcBef>
              <a:spcAft>
                <a:spcPts val="0"/>
              </a:spcAft>
              <a:buClr>
                <a:schemeClr val="dk1"/>
              </a:buClr>
              <a:buFont typeface="Arial"/>
              <a:buNone/>
            </a:pPr>
            <a:r>
              <a:rPr lang="en-US" u="sng" dirty="0">
                <a:solidFill>
                  <a:schemeClr val="hlink"/>
                </a:solidFill>
                <a:hlinkClick r:id="rId4"/>
              </a:rPr>
              <a:t>HealthyEating.org/Teens</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r>
              <a:rPr lang="en-US" dirty="0"/>
              <a:t>Videos with questions built in:</a:t>
            </a:r>
            <a:endParaRPr dirty="0"/>
          </a:p>
          <a:p>
            <a:pPr marL="0" lvl="0" indent="0" algn="l" rtl="0">
              <a:spcBef>
                <a:spcPts val="0"/>
              </a:spcBef>
              <a:spcAft>
                <a:spcPts val="0"/>
              </a:spcAft>
              <a:buClr>
                <a:schemeClr val="dk1"/>
              </a:buClr>
              <a:buFont typeface="Arial"/>
              <a:buNone/>
            </a:pPr>
            <a:r>
              <a:rPr lang="en-US" u="sng" dirty="0">
                <a:solidFill>
                  <a:schemeClr val="hlink"/>
                </a:solidFill>
                <a:hlinkClick r:id="rId5"/>
              </a:rPr>
              <a:t>https://edpuzzle.com/media/5f4c6b8b8e0b5c3f553df7f0</a:t>
            </a:r>
            <a:endParaRPr dirty="0"/>
          </a:p>
          <a:p>
            <a:pPr marL="0" lvl="0" indent="0" algn="l" rtl="0">
              <a:spcBef>
                <a:spcPts val="0"/>
              </a:spcBef>
              <a:spcAft>
                <a:spcPts val="0"/>
              </a:spcAft>
              <a:buClr>
                <a:schemeClr val="dk1"/>
              </a:buClr>
              <a:buFont typeface="Arial"/>
              <a:buNone/>
            </a:pPr>
            <a:r>
              <a:rPr lang="en-US" u="sng" dirty="0">
                <a:solidFill>
                  <a:schemeClr val="hlink"/>
                </a:solidFill>
                <a:hlinkClick r:id="rId6"/>
              </a:rPr>
              <a:t>https://edpuzzle.com/media/5f6689bf4b602440be56813d</a:t>
            </a:r>
            <a:endParaRPr dirty="0"/>
          </a:p>
          <a:p>
            <a:pPr marL="0" lvl="0" indent="0" algn="l" rtl="0">
              <a:spcBef>
                <a:spcPts val="0"/>
              </a:spcBef>
              <a:spcAft>
                <a:spcPts val="0"/>
              </a:spcAft>
              <a:buClr>
                <a:schemeClr val="dk1"/>
              </a:buClr>
              <a:buFont typeface="Arial"/>
              <a:buNone/>
            </a:pPr>
            <a:r>
              <a:rPr lang="en-US" dirty="0"/>
              <a:t> </a:t>
            </a:r>
            <a:endParaRPr dirty="0"/>
          </a:p>
          <a:p>
            <a:pPr marL="0" lvl="0" indent="0" algn="l" rtl="0">
              <a:spcBef>
                <a:spcPts val="0"/>
              </a:spcBef>
              <a:spcAft>
                <a:spcPts val="0"/>
              </a:spcAft>
              <a:buClr>
                <a:schemeClr val="dk1"/>
              </a:buClr>
              <a:buFont typeface="Arial"/>
              <a:buNone/>
            </a:pPr>
            <a:r>
              <a:rPr lang="en-US" dirty="0"/>
              <a:t>Videos:</a:t>
            </a:r>
            <a:endParaRPr dirty="0"/>
          </a:p>
          <a:p>
            <a:pPr marL="0" lvl="0" indent="0" algn="l" rtl="0">
              <a:spcBef>
                <a:spcPts val="0"/>
              </a:spcBef>
              <a:spcAft>
                <a:spcPts val="0"/>
              </a:spcAft>
              <a:buClr>
                <a:schemeClr val="dk1"/>
              </a:buClr>
              <a:buFont typeface="Arial"/>
              <a:buNone/>
            </a:pPr>
            <a:r>
              <a:rPr lang="en-US" u="sng" dirty="0">
                <a:solidFill>
                  <a:schemeClr val="hlink"/>
                </a:solidFill>
                <a:hlinkClick r:id="rId7"/>
              </a:rPr>
              <a:t>Ask a Nutritionist Playlist</a:t>
            </a:r>
            <a:endParaRPr dirty="0"/>
          </a:p>
          <a:p>
            <a:pPr marL="0" lvl="0" indent="0" algn="l" rtl="0">
              <a:spcBef>
                <a:spcPts val="0"/>
              </a:spcBef>
              <a:spcAft>
                <a:spcPts val="0"/>
              </a:spcAft>
              <a:buClr>
                <a:schemeClr val="dk1"/>
              </a:buClr>
              <a:buFont typeface="Arial"/>
              <a:buNone/>
            </a:pPr>
            <a:r>
              <a:rPr lang="en-US" u="sng" dirty="0">
                <a:solidFill>
                  <a:schemeClr val="hlink"/>
                </a:solidFill>
                <a:hlinkClick r:id="rId8"/>
              </a:rPr>
              <a:t>What is Diet Quality?</a:t>
            </a:r>
            <a:r>
              <a:rPr lang="en-US" dirty="0"/>
              <a:t> </a:t>
            </a:r>
            <a:endParaRPr dirty="0"/>
          </a:p>
          <a:p>
            <a:pPr marL="0" lvl="0" indent="0" algn="l" rtl="0">
              <a:spcBef>
                <a:spcPts val="0"/>
              </a:spcBef>
              <a:spcAft>
                <a:spcPts val="0"/>
              </a:spcAft>
              <a:buClr>
                <a:schemeClr val="dk1"/>
              </a:buClr>
              <a:buFont typeface="Arial"/>
              <a:buNone/>
            </a:pPr>
            <a:r>
              <a:rPr lang="en-US" u="sng" dirty="0">
                <a:solidFill>
                  <a:schemeClr val="hlink"/>
                </a:solidFill>
                <a:hlinkClick r:id="rId9"/>
              </a:rPr>
              <a:t>What is Healthy Eating?</a:t>
            </a:r>
            <a:r>
              <a:rPr lang="en-US" dirty="0"/>
              <a:t> </a:t>
            </a:r>
            <a:endParaRPr dirty="0"/>
          </a:p>
          <a:p>
            <a:pPr marL="0" lvl="0" indent="0" algn="l" rtl="0">
              <a:spcBef>
                <a:spcPts val="0"/>
              </a:spcBef>
              <a:spcAft>
                <a:spcPts val="0"/>
              </a:spcAft>
              <a:buClr>
                <a:schemeClr val="dk1"/>
              </a:buClr>
              <a:buFont typeface="Arial"/>
              <a:buNone/>
            </a:pPr>
            <a:r>
              <a:rPr lang="en-US" u="sng" dirty="0">
                <a:solidFill>
                  <a:schemeClr val="hlink"/>
                </a:solidFill>
                <a:hlinkClick r:id="rId10"/>
              </a:rPr>
              <a:t>How to Plan Healthy Meals</a:t>
            </a:r>
            <a:endParaRPr dirty="0"/>
          </a:p>
          <a:p>
            <a:pPr marL="0" lvl="0" indent="0" algn="l" rtl="0">
              <a:spcBef>
                <a:spcPts val="0"/>
              </a:spcBef>
              <a:spcAft>
                <a:spcPts val="0"/>
              </a:spcAft>
              <a:buClr>
                <a:schemeClr val="dk1"/>
              </a:buClr>
              <a:buFont typeface="Arial"/>
              <a:buNone/>
            </a:pPr>
            <a:r>
              <a:rPr lang="en-US" dirty="0"/>
              <a:t> </a:t>
            </a:r>
            <a:endParaRPr dirty="0"/>
          </a:p>
          <a:p>
            <a:pPr marL="0" lvl="0" indent="0" algn="l" rtl="0">
              <a:spcBef>
                <a:spcPts val="0"/>
              </a:spcBef>
              <a:spcAft>
                <a:spcPts val="0"/>
              </a:spcAft>
              <a:buClr>
                <a:schemeClr val="dk1"/>
              </a:buClr>
              <a:buFont typeface="Arial"/>
              <a:buNone/>
            </a:pPr>
            <a:r>
              <a:rPr lang="en-US" u="sng" dirty="0" err="1">
                <a:solidFill>
                  <a:schemeClr val="hlink"/>
                </a:solidFill>
                <a:hlinkClick r:id="rId11"/>
              </a:rPr>
              <a:t>Brainbreaks</a:t>
            </a:r>
            <a:r>
              <a:rPr lang="en-US" u="sng" dirty="0">
                <a:solidFill>
                  <a:schemeClr val="hlink"/>
                </a:solidFill>
                <a:hlinkClick r:id="rId11"/>
              </a:rPr>
              <a:t>/Physical Activities Videos</a:t>
            </a:r>
            <a:r>
              <a:rPr lang="en-US" dirty="0"/>
              <a:t> </a:t>
            </a:r>
            <a:r>
              <a:rPr lang="en-US" dirty="0" smtClean="0"/>
              <a:t>– </a:t>
            </a:r>
            <a:r>
              <a:rPr lang="en-US" dirty="0"/>
              <a:t>These images reflect kids, but the videos themselves are pretty generic with simple PA</a:t>
            </a:r>
            <a:endParaRPr dirty="0"/>
          </a:p>
          <a:p>
            <a:pPr marL="0" lvl="0" indent="0" algn="l" rtl="0">
              <a:spcBef>
                <a:spcPts val="0"/>
              </a:spcBef>
              <a:spcAft>
                <a:spcPts val="0"/>
              </a:spcAft>
              <a:buClr>
                <a:schemeClr val="dk1"/>
              </a:buClr>
              <a:buFont typeface="Arial"/>
              <a:buNone/>
            </a:pPr>
            <a:r>
              <a:rPr lang="en-US" dirty="0"/>
              <a:t> </a:t>
            </a:r>
            <a:endParaRPr dirty="0"/>
          </a:p>
          <a:p>
            <a:pPr marL="0" lvl="0" indent="0" algn="l" rtl="0">
              <a:lnSpc>
                <a:spcPct val="115000"/>
              </a:lnSpc>
              <a:spcBef>
                <a:spcPts val="0"/>
              </a:spcBef>
              <a:spcAft>
                <a:spcPts val="0"/>
              </a:spcAft>
              <a:buNone/>
            </a:pPr>
            <a:r>
              <a:rPr lang="en-US" b="1" u="sng" dirty="0"/>
              <a:t>Talking Points</a:t>
            </a:r>
            <a:endParaRPr b="1" u="sng" dirty="0"/>
          </a:p>
          <a:p>
            <a:pPr marL="457200" lvl="0" indent="-317500" algn="l" rtl="0">
              <a:lnSpc>
                <a:spcPct val="115000"/>
              </a:lnSpc>
              <a:spcBef>
                <a:spcPts val="0"/>
              </a:spcBef>
              <a:spcAft>
                <a:spcPts val="0"/>
              </a:spcAft>
              <a:buSzPts val="1400"/>
              <a:buChar char="●"/>
            </a:pPr>
            <a:r>
              <a:rPr lang="en-US" dirty="0"/>
              <a:t>If you want to dive deeper into healthy eating, check out the resources at HealthyEating.org (on this slide) for more information.</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endParaRPr dirty="0"/>
          </a:p>
        </p:txBody>
      </p:sp>
      <p:sp>
        <p:nvSpPr>
          <p:cNvPr id="895" name="Google Shape;895;ga27ef9c9aa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extLst>
      <p:ext uri="{BB962C8B-B14F-4D97-AF65-F5344CB8AC3E}">
        <p14:creationId xmlns:p14="http://schemas.microsoft.com/office/powerpoint/2010/main" val="2431013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a27ef9c9aa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 name="Google Shape;904;ga27ef9c9aa_0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u="sng"/>
              <a:t>Teacher Instruction</a:t>
            </a:r>
            <a:endParaRPr b="1" u="sng"/>
          </a:p>
          <a:p>
            <a:pPr marL="457200" lvl="0" indent="-317500" algn="l" rtl="0">
              <a:lnSpc>
                <a:spcPct val="115000"/>
              </a:lnSpc>
              <a:spcBef>
                <a:spcPts val="0"/>
              </a:spcBef>
              <a:spcAft>
                <a:spcPts val="0"/>
              </a:spcAft>
              <a:buSzPts val="1400"/>
              <a:buChar char="●"/>
            </a:pPr>
            <a:r>
              <a:rPr lang="en-US" dirty="0"/>
              <a:t>Ask students if they have any questions.</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endParaRPr b="1" u="sng" dirty="0"/>
          </a:p>
          <a:p>
            <a:pPr marL="0" lvl="0" indent="0" algn="l" rtl="0">
              <a:spcBef>
                <a:spcPts val="0"/>
              </a:spcBef>
              <a:spcAft>
                <a:spcPts val="0"/>
              </a:spcAft>
              <a:buNone/>
            </a:pPr>
            <a:endParaRPr dirty="0"/>
          </a:p>
        </p:txBody>
      </p:sp>
      <p:sp>
        <p:nvSpPr>
          <p:cNvPr id="905" name="Google Shape;905;ga27ef9c9aa_0_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extLst>
      <p:ext uri="{BB962C8B-B14F-4D97-AF65-F5344CB8AC3E}">
        <p14:creationId xmlns:p14="http://schemas.microsoft.com/office/powerpoint/2010/main" val="3267879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dirty="0"/>
              <a:t>Teacher Instruction</a:t>
            </a:r>
            <a:endParaRPr dirty="0"/>
          </a:p>
          <a:p>
            <a:pPr marL="457200" lvl="0" indent="-317500" algn="l" rtl="0">
              <a:spcBef>
                <a:spcPts val="0"/>
              </a:spcBef>
              <a:spcAft>
                <a:spcPts val="0"/>
              </a:spcAft>
              <a:buSzPts val="1400"/>
              <a:buChar char="●"/>
            </a:pPr>
            <a:r>
              <a:rPr lang="en-US" dirty="0"/>
              <a:t>Acknowledge that there are many ways to focus on health and a variety of healthy habits one can build.</a:t>
            </a:r>
            <a:endParaRPr dirty="0"/>
          </a:p>
          <a:p>
            <a:pPr marL="457200" lvl="0" indent="-317500" algn="l" rtl="0">
              <a:spcBef>
                <a:spcPts val="0"/>
              </a:spcBef>
              <a:spcAft>
                <a:spcPts val="0"/>
              </a:spcAft>
              <a:buSzPts val="1400"/>
              <a:buChar char="●"/>
            </a:pPr>
            <a:r>
              <a:rPr lang="en-US" dirty="0"/>
              <a:t>This question opens a group </a:t>
            </a:r>
            <a:r>
              <a:rPr lang="en-US" dirty="0" smtClean="0"/>
              <a:t>discussion—ask </a:t>
            </a:r>
            <a:r>
              <a:rPr lang="en-US" dirty="0"/>
              <a:t>students to write the answer in the chat if using a virtual meeting platform.</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r>
              <a:rPr lang="en-US" u="sng" dirty="0"/>
              <a:t>Talking Points</a:t>
            </a:r>
            <a:endParaRPr dirty="0"/>
          </a:p>
          <a:p>
            <a:pPr marL="457200" lvl="0" indent="-317500" algn="l" rtl="0">
              <a:spcBef>
                <a:spcPts val="0"/>
              </a:spcBef>
              <a:spcAft>
                <a:spcPts val="0"/>
              </a:spcAft>
              <a:buSzPts val="1400"/>
              <a:buChar char="●"/>
            </a:pPr>
            <a:r>
              <a:rPr lang="en-US" dirty="0"/>
              <a:t>What does healthy eating mean to you?</a:t>
            </a:r>
            <a:endParaRPr dirty="0"/>
          </a:p>
          <a:p>
            <a:pPr marL="457200" lvl="0" indent="-317500" algn="l" rtl="0">
              <a:spcBef>
                <a:spcPts val="0"/>
              </a:spcBef>
              <a:spcAft>
                <a:spcPts val="0"/>
              </a:spcAft>
              <a:buSzPts val="1400"/>
              <a:buChar char="●"/>
            </a:pPr>
            <a:r>
              <a:rPr lang="en-US" dirty="0"/>
              <a:t>[After discussion]:</a:t>
            </a:r>
            <a:r>
              <a:rPr lang="en-US" i="1" dirty="0"/>
              <a:t> </a:t>
            </a:r>
            <a:r>
              <a:rPr lang="en-US" dirty="0"/>
              <a:t>All of </a:t>
            </a:r>
            <a:r>
              <a:rPr lang="en-US" dirty="0" smtClean="0"/>
              <a:t>the areas mentioned are important to overall wellness,</a:t>
            </a:r>
            <a:r>
              <a:rPr lang="en-US" baseline="0" dirty="0" smtClean="0"/>
              <a:t> but </a:t>
            </a:r>
            <a:r>
              <a:rPr lang="en-US" dirty="0" smtClean="0"/>
              <a:t>today </a:t>
            </a:r>
            <a:r>
              <a:rPr lang="en-US" dirty="0"/>
              <a:t>we're going to focus on nutrition and physical </a:t>
            </a:r>
            <a:r>
              <a:rPr lang="en-US" dirty="0" smtClean="0"/>
              <a:t>activity and their role in supporting</a:t>
            </a:r>
            <a:r>
              <a:rPr lang="en-US" baseline="0" dirty="0" smtClean="0"/>
              <a:t> health</a:t>
            </a:r>
            <a:r>
              <a:rPr lang="en-US" dirty="0" smtClean="0"/>
              <a:t>.</a:t>
            </a:r>
            <a:endParaRPr dirty="0"/>
          </a:p>
        </p:txBody>
      </p:sp>
      <p:sp>
        <p:nvSpPr>
          <p:cNvPr id="653" name="Google Shape;65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3456826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dirty="0" smtClean="0"/>
              <a:t>Teacher Instruction</a:t>
            </a:r>
          </a:p>
          <a:p>
            <a:pPr marL="457200" lvl="0" indent="-317500" algn="l" rtl="0">
              <a:spcBef>
                <a:spcPts val="0"/>
              </a:spcBef>
              <a:spcAft>
                <a:spcPts val="0"/>
              </a:spcAft>
              <a:buSzPts val="1400"/>
              <a:buChar char="●"/>
            </a:pPr>
            <a:r>
              <a:rPr lang="en-US" dirty="0" smtClean="0"/>
              <a:t>Though not covered</a:t>
            </a:r>
            <a:r>
              <a:rPr lang="en-US" baseline="0" dirty="0" smtClean="0"/>
              <a:t> in the booklet, this slide transitions the audience to thinking about nutrition as a means of self-care.</a:t>
            </a:r>
          </a:p>
          <a:p>
            <a:pPr marL="457200" lvl="0" indent="-317500" algn="l" rtl="0">
              <a:spcBef>
                <a:spcPts val="0"/>
              </a:spcBef>
              <a:spcAft>
                <a:spcPts val="0"/>
              </a:spcAft>
              <a:buSzPts val="1400"/>
              <a:buChar char="●"/>
            </a:pPr>
            <a:r>
              <a:rPr lang="en-US" baseline="0" dirty="0" smtClean="0"/>
              <a:t>Nutrition supports social, mental and emotional health as well as physical health.</a:t>
            </a:r>
            <a:endParaRPr lang="en-US" dirty="0" smtClean="0"/>
          </a:p>
          <a:p>
            <a:pPr marL="0" lvl="0" indent="0" algn="l" rtl="0">
              <a:spcBef>
                <a:spcPts val="0"/>
              </a:spcBef>
              <a:spcAft>
                <a:spcPts val="0"/>
              </a:spcAft>
              <a:buClr>
                <a:schemeClr val="dk1"/>
              </a:buClr>
              <a:buFont typeface="Arial"/>
              <a:buNone/>
            </a:pPr>
            <a:endParaRPr lang="en-US" dirty="0" smtClean="0"/>
          </a:p>
          <a:p>
            <a:pPr marL="0" lvl="0" indent="0" algn="l" rtl="0">
              <a:spcBef>
                <a:spcPts val="0"/>
              </a:spcBef>
              <a:spcAft>
                <a:spcPts val="0"/>
              </a:spcAft>
              <a:buClr>
                <a:schemeClr val="dk1"/>
              </a:buClr>
              <a:buFont typeface="Arial"/>
              <a:buNone/>
            </a:pPr>
            <a:r>
              <a:rPr lang="en-US" u="sng" dirty="0" smtClean="0"/>
              <a:t>Talking Points</a:t>
            </a:r>
            <a:endParaRPr lang="en-US" dirty="0" smtClean="0"/>
          </a:p>
          <a:p>
            <a:pPr marL="457200" lvl="0" indent="-317500" algn="l" rtl="0">
              <a:spcBef>
                <a:spcPts val="0"/>
              </a:spcBef>
              <a:spcAft>
                <a:spcPts val="0"/>
              </a:spcAft>
              <a:buSzPts val="1400"/>
              <a:buChar char="●"/>
            </a:pPr>
            <a:r>
              <a:rPr lang="en-US" sz="1200" b="1" i="0" u="none" strike="noStrike" cap="none" dirty="0" smtClean="0">
                <a:solidFill>
                  <a:schemeClr val="dk1"/>
                </a:solidFill>
                <a:effectLst/>
                <a:latin typeface="Calibri"/>
                <a:ea typeface="Arial"/>
                <a:cs typeface="Calibri"/>
                <a:sym typeface="Calibri"/>
              </a:rPr>
              <a:t>Wh</a:t>
            </a:r>
            <a:r>
              <a:rPr lang="en-US" sz="1200" b="1" i="0" u="none" strike="noStrike" cap="none" dirty="0" smtClean="0">
                <a:solidFill>
                  <a:srgbClr val="000000"/>
                </a:solidFill>
                <a:effectLst/>
                <a:latin typeface="Arial"/>
                <a:ea typeface="Arial"/>
                <a:cs typeface="Arial"/>
                <a:sym typeface="Arial"/>
              </a:rPr>
              <a:t>at is self-care?</a:t>
            </a:r>
            <a:r>
              <a:rPr lang="en-US" sz="1200" b="0" i="0" u="none" strike="noStrike" cap="none" baseline="0" dirty="0" smtClean="0">
                <a:solidFill>
                  <a:srgbClr val="000000"/>
                </a:solidFill>
                <a:effectLst/>
                <a:latin typeface="Arial"/>
                <a:ea typeface="Arial"/>
                <a:cs typeface="Arial"/>
                <a:sym typeface="Arial"/>
              </a:rPr>
              <a:t> </a:t>
            </a:r>
            <a:r>
              <a:rPr lang="en-US" sz="1200" b="0" i="0" u="none" strike="noStrike" cap="none" dirty="0" smtClean="0">
                <a:solidFill>
                  <a:srgbClr val="000000"/>
                </a:solidFill>
                <a:effectLst/>
                <a:latin typeface="Arial"/>
                <a:ea typeface="Arial"/>
                <a:cs typeface="Arial"/>
                <a:sym typeface="Arial"/>
              </a:rPr>
              <a:t>In a Harvard Medical School article self-care is described as simply meaning paying attention to and supporting one’s </a:t>
            </a:r>
            <a:r>
              <a:rPr lang="en-US" sz="1200" b="0" i="1" u="none" strike="noStrike" cap="none" dirty="0" smtClean="0">
                <a:solidFill>
                  <a:srgbClr val="000000"/>
                </a:solidFill>
                <a:effectLst/>
                <a:latin typeface="Arial"/>
                <a:ea typeface="Arial"/>
                <a:cs typeface="Arial"/>
                <a:sym typeface="Arial"/>
              </a:rPr>
              <a:t>own</a:t>
            </a:r>
            <a:r>
              <a:rPr lang="en-US" sz="1200" b="0" i="0" u="none" strike="noStrike" cap="none" dirty="0" smtClean="0">
                <a:solidFill>
                  <a:srgbClr val="000000"/>
                </a:solidFill>
                <a:effectLst/>
                <a:latin typeface="Arial"/>
                <a:ea typeface="Arial"/>
                <a:cs typeface="Arial"/>
                <a:sym typeface="Arial"/>
              </a:rPr>
              <a:t> physical and mental health.</a:t>
            </a:r>
            <a:r>
              <a:rPr lang="en-US" sz="1200" b="1" i="0" u="none" strike="noStrike" cap="none" dirty="0" smtClean="0">
                <a:solidFill>
                  <a:srgbClr val="000000"/>
                </a:solidFill>
                <a:effectLst/>
                <a:latin typeface="Arial"/>
                <a:ea typeface="Arial"/>
                <a:cs typeface="Arial"/>
                <a:sym typeface="Arial"/>
              </a:rPr>
              <a:t> </a:t>
            </a:r>
            <a:endParaRPr lang="en-US" sz="1200" b="0" i="0" u="none" strike="noStrike" cap="none" dirty="0" smtClean="0">
              <a:solidFill>
                <a:schemeClr val="dk1"/>
              </a:solidFill>
              <a:effectLst/>
              <a:latin typeface="Calibri"/>
              <a:ea typeface="Arial"/>
              <a:cs typeface="Calibri"/>
              <a:sym typeface="Calibri"/>
            </a:endParaRPr>
          </a:p>
          <a:p>
            <a:pPr marL="457200" lvl="0" indent="-317500" algn="l" rtl="0">
              <a:spcBef>
                <a:spcPts val="0"/>
              </a:spcBef>
              <a:spcAft>
                <a:spcPts val="0"/>
              </a:spcAft>
              <a:buSzPts val="1400"/>
              <a:buChar char="●"/>
            </a:pPr>
            <a:r>
              <a:rPr lang="en-US" sz="1200" b="1" i="0" u="none" strike="noStrike" cap="none" dirty="0" smtClean="0">
                <a:solidFill>
                  <a:srgbClr val="000000"/>
                </a:solidFill>
                <a:effectLst/>
                <a:latin typeface="Arial"/>
                <a:ea typeface="Arial"/>
                <a:cs typeface="Arial"/>
                <a:sym typeface="Arial"/>
              </a:rPr>
              <a:t>How does nutrition play a role in self-care? </a:t>
            </a:r>
            <a:r>
              <a:rPr lang="en-US" sz="1200" b="0" i="0" u="none" strike="noStrike" cap="none" dirty="0" smtClean="0">
                <a:solidFill>
                  <a:srgbClr val="000000"/>
                </a:solidFill>
                <a:effectLst/>
                <a:latin typeface="Arial"/>
                <a:ea typeface="Arial"/>
                <a:cs typeface="Arial"/>
                <a:sym typeface="Arial"/>
              </a:rPr>
              <a:t>According to the surgeon general of CA, </a:t>
            </a:r>
            <a:r>
              <a:rPr lang="en-US" sz="1200" b="1" i="0" u="none" strike="noStrike" cap="none" dirty="0" smtClean="0">
                <a:solidFill>
                  <a:srgbClr val="000000"/>
                </a:solidFill>
                <a:effectLst/>
                <a:latin typeface="Arial"/>
                <a:ea typeface="Arial"/>
                <a:cs typeface="Arial"/>
                <a:sym typeface="Arial"/>
              </a:rPr>
              <a:t>nutrition</a:t>
            </a:r>
            <a:r>
              <a:rPr lang="en-US" sz="1200" b="0" i="0" u="none" strike="noStrike" cap="none" dirty="0" smtClean="0">
                <a:solidFill>
                  <a:srgbClr val="000000"/>
                </a:solidFill>
                <a:effectLst/>
                <a:latin typeface="Arial"/>
                <a:ea typeface="Arial"/>
                <a:cs typeface="Arial"/>
                <a:sym typeface="Arial"/>
              </a:rPr>
              <a:t> is one of the 5 important self-care strategies she recommends to cope with stress and take care of our physical and mental health which is critical during times adversity.</a:t>
            </a:r>
          </a:p>
          <a:p>
            <a:pPr marL="457200" lvl="0" indent="-317500" algn="l" rtl="0">
              <a:spcBef>
                <a:spcPts val="0"/>
              </a:spcBef>
              <a:spcAft>
                <a:spcPts val="0"/>
              </a:spcAft>
              <a:buSzPts val="1400"/>
              <a:buChar char="●"/>
            </a:pPr>
            <a:r>
              <a:rPr lang="en-US" sz="1200" b="0" i="0" u="none" strike="noStrike" cap="none" dirty="0" smtClean="0">
                <a:solidFill>
                  <a:srgbClr val="000000"/>
                </a:solidFill>
                <a:effectLst/>
                <a:latin typeface="Arial"/>
                <a:ea typeface="Arial"/>
                <a:cs typeface="Arial"/>
                <a:sym typeface="Arial"/>
              </a:rPr>
              <a:t>Self-care is something different for everyone, some of us exercise, some do meditation, some do yoga, but what we all have in common is the need to fuel our bodies every day so we can thrive and function.</a:t>
            </a:r>
            <a:r>
              <a:rPr lang="en-US" sz="1200" b="0" i="0" u="none" strike="noStrike" cap="none" baseline="0" dirty="0" smtClean="0">
                <a:solidFill>
                  <a:srgbClr val="000000"/>
                </a:solidFill>
                <a:effectLst/>
                <a:latin typeface="Arial"/>
                <a:ea typeface="Arial"/>
                <a:cs typeface="Arial"/>
                <a:sym typeface="Arial"/>
              </a:rPr>
              <a:t> </a:t>
            </a:r>
            <a:r>
              <a:rPr lang="en-US" sz="1200" b="0" i="0" u="none" strike="noStrike" cap="none" dirty="0" smtClean="0">
                <a:solidFill>
                  <a:srgbClr val="000000"/>
                </a:solidFill>
                <a:effectLst/>
                <a:latin typeface="Arial"/>
                <a:ea typeface="Arial"/>
                <a:cs typeface="Arial"/>
                <a:sym typeface="Arial"/>
              </a:rPr>
              <a:t>Research shows that the food we put in our body directly impacts what we feel physically and emotionally.</a:t>
            </a:r>
            <a:endParaRPr lang="en-US" dirty="0" smtClean="0">
              <a:solidFill>
                <a:schemeClr val="dk1"/>
              </a:solidFill>
            </a:endParaRPr>
          </a:p>
        </p:txBody>
      </p:sp>
      <p:sp>
        <p:nvSpPr>
          <p:cNvPr id="700" name="Google Shape;70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en-US"/>
              <a:pPr algn="r"/>
              <a:t>5</a:t>
            </a:fld>
            <a:endParaRPr/>
          </a:p>
        </p:txBody>
      </p:sp>
    </p:spTree>
    <p:extLst>
      <p:ext uri="{BB962C8B-B14F-4D97-AF65-F5344CB8AC3E}">
        <p14:creationId xmlns:p14="http://schemas.microsoft.com/office/powerpoint/2010/main" val="3160450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dirty="0" smtClean="0"/>
              <a:t>Teacher Instruction</a:t>
            </a:r>
          </a:p>
          <a:p>
            <a:pPr marL="457200" lvl="0" indent="-317500" algn="l" rtl="0">
              <a:spcBef>
                <a:spcPts val="0"/>
              </a:spcBef>
              <a:spcAft>
                <a:spcPts val="0"/>
              </a:spcAft>
              <a:buSzPts val="1400"/>
              <a:buChar char="●"/>
            </a:pPr>
            <a:r>
              <a:rPr lang="en-US" dirty="0" smtClean="0"/>
              <a:t>This is an intro</a:t>
            </a:r>
            <a:r>
              <a:rPr lang="en-US" baseline="0" dirty="0" smtClean="0"/>
              <a:t> slide introducing the concept of healthy eating, which will be described more throughout the following slides.</a:t>
            </a:r>
          </a:p>
          <a:p>
            <a:pPr marL="457200" lvl="0" indent="-317500" algn="l" rtl="0">
              <a:spcBef>
                <a:spcPts val="0"/>
              </a:spcBef>
              <a:spcAft>
                <a:spcPts val="0"/>
              </a:spcAft>
              <a:buSzPts val="1400"/>
              <a:buChar char="●"/>
            </a:pPr>
            <a:endParaRPr lang="en-US" dirty="0" smtClean="0"/>
          </a:p>
          <a:p>
            <a:pPr marL="0" lvl="0" indent="0" algn="l" rtl="0">
              <a:spcBef>
                <a:spcPts val="0"/>
              </a:spcBef>
              <a:spcAft>
                <a:spcPts val="0"/>
              </a:spcAft>
              <a:buClr>
                <a:schemeClr val="dk1"/>
              </a:buClr>
              <a:buFont typeface="Arial"/>
              <a:buNone/>
            </a:pPr>
            <a:r>
              <a:rPr lang="en-US" u="sng" dirty="0" smtClean="0"/>
              <a:t>Talking Points</a:t>
            </a:r>
            <a:endParaRPr lang="en-US" dirty="0" smtClean="0"/>
          </a:p>
          <a:p>
            <a:pPr marL="457200" lvl="0" indent="-317500" algn="l" rtl="0">
              <a:spcBef>
                <a:spcPts val="0"/>
              </a:spcBef>
              <a:spcAft>
                <a:spcPts val="0"/>
              </a:spcAft>
              <a:buSzPts val="1400"/>
              <a:buChar char="●"/>
            </a:pPr>
            <a:r>
              <a:rPr lang="en-US" dirty="0" smtClean="0"/>
              <a:t>During </a:t>
            </a:r>
            <a:r>
              <a:rPr lang="en-US" baseline="0" dirty="0" smtClean="0"/>
              <a:t>stressful times and seasons of life, we may not prioritize self-care. However, i</a:t>
            </a:r>
            <a:r>
              <a:rPr lang="en-US" dirty="0" smtClean="0"/>
              <a:t>t is an important</a:t>
            </a:r>
            <a:r>
              <a:rPr lang="en-US" baseline="0" dirty="0" smtClean="0"/>
              <a:t> </a:t>
            </a:r>
            <a:r>
              <a:rPr lang="en-US" dirty="0" smtClean="0"/>
              <a:t>strategy to help navigate life’s challenges.</a:t>
            </a:r>
          </a:p>
          <a:p>
            <a:pPr marL="457200" lvl="0" indent="-317500" algn="l" rtl="0">
              <a:spcBef>
                <a:spcPts val="0"/>
              </a:spcBef>
              <a:spcAft>
                <a:spcPts val="0"/>
              </a:spcAft>
              <a:buSzPts val="1400"/>
              <a:buChar char="●"/>
            </a:pPr>
            <a:r>
              <a:rPr lang="en-US" dirty="0" smtClean="0"/>
              <a:t>Research confirms that eating </a:t>
            </a:r>
            <a:r>
              <a:rPr lang="en-US" b="1" dirty="0" smtClean="0"/>
              <a:t>wholesome nutrient-rich foods</a:t>
            </a:r>
            <a:r>
              <a:rPr lang="en-US" dirty="0" smtClean="0"/>
              <a:t> (vs. heavily-processed foods) and choosing to consume a </a:t>
            </a:r>
            <a:r>
              <a:rPr lang="en-US" b="1" dirty="0" smtClean="0"/>
              <a:t>healthy eating pattern</a:t>
            </a:r>
            <a:r>
              <a:rPr lang="en-US" dirty="0" smtClean="0"/>
              <a:t> (vs. focusing on individual nutrient sources) are key components for maintaining both physical and mental health.</a:t>
            </a:r>
          </a:p>
          <a:p>
            <a:pPr marL="457200" lvl="0" indent="-317500" algn="l" rtl="0">
              <a:spcBef>
                <a:spcPts val="0"/>
              </a:spcBef>
              <a:spcAft>
                <a:spcPts val="0"/>
              </a:spcAft>
              <a:buSzPts val="1400"/>
              <a:buChar char="●"/>
            </a:pPr>
            <a:r>
              <a:rPr lang="en-US" dirty="0" smtClean="0"/>
              <a:t>Today</a:t>
            </a:r>
            <a:r>
              <a:rPr lang="en-US" baseline="0" dirty="0" smtClean="0"/>
              <a:t> we will explore more about healthy eating and identify small steps to improve health.</a:t>
            </a:r>
            <a:endParaRPr lang="en-US" dirty="0" smtClean="0"/>
          </a:p>
        </p:txBody>
      </p:sp>
      <p:sp>
        <p:nvSpPr>
          <p:cNvPr id="700" name="Google Shape;70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en-US"/>
              <a:pPr algn="r"/>
              <a:t>6</a:t>
            </a:fld>
            <a:endParaRPr/>
          </a:p>
        </p:txBody>
      </p:sp>
    </p:spTree>
    <p:extLst>
      <p:ext uri="{BB962C8B-B14F-4D97-AF65-F5344CB8AC3E}">
        <p14:creationId xmlns:p14="http://schemas.microsoft.com/office/powerpoint/2010/main" val="3635258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dirty="0"/>
              <a:t>Teacher Instruction</a:t>
            </a:r>
            <a:endParaRPr dirty="0"/>
          </a:p>
          <a:p>
            <a:pPr marL="457200" lvl="0" indent="-317500" algn="l" rtl="0">
              <a:spcBef>
                <a:spcPts val="0"/>
              </a:spcBef>
              <a:spcAft>
                <a:spcPts val="0"/>
              </a:spcAft>
              <a:buSzPts val="1400"/>
              <a:buChar char="●"/>
            </a:pPr>
            <a:r>
              <a:rPr lang="en-US" dirty="0"/>
              <a:t>Instruct the audience to reference their </a:t>
            </a:r>
            <a:r>
              <a:rPr lang="en-US" dirty="0" smtClean="0"/>
              <a:t>handout </a:t>
            </a:r>
            <a:r>
              <a:rPr lang="en-US" dirty="0"/>
              <a:t>for this presentation.</a:t>
            </a:r>
            <a:endParaRPr dirty="0"/>
          </a:p>
          <a:p>
            <a:pPr marL="0" lvl="0" indent="0" algn="l" rtl="0">
              <a:spcBef>
                <a:spcPts val="0"/>
              </a:spcBef>
              <a:spcAft>
                <a:spcPts val="0"/>
              </a:spcAft>
              <a:buClr>
                <a:schemeClr val="dk1"/>
              </a:buClr>
              <a:buSzPts val="1200"/>
              <a:buFont typeface="Arial"/>
              <a:buNone/>
            </a:pPr>
            <a:endParaRPr dirty="0"/>
          </a:p>
          <a:p>
            <a:pPr marL="0" lvl="0" indent="0" algn="l" rtl="0">
              <a:spcBef>
                <a:spcPts val="0"/>
              </a:spcBef>
              <a:spcAft>
                <a:spcPts val="0"/>
              </a:spcAft>
              <a:buClr>
                <a:schemeClr val="dk1"/>
              </a:buClr>
              <a:buSzPts val="1200"/>
              <a:buFont typeface="Arial"/>
              <a:buNone/>
            </a:pPr>
            <a:r>
              <a:rPr lang="en-US" u="sng" dirty="0"/>
              <a:t>Talking Points</a:t>
            </a:r>
            <a:endParaRPr dirty="0"/>
          </a:p>
          <a:p>
            <a:pPr marL="457200" lvl="0" indent="-317500" algn="l" rtl="0">
              <a:spcBef>
                <a:spcPts val="0"/>
              </a:spcBef>
              <a:spcAft>
                <a:spcPts val="0"/>
              </a:spcAft>
              <a:buSzPts val="1400"/>
              <a:buChar char="●"/>
            </a:pPr>
            <a:r>
              <a:rPr lang="en-US" u="none" dirty="0"/>
              <a:t>This booklet will guide our discussion on healthy eating and physical activity.</a:t>
            </a:r>
            <a:endParaRPr dirty="0"/>
          </a:p>
          <a:p>
            <a:pPr marL="457200" lvl="0" indent="-317500" algn="l" rtl="0">
              <a:spcBef>
                <a:spcPts val="0"/>
              </a:spcBef>
              <a:spcAft>
                <a:spcPts val="0"/>
              </a:spcAft>
              <a:buSzPts val="1400"/>
              <a:buChar char="●"/>
            </a:pPr>
            <a:r>
              <a:rPr lang="en-US" u="none" dirty="0"/>
              <a:t>We will do some of the activities together as a group and/or I will ask you to complete independent work.</a:t>
            </a:r>
            <a:endParaRPr dirty="0"/>
          </a:p>
        </p:txBody>
      </p:sp>
      <p:sp>
        <p:nvSpPr>
          <p:cNvPr id="660" name="Google Shape;66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3603958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a70d6e2a4d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7" name="Google Shape;667;ga70d6e2a4d_1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dirty="0"/>
              <a:t>Teacher Instruction</a:t>
            </a:r>
            <a:endParaRPr dirty="0"/>
          </a:p>
          <a:p>
            <a:pPr marL="457200" lvl="0" indent="-317500" algn="l" rtl="0">
              <a:spcBef>
                <a:spcPts val="0"/>
              </a:spcBef>
              <a:spcAft>
                <a:spcPts val="0"/>
              </a:spcAft>
              <a:buSzPts val="1400"/>
              <a:buChar char="●"/>
            </a:pPr>
            <a:r>
              <a:rPr lang="en-US" dirty="0"/>
              <a:t>Instruct the audience to turn to page 2 of </a:t>
            </a:r>
            <a:r>
              <a:rPr lang="en-US" dirty="0" smtClean="0"/>
              <a:t>the handout </a:t>
            </a:r>
            <a:r>
              <a:rPr lang="en-US" dirty="0"/>
              <a:t>to begin.</a:t>
            </a:r>
            <a:endParaRPr dirty="0"/>
          </a:p>
          <a:p>
            <a:pPr marL="0" lvl="0" indent="0" algn="l" rtl="0">
              <a:spcBef>
                <a:spcPts val="0"/>
              </a:spcBef>
              <a:spcAft>
                <a:spcPts val="0"/>
              </a:spcAft>
              <a:buClr>
                <a:schemeClr val="dk1"/>
              </a:buClr>
              <a:buSzPts val="1200"/>
              <a:buFont typeface="Arial"/>
              <a:buNone/>
            </a:pPr>
            <a:endParaRPr u="none" dirty="0"/>
          </a:p>
          <a:p>
            <a:pPr marL="0" lvl="0" indent="0" algn="l" rtl="0">
              <a:spcBef>
                <a:spcPts val="0"/>
              </a:spcBef>
              <a:spcAft>
                <a:spcPts val="0"/>
              </a:spcAft>
              <a:buClr>
                <a:schemeClr val="dk1"/>
              </a:buClr>
              <a:buSzPts val="1200"/>
              <a:buFont typeface="Arial"/>
              <a:buNone/>
            </a:pPr>
            <a:r>
              <a:rPr lang="en-US" u="sng" dirty="0"/>
              <a:t>Talking Points</a:t>
            </a:r>
            <a:endParaRPr dirty="0"/>
          </a:p>
          <a:p>
            <a:pPr marL="457200" lvl="0" indent="-317500" algn="l" rtl="0">
              <a:spcBef>
                <a:spcPts val="0"/>
              </a:spcBef>
              <a:spcAft>
                <a:spcPts val="0"/>
              </a:spcAft>
              <a:buSzPts val="1400"/>
              <a:buChar char="●"/>
            </a:pPr>
            <a:r>
              <a:rPr lang="en-US" dirty="0"/>
              <a:t>We’ll start with page 2 as we discuss some reasons we might want to consider making nutrition and physical activity changes to improve our overall health.</a:t>
            </a:r>
            <a:endParaRPr dirty="0"/>
          </a:p>
        </p:txBody>
      </p:sp>
      <p:sp>
        <p:nvSpPr>
          <p:cNvPr id="668" name="Google Shape;668;ga70d6e2a4d_1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3628640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dirty="0"/>
              <a:t>Teacher Instruction</a:t>
            </a:r>
            <a:endParaRPr dirty="0"/>
          </a:p>
          <a:p>
            <a:pPr marL="457200" lvl="0" indent="-317500" algn="l" rtl="0">
              <a:spcBef>
                <a:spcPts val="0"/>
              </a:spcBef>
              <a:spcAft>
                <a:spcPts val="0"/>
              </a:spcAft>
              <a:buSzPts val="1400"/>
              <a:buChar char="●"/>
            </a:pPr>
            <a:r>
              <a:rPr lang="en-US" dirty="0"/>
              <a:t>Ask students to complete the “reality check” questions on their own. You may </a:t>
            </a:r>
            <a:r>
              <a:rPr lang="en-US" dirty="0" smtClean="0"/>
              <a:t>decide </a:t>
            </a:r>
            <a:r>
              <a:rPr lang="en-US" dirty="0"/>
              <a:t>to read the questions aloud.</a:t>
            </a:r>
            <a:endParaRPr dirty="0"/>
          </a:p>
          <a:p>
            <a:pPr marL="457200" lvl="0" indent="-317500" algn="l" rtl="0">
              <a:spcBef>
                <a:spcPts val="0"/>
              </a:spcBef>
              <a:spcAft>
                <a:spcPts val="0"/>
              </a:spcAft>
              <a:buSzPts val="1400"/>
              <a:buChar char="●"/>
            </a:pPr>
            <a:r>
              <a:rPr lang="en-US" u="none" dirty="0"/>
              <a:t>These questions are personal and the answers should be kept private so as to not create feelings of </a:t>
            </a:r>
            <a:r>
              <a:rPr lang="en-US" u="none" dirty="0" smtClean="0"/>
              <a:t>judgment.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u="sng" dirty="0"/>
              <a:t>Talking Points:</a:t>
            </a:r>
            <a:endParaRPr u="sng" dirty="0">
              <a:solidFill>
                <a:srgbClr val="42464B"/>
              </a:solidFill>
            </a:endParaRPr>
          </a:p>
          <a:p>
            <a:pPr marL="457200" lvl="0" indent="-317500" algn="l" rtl="0">
              <a:spcBef>
                <a:spcPts val="0"/>
              </a:spcBef>
              <a:spcAft>
                <a:spcPts val="0"/>
              </a:spcAft>
              <a:buSzPts val="1400"/>
              <a:buChar char="●"/>
            </a:pPr>
            <a:r>
              <a:rPr lang="en-US" dirty="0">
                <a:solidFill>
                  <a:srgbClr val="42464B"/>
                </a:solidFill>
                <a:highlight>
                  <a:srgbClr val="FCFBF9"/>
                </a:highlight>
                <a:latin typeface="Gill Sans"/>
                <a:ea typeface="Gill Sans"/>
                <a:cs typeface="Gill Sans"/>
                <a:sym typeface="Gill Sans"/>
              </a:rPr>
              <a:t>Healthy eating is a pattern of nutritious and wholesome food choices that people make over time. </a:t>
            </a:r>
            <a:endParaRPr dirty="0">
              <a:solidFill>
                <a:srgbClr val="42464B"/>
              </a:solidFill>
            </a:endParaRPr>
          </a:p>
          <a:p>
            <a:pPr marL="457200" lvl="0" indent="-317500" algn="l" rtl="0">
              <a:spcBef>
                <a:spcPts val="0"/>
              </a:spcBef>
              <a:spcAft>
                <a:spcPts val="0"/>
              </a:spcAft>
              <a:buSzPts val="1400"/>
              <a:buChar char="●"/>
            </a:pPr>
            <a:r>
              <a:rPr lang="en-US" dirty="0"/>
              <a:t>Healthy eating is personal and how one person arrives at their healthy eating journey may be different </a:t>
            </a:r>
            <a:r>
              <a:rPr lang="en-US" dirty="0" smtClean="0"/>
              <a:t>from</a:t>
            </a:r>
            <a:r>
              <a:rPr lang="en-US" baseline="0" dirty="0" smtClean="0"/>
              <a:t> </a:t>
            </a:r>
            <a:r>
              <a:rPr lang="en-US" dirty="0" smtClean="0"/>
              <a:t>another</a:t>
            </a:r>
            <a:r>
              <a:rPr lang="en-US" dirty="0"/>
              <a:t>.</a:t>
            </a:r>
            <a:endParaRPr dirty="0"/>
          </a:p>
          <a:p>
            <a:pPr marL="457200" lvl="0" indent="-317500" algn="l" rtl="0">
              <a:spcBef>
                <a:spcPts val="0"/>
              </a:spcBef>
              <a:spcAft>
                <a:spcPts val="0"/>
              </a:spcAft>
              <a:buSzPts val="1400"/>
              <a:buChar char="●"/>
            </a:pPr>
            <a:r>
              <a:rPr lang="en-US" dirty="0"/>
              <a:t>Consider your own habits, barriers and goals related to health as we go through the following topics.</a:t>
            </a:r>
            <a:endParaRPr dirty="0"/>
          </a:p>
          <a:p>
            <a:pPr marL="457200" lvl="0" indent="-317500" algn="l" rtl="0">
              <a:spcBef>
                <a:spcPts val="0"/>
              </a:spcBef>
              <a:spcAft>
                <a:spcPts val="0"/>
              </a:spcAft>
              <a:buSzPts val="1400"/>
              <a:buChar char="●"/>
            </a:pPr>
            <a:r>
              <a:rPr lang="en-US" dirty="0"/>
              <a:t>If you marked “yes” to one or more of these questions, you may feel ready to make healthy changes and become more physically active.</a:t>
            </a:r>
            <a:endParaRPr dirty="0"/>
          </a:p>
          <a:p>
            <a:pPr marL="457200" lvl="0" indent="-317500" algn="l" rtl="0">
              <a:spcBef>
                <a:spcPts val="0"/>
              </a:spcBef>
              <a:spcAft>
                <a:spcPts val="0"/>
              </a:spcAft>
              <a:buSzPts val="1400"/>
              <a:buChar char="●"/>
            </a:pPr>
            <a:r>
              <a:rPr lang="en-US" dirty="0"/>
              <a:t>Making healthy lifestyle changes </a:t>
            </a:r>
            <a:r>
              <a:rPr lang="en-US" dirty="0" smtClean="0"/>
              <a:t>not </a:t>
            </a:r>
            <a:r>
              <a:rPr lang="en-US" dirty="0"/>
              <a:t>only </a:t>
            </a:r>
            <a:r>
              <a:rPr lang="en-US" dirty="0" smtClean="0"/>
              <a:t>helps </a:t>
            </a:r>
            <a:r>
              <a:rPr lang="en-US" dirty="0"/>
              <a:t>to improve your health and weight, but can help </a:t>
            </a:r>
            <a:r>
              <a:rPr lang="en-US" dirty="0" smtClean="0"/>
              <a:t>you feel better and improve</a:t>
            </a:r>
            <a:r>
              <a:rPr lang="en-US" baseline="0" dirty="0" smtClean="0"/>
              <a:t> </a:t>
            </a:r>
            <a:r>
              <a:rPr lang="en-US" dirty="0" smtClean="0"/>
              <a:t>sleep too.</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u="none" dirty="0"/>
          </a:p>
        </p:txBody>
      </p:sp>
      <p:sp>
        <p:nvSpPr>
          <p:cNvPr id="676" name="Google Shape;67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37582308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hyperlink" Target="http://gallery.dairycouncilofca.org/GSP/" TargetMode="External"/><Relationship Id="rId1" Type="http://schemas.openxmlformats.org/officeDocument/2006/relationships/slideMaster" Target="../slideMasters/slideMaster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2.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22.jp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25.jp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28.jp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Master" Target="../slideMasters/slideMaster1.xml"/><Relationship Id="rId5" Type="http://schemas.openxmlformats.org/officeDocument/2006/relationships/image" Target="../media/image29.png"/><Relationship Id="rId4" Type="http://schemas.openxmlformats.org/officeDocument/2006/relationships/image" Target="../media/image22.jp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Master" Target="../slideMasters/slideMaster1.xml"/><Relationship Id="rId5" Type="http://schemas.openxmlformats.org/officeDocument/2006/relationships/image" Target="../media/image29.png"/><Relationship Id="rId4" Type="http://schemas.openxmlformats.org/officeDocument/2006/relationships/image" Target="../media/image25.jp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Master" Target="../slideMasters/slideMaster1.xml"/><Relationship Id="rId5" Type="http://schemas.openxmlformats.org/officeDocument/2006/relationships/image" Target="../media/image29.png"/><Relationship Id="rId4" Type="http://schemas.openxmlformats.org/officeDocument/2006/relationships/image" Target="../media/image28.jp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EH Blue Title">
  <p:cSld name="LEH Blue Title">
    <p:spTree>
      <p:nvGrpSpPr>
        <p:cNvPr id="1" name="Shape 15"/>
        <p:cNvGrpSpPr/>
        <p:nvPr/>
      </p:nvGrpSpPr>
      <p:grpSpPr>
        <a:xfrm>
          <a:off x="0" y="0"/>
          <a:ext cx="0" cy="0"/>
          <a:chOff x="0" y="0"/>
          <a:chExt cx="0" cy="0"/>
        </a:xfrm>
      </p:grpSpPr>
      <p:sp>
        <p:nvSpPr>
          <p:cNvPr id="16" name="Google Shape;16;p2"/>
          <p:cNvSpPr/>
          <p:nvPr/>
        </p:nvSpPr>
        <p:spPr>
          <a:xfrm>
            <a:off x="0" y="6412"/>
            <a:ext cx="12192000" cy="6137274"/>
          </a:xfrm>
          <a:prstGeom prst="rect">
            <a:avLst/>
          </a:prstGeom>
          <a:solidFill>
            <a:srgbClr val="007EB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Google Shape;17;p2"/>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 name="Google Shape;19;p2"/>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0" name="Google Shape;20;p2"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21" name="Google Shape;21;p2"/>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22" name="Google Shape;22;p2"/>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u="none" strike="noStrike" cap="none">
                <a:solidFill>
                  <a:schemeClr val="lt1"/>
                </a:solidFill>
                <a:latin typeface="Gill Sans"/>
                <a:ea typeface="Gill Sans"/>
                <a:cs typeface="Gill Sans"/>
                <a:sym typeface="Gill Sans"/>
              </a:rPr>
              <a:t>HealthyEating.org</a:t>
            </a:r>
            <a:endParaRPr sz="2400" b="1" i="0" u="none" strike="noStrike" cap="none">
              <a:solidFill>
                <a:schemeClr val="lt1"/>
              </a:solidFill>
              <a:latin typeface="Gill Sans"/>
              <a:ea typeface="Gill Sans"/>
              <a:cs typeface="Gill Sans"/>
              <a:sym typeface="Gill Sans"/>
            </a:endParaRPr>
          </a:p>
        </p:txBody>
      </p: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How to use our template">
  <p:cSld name="How to use our template">
    <p:spTree>
      <p:nvGrpSpPr>
        <p:cNvPr id="1" name="Shape 108"/>
        <p:cNvGrpSpPr/>
        <p:nvPr/>
      </p:nvGrpSpPr>
      <p:grpSpPr>
        <a:xfrm>
          <a:off x="0" y="0"/>
          <a:ext cx="0" cy="0"/>
          <a:chOff x="0" y="0"/>
          <a:chExt cx="0" cy="0"/>
        </a:xfrm>
      </p:grpSpPr>
      <p:sp>
        <p:nvSpPr>
          <p:cNvPr id="109" name="Google Shape;109;p12"/>
          <p:cNvSpPr txBox="1"/>
          <p:nvPr/>
        </p:nvSpPr>
        <p:spPr>
          <a:xfrm>
            <a:off x="396240" y="345440"/>
            <a:ext cx="522224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i="0">
                <a:solidFill>
                  <a:srgbClr val="00ACDC"/>
                </a:solidFill>
                <a:latin typeface="Gill Sans"/>
                <a:ea typeface="Gill Sans"/>
                <a:cs typeface="Gill Sans"/>
                <a:sym typeface="Gill Sans"/>
              </a:rPr>
              <a:t>How to use our template</a:t>
            </a:r>
            <a:endParaRPr sz="2800" b="1" i="0">
              <a:solidFill>
                <a:srgbClr val="00ACDC"/>
              </a:solidFill>
              <a:latin typeface="Gill Sans"/>
              <a:ea typeface="Gill Sans"/>
              <a:cs typeface="Gill Sans"/>
              <a:sym typeface="Gill Sans"/>
            </a:endParaRPr>
          </a:p>
        </p:txBody>
      </p:sp>
      <p:sp>
        <p:nvSpPr>
          <p:cNvPr id="110" name="Google Shape;110;p12"/>
          <p:cNvSpPr txBox="1"/>
          <p:nvPr/>
        </p:nvSpPr>
        <p:spPr>
          <a:xfrm>
            <a:off x="396240" y="1076960"/>
            <a:ext cx="5222240" cy="489364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i="0">
                <a:solidFill>
                  <a:srgbClr val="42464B"/>
                </a:solidFill>
                <a:latin typeface="Gill Sans"/>
                <a:ea typeface="Gill Sans"/>
                <a:cs typeface="Gill Sans"/>
                <a:sym typeface="Gill Sans"/>
              </a:rPr>
              <a:t>TIPS:</a:t>
            </a:r>
            <a:endParaRPr/>
          </a:p>
          <a:p>
            <a:pPr marL="342900" marR="0" lvl="0" indent="-342900" algn="l" rtl="0">
              <a:spcBef>
                <a:spcPts val="0"/>
              </a:spcBef>
              <a:spcAft>
                <a:spcPts val="0"/>
              </a:spcAft>
              <a:buClr>
                <a:srgbClr val="42464B"/>
              </a:buClr>
              <a:buSzPts val="1400"/>
              <a:buFont typeface="Calibri"/>
              <a:buAutoNum type="arabicPeriod"/>
            </a:pPr>
            <a:r>
              <a:rPr lang="en-US" sz="1400" b="0" i="0">
                <a:solidFill>
                  <a:srgbClr val="42464B"/>
                </a:solidFill>
                <a:latin typeface="Gill Sans"/>
                <a:ea typeface="Gill Sans"/>
                <a:cs typeface="Gill Sans"/>
                <a:sym typeface="Gill Sans"/>
              </a:rPr>
              <a:t>Create rhythm and allow a viewer’s eyes to experience a visual break by inserting a section slide with a full block of color or a full slide of images. This helps maintain interest with the viewer.</a:t>
            </a:r>
            <a:endParaRPr/>
          </a:p>
          <a:p>
            <a:pPr marL="342900" marR="0" lvl="0" indent="-342900" algn="l" rtl="0">
              <a:spcBef>
                <a:spcPts val="0"/>
              </a:spcBef>
              <a:spcAft>
                <a:spcPts val="0"/>
              </a:spcAft>
              <a:buClr>
                <a:srgbClr val="42464B"/>
              </a:buClr>
              <a:buSzPts val="1400"/>
              <a:buFont typeface="Calibri"/>
              <a:buAutoNum type="arabicPeriod"/>
            </a:pPr>
            <a:r>
              <a:rPr lang="en-US" sz="1400" b="0" i="0">
                <a:solidFill>
                  <a:srgbClr val="42464B"/>
                </a:solidFill>
                <a:latin typeface="Gill Sans"/>
                <a:ea typeface="Gill Sans"/>
                <a:cs typeface="Gill Sans"/>
                <a:sym typeface="Gill Sans"/>
              </a:rPr>
              <a:t>Vary slide types.</a:t>
            </a:r>
            <a:endParaRPr/>
          </a:p>
          <a:p>
            <a:pPr marL="342900" marR="0" lvl="0" indent="-342900" algn="l" rtl="0">
              <a:spcBef>
                <a:spcPts val="0"/>
              </a:spcBef>
              <a:spcAft>
                <a:spcPts val="0"/>
              </a:spcAft>
              <a:buClr>
                <a:srgbClr val="42464B"/>
              </a:buClr>
              <a:buSzPts val="1400"/>
              <a:buFont typeface="Calibri"/>
              <a:buAutoNum type="arabicPeriod"/>
            </a:pPr>
            <a:r>
              <a:rPr lang="en-US" sz="1400" b="0" i="0">
                <a:solidFill>
                  <a:srgbClr val="42464B"/>
                </a:solidFill>
                <a:latin typeface="Gill Sans"/>
                <a:ea typeface="Gill Sans"/>
                <a:cs typeface="Gill Sans"/>
                <a:sym typeface="Gill Sans"/>
              </a:rPr>
              <a:t>Use the Dairy Council colors</a:t>
            </a:r>
            <a:endParaRPr/>
          </a:p>
          <a:p>
            <a:pPr marL="342900" marR="0" lvl="0" indent="-254000" algn="l" rtl="0">
              <a:spcBef>
                <a:spcPts val="0"/>
              </a:spcBef>
              <a:spcAft>
                <a:spcPts val="0"/>
              </a:spcAft>
              <a:buClr>
                <a:schemeClr val="dk1"/>
              </a:buClr>
              <a:buSzPts val="1400"/>
              <a:buFont typeface="Calibri"/>
              <a:buNone/>
            </a:pPr>
            <a:endParaRPr sz="1400" b="0" i="0">
              <a:solidFill>
                <a:srgbClr val="42464B"/>
              </a:solidFill>
              <a:latin typeface="Gill Sans"/>
              <a:ea typeface="Gill Sans"/>
              <a:cs typeface="Gill Sans"/>
              <a:sym typeface="Gill Sans"/>
            </a:endParaRPr>
          </a:p>
          <a:p>
            <a:pPr marL="342900" marR="0" lvl="0" indent="-254000" algn="l" rtl="0">
              <a:spcBef>
                <a:spcPts val="0"/>
              </a:spcBef>
              <a:spcAft>
                <a:spcPts val="0"/>
              </a:spcAft>
              <a:buClr>
                <a:schemeClr val="dk1"/>
              </a:buClr>
              <a:buSzPts val="1400"/>
              <a:buFont typeface="Calibri"/>
              <a:buNone/>
            </a:pPr>
            <a:endParaRPr sz="1400" b="0" i="0">
              <a:solidFill>
                <a:srgbClr val="42464B"/>
              </a:solidFill>
              <a:latin typeface="Gill Sans"/>
              <a:ea typeface="Gill Sans"/>
              <a:cs typeface="Gill Sans"/>
              <a:sym typeface="Gill Sans"/>
            </a:endParaRPr>
          </a:p>
          <a:p>
            <a:pPr marL="342900" marR="0" lvl="0" indent="-254000" algn="l" rtl="0">
              <a:spcBef>
                <a:spcPts val="0"/>
              </a:spcBef>
              <a:spcAft>
                <a:spcPts val="0"/>
              </a:spcAft>
              <a:buClr>
                <a:schemeClr val="dk1"/>
              </a:buClr>
              <a:buSzPts val="1400"/>
              <a:buFont typeface="Calibri"/>
              <a:buNone/>
            </a:pPr>
            <a:endParaRPr sz="1400" b="0" i="0">
              <a:solidFill>
                <a:srgbClr val="42464B"/>
              </a:solidFill>
              <a:latin typeface="Gill Sans"/>
              <a:ea typeface="Gill Sans"/>
              <a:cs typeface="Gill Sans"/>
              <a:sym typeface="Gill Sans"/>
            </a:endParaRPr>
          </a:p>
          <a:p>
            <a:pPr marL="342900" marR="0" lvl="0" indent="-254000" algn="l" rtl="0">
              <a:spcBef>
                <a:spcPts val="0"/>
              </a:spcBef>
              <a:spcAft>
                <a:spcPts val="0"/>
              </a:spcAft>
              <a:buClr>
                <a:schemeClr val="dk1"/>
              </a:buClr>
              <a:buSzPts val="1400"/>
              <a:buFont typeface="Calibri"/>
              <a:buNone/>
            </a:pPr>
            <a:endParaRPr sz="1400" b="0" i="0">
              <a:solidFill>
                <a:srgbClr val="42464B"/>
              </a:solidFill>
              <a:latin typeface="Gill Sans"/>
              <a:ea typeface="Gill Sans"/>
              <a:cs typeface="Gill Sans"/>
              <a:sym typeface="Gill Sans"/>
            </a:endParaRPr>
          </a:p>
          <a:p>
            <a:pPr marL="342900" marR="0" lvl="0" indent="-342900" algn="l" rtl="0">
              <a:spcBef>
                <a:spcPts val="0"/>
              </a:spcBef>
              <a:spcAft>
                <a:spcPts val="0"/>
              </a:spcAft>
              <a:buClr>
                <a:srgbClr val="42464B"/>
              </a:buClr>
              <a:buSzPts val="1400"/>
              <a:buFont typeface="Calibri"/>
              <a:buAutoNum type="arabicPeriod"/>
            </a:pPr>
            <a:r>
              <a:rPr lang="en-US" sz="1400" b="0" i="0">
                <a:solidFill>
                  <a:srgbClr val="42464B"/>
                </a:solidFill>
                <a:latin typeface="Gill Sans"/>
                <a:ea typeface="Gill Sans"/>
                <a:cs typeface="Gill Sans"/>
                <a:sym typeface="Gill Sans"/>
              </a:rPr>
              <a:t>Modify slides to fit your needs, our template is flexible! Need your section divider to be purple? Make it purple! Need a grid of four images on a slide? Create one!</a:t>
            </a:r>
            <a:endParaRPr/>
          </a:p>
          <a:p>
            <a:pPr marL="342900" marR="0" lvl="0" indent="-342900" algn="l" rtl="0">
              <a:lnSpc>
                <a:spcPct val="100000"/>
              </a:lnSpc>
              <a:spcBef>
                <a:spcPts val="0"/>
              </a:spcBef>
              <a:spcAft>
                <a:spcPts val="0"/>
              </a:spcAft>
              <a:buClr>
                <a:srgbClr val="42464B"/>
              </a:buClr>
              <a:buSzPts val="1400"/>
              <a:buFont typeface="Calibri"/>
              <a:buAutoNum type="arabicPeriod"/>
            </a:pPr>
            <a:r>
              <a:rPr lang="en-US" sz="1400" b="0" i="0">
                <a:solidFill>
                  <a:srgbClr val="42464B"/>
                </a:solidFill>
                <a:latin typeface="Gill Sans"/>
                <a:ea typeface="Gill Sans"/>
                <a:cs typeface="Gill Sans"/>
                <a:sym typeface="Gill Sans"/>
              </a:rPr>
              <a:t>Use warm dynamic images that showcase families, healthy eating, healthy lifestyles, etc. For food images, do your best to find images that showcase balanced diets, and foods prepped as a part of a meal, as long as a dairy component is present.  A lone apple on a white background is not as compelling as an apple seen as a part of a child’s lunch. Giving the viewer context for the foods, it communicates the healthy eating lifestyle. Begin by pulling images from this folder in our gallery: </a:t>
            </a:r>
            <a:r>
              <a:rPr lang="en-US" sz="1400" b="0" i="0" u="sng">
                <a:solidFill>
                  <a:schemeClr val="hlink"/>
                </a:solidFill>
                <a:latin typeface="Calibri"/>
                <a:ea typeface="Calibri"/>
                <a:cs typeface="Calibri"/>
                <a:sym typeface="Calibri"/>
                <a:hlinkClick r:id="rId2"/>
              </a:rPr>
              <a:t>http://gallery.dairycouncilofca.org/GSP/</a:t>
            </a:r>
            <a:r>
              <a:rPr lang="en-US" sz="1400" b="0" i="0" u="none" strike="noStrike">
                <a:solidFill>
                  <a:srgbClr val="000000"/>
                </a:solidFill>
                <a:latin typeface="Calibri"/>
                <a:ea typeface="Calibri"/>
                <a:cs typeface="Calibri"/>
                <a:sym typeface="Calibri"/>
              </a:rPr>
              <a:t> </a:t>
            </a:r>
            <a:endParaRPr sz="1400" b="0" i="0">
              <a:solidFill>
                <a:srgbClr val="42464B"/>
              </a:solidFill>
              <a:latin typeface="Gill Sans"/>
              <a:ea typeface="Gill Sans"/>
              <a:cs typeface="Gill Sans"/>
              <a:sym typeface="Gill Sans"/>
            </a:endParaRPr>
          </a:p>
        </p:txBody>
      </p:sp>
      <p:sp>
        <p:nvSpPr>
          <p:cNvPr id="111" name="Google Shape;111;p12"/>
          <p:cNvSpPr txBox="1"/>
          <p:nvPr/>
        </p:nvSpPr>
        <p:spPr>
          <a:xfrm>
            <a:off x="6035040" y="1076960"/>
            <a:ext cx="5222240" cy="307777"/>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42464B"/>
              </a:buClr>
              <a:buSzPts val="1400"/>
              <a:buFont typeface="Calibri"/>
              <a:buAutoNum type="arabicPeriod" startAt="6"/>
            </a:pPr>
            <a:r>
              <a:rPr lang="en-US" sz="1400" b="0" i="0">
                <a:solidFill>
                  <a:srgbClr val="42464B"/>
                </a:solidFill>
                <a:latin typeface="Gill Sans"/>
                <a:ea typeface="Gill Sans"/>
                <a:cs typeface="Gill Sans"/>
                <a:sym typeface="Gill Sans"/>
              </a:rPr>
              <a:t>Examples of warm dynamic images:</a:t>
            </a:r>
            <a:endParaRPr/>
          </a:p>
        </p:txBody>
      </p:sp>
      <p:pic>
        <p:nvPicPr>
          <p:cNvPr id="112" name="Google Shape;112;p12"/>
          <p:cNvPicPr preferRelativeResize="0"/>
          <p:nvPr/>
        </p:nvPicPr>
        <p:blipFill rotWithShape="1">
          <a:blip r:embed="rId3">
            <a:alphaModFix/>
          </a:blip>
          <a:srcRect/>
          <a:stretch/>
        </p:blipFill>
        <p:spPr>
          <a:xfrm>
            <a:off x="8060507" y="1536749"/>
            <a:ext cx="1612271" cy="1620455"/>
          </a:xfrm>
          <a:prstGeom prst="rect">
            <a:avLst/>
          </a:prstGeom>
          <a:noFill/>
          <a:ln>
            <a:noFill/>
          </a:ln>
        </p:spPr>
      </p:pic>
      <p:pic>
        <p:nvPicPr>
          <p:cNvPr id="113" name="Google Shape;113;p12"/>
          <p:cNvPicPr preferRelativeResize="0"/>
          <p:nvPr/>
        </p:nvPicPr>
        <p:blipFill rotWithShape="1">
          <a:blip r:embed="rId4">
            <a:alphaModFix/>
          </a:blip>
          <a:srcRect/>
          <a:stretch/>
        </p:blipFill>
        <p:spPr>
          <a:xfrm>
            <a:off x="6122722" y="1536749"/>
            <a:ext cx="1638229" cy="1622491"/>
          </a:xfrm>
          <a:prstGeom prst="rect">
            <a:avLst/>
          </a:prstGeom>
          <a:noFill/>
          <a:ln>
            <a:noFill/>
          </a:ln>
        </p:spPr>
      </p:pic>
      <p:pic>
        <p:nvPicPr>
          <p:cNvPr id="114" name="Google Shape;114;p12"/>
          <p:cNvPicPr preferRelativeResize="0"/>
          <p:nvPr/>
        </p:nvPicPr>
        <p:blipFill rotWithShape="1">
          <a:blip r:embed="rId5">
            <a:alphaModFix/>
          </a:blip>
          <a:srcRect l="39" t="20161" r="-38" b="13305"/>
          <a:stretch/>
        </p:blipFill>
        <p:spPr>
          <a:xfrm>
            <a:off x="9971503" y="1536749"/>
            <a:ext cx="1617971" cy="1614709"/>
          </a:xfrm>
          <a:prstGeom prst="rect">
            <a:avLst/>
          </a:prstGeom>
          <a:noFill/>
          <a:ln>
            <a:noFill/>
          </a:ln>
        </p:spPr>
      </p:pic>
      <p:pic>
        <p:nvPicPr>
          <p:cNvPr id="115" name="Google Shape;115;p12"/>
          <p:cNvPicPr preferRelativeResize="0"/>
          <p:nvPr/>
        </p:nvPicPr>
        <p:blipFill rotWithShape="1">
          <a:blip r:embed="rId6">
            <a:alphaModFix/>
          </a:blip>
          <a:srcRect/>
          <a:stretch/>
        </p:blipFill>
        <p:spPr>
          <a:xfrm>
            <a:off x="6122722" y="3438248"/>
            <a:ext cx="1629709" cy="1618788"/>
          </a:xfrm>
          <a:prstGeom prst="rect">
            <a:avLst/>
          </a:prstGeom>
          <a:noFill/>
          <a:ln>
            <a:noFill/>
          </a:ln>
        </p:spPr>
      </p:pic>
      <p:pic>
        <p:nvPicPr>
          <p:cNvPr id="116" name="Google Shape;116;p12"/>
          <p:cNvPicPr preferRelativeResize="0"/>
          <p:nvPr/>
        </p:nvPicPr>
        <p:blipFill rotWithShape="1">
          <a:blip r:embed="rId7">
            <a:alphaModFix/>
          </a:blip>
          <a:srcRect/>
          <a:stretch/>
        </p:blipFill>
        <p:spPr>
          <a:xfrm>
            <a:off x="9971503" y="3438247"/>
            <a:ext cx="1613468" cy="1621657"/>
          </a:xfrm>
          <a:prstGeom prst="rect">
            <a:avLst/>
          </a:prstGeom>
          <a:noFill/>
          <a:ln>
            <a:noFill/>
          </a:ln>
        </p:spPr>
      </p:pic>
      <p:pic>
        <p:nvPicPr>
          <p:cNvPr id="117" name="Google Shape;117;p12"/>
          <p:cNvPicPr preferRelativeResize="0"/>
          <p:nvPr/>
        </p:nvPicPr>
        <p:blipFill rotWithShape="1">
          <a:blip r:embed="rId8">
            <a:alphaModFix/>
          </a:blip>
          <a:srcRect/>
          <a:stretch/>
        </p:blipFill>
        <p:spPr>
          <a:xfrm>
            <a:off x="8042244" y="3437416"/>
            <a:ext cx="1639446" cy="1619619"/>
          </a:xfrm>
          <a:prstGeom prst="rect">
            <a:avLst/>
          </a:prstGeom>
          <a:noFill/>
          <a:ln>
            <a:noFill/>
          </a:ln>
        </p:spPr>
      </p:pic>
      <p:sp>
        <p:nvSpPr>
          <p:cNvPr id="118" name="Google Shape;118;p12"/>
          <p:cNvSpPr txBox="1"/>
          <p:nvPr/>
        </p:nvSpPr>
        <p:spPr>
          <a:xfrm>
            <a:off x="6035040" y="5315834"/>
            <a:ext cx="5222240" cy="738664"/>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42464B"/>
              </a:buClr>
              <a:buSzPts val="1400"/>
              <a:buFont typeface="Calibri"/>
              <a:buAutoNum type="arabicPeriod" startAt="7"/>
            </a:pPr>
            <a:r>
              <a:rPr lang="en-US" sz="1400" b="0" i="0">
                <a:solidFill>
                  <a:srgbClr val="42464B"/>
                </a:solidFill>
                <a:latin typeface="Gill Sans"/>
                <a:ea typeface="Gill Sans"/>
                <a:cs typeface="Gill Sans"/>
                <a:sym typeface="Gill Sans"/>
              </a:rPr>
              <a:t>The footer can be used to show our URL, our name, or to repeat the presentation throughout the internal slides. </a:t>
            </a:r>
            <a:br>
              <a:rPr lang="en-US" sz="1400" b="0" i="0">
                <a:solidFill>
                  <a:srgbClr val="42464B"/>
                </a:solidFill>
                <a:latin typeface="Gill Sans"/>
                <a:ea typeface="Gill Sans"/>
                <a:cs typeface="Gill Sans"/>
                <a:sym typeface="Gill Sans"/>
              </a:rPr>
            </a:br>
            <a:r>
              <a:rPr lang="en-US" sz="1400" b="0" i="0">
                <a:solidFill>
                  <a:srgbClr val="42464B"/>
                </a:solidFill>
                <a:latin typeface="Gill Sans"/>
                <a:ea typeface="Gill Sans"/>
                <a:cs typeface="Gill Sans"/>
                <a:sym typeface="Gill Sans"/>
              </a:rPr>
              <a:t>Note: the footer must be updated on each slide.</a:t>
            </a:r>
            <a:endParaRPr/>
          </a:p>
        </p:txBody>
      </p:sp>
      <p:sp>
        <p:nvSpPr>
          <p:cNvPr id="119" name="Google Shape;119;p12"/>
          <p:cNvSpPr/>
          <p:nvPr/>
        </p:nvSpPr>
        <p:spPr>
          <a:xfrm>
            <a:off x="832728" y="2558968"/>
            <a:ext cx="492369" cy="492665"/>
          </a:xfrm>
          <a:prstGeom prst="rect">
            <a:avLst/>
          </a:prstGeom>
          <a:solidFill>
            <a:srgbClr val="007EB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 name="Google Shape;120;p12"/>
          <p:cNvSpPr/>
          <p:nvPr/>
        </p:nvSpPr>
        <p:spPr>
          <a:xfrm>
            <a:off x="1458741" y="2558968"/>
            <a:ext cx="492369" cy="492665"/>
          </a:xfrm>
          <a:prstGeom prst="rect">
            <a:avLst/>
          </a:prstGeom>
          <a:solidFill>
            <a:srgbClr val="00AC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 name="Google Shape;121;p12"/>
          <p:cNvSpPr/>
          <p:nvPr/>
        </p:nvSpPr>
        <p:spPr>
          <a:xfrm>
            <a:off x="2098821" y="2558968"/>
            <a:ext cx="492369" cy="492665"/>
          </a:xfrm>
          <a:prstGeom prst="rect">
            <a:avLst/>
          </a:prstGeom>
          <a:solidFill>
            <a:srgbClr val="E56E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12"/>
          <p:cNvSpPr/>
          <p:nvPr/>
        </p:nvSpPr>
        <p:spPr>
          <a:xfrm>
            <a:off x="2731868" y="2558968"/>
            <a:ext cx="492369" cy="492665"/>
          </a:xfrm>
          <a:prstGeom prst="rect">
            <a:avLst/>
          </a:prstGeom>
          <a:solidFill>
            <a:srgbClr val="00A2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 name="Google Shape;123;p12"/>
          <p:cNvSpPr/>
          <p:nvPr/>
        </p:nvSpPr>
        <p:spPr>
          <a:xfrm>
            <a:off x="3364914" y="2558967"/>
            <a:ext cx="492369" cy="492665"/>
          </a:xfrm>
          <a:prstGeom prst="rect">
            <a:avLst/>
          </a:prstGeom>
          <a:solidFill>
            <a:srgbClr val="DB32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 name="Google Shape;124;p12"/>
          <p:cNvSpPr/>
          <p:nvPr/>
        </p:nvSpPr>
        <p:spPr>
          <a:xfrm>
            <a:off x="3997960" y="2558968"/>
            <a:ext cx="492369" cy="492665"/>
          </a:xfrm>
          <a:prstGeom prst="rect">
            <a:avLst/>
          </a:prstGeom>
          <a:solidFill>
            <a:srgbClr val="723E8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EH Title Page [insert photos]">
  <p:cSld name="LEH Title Page [insert photos]">
    <p:spTree>
      <p:nvGrpSpPr>
        <p:cNvPr id="1" name="Shape 125"/>
        <p:cNvGrpSpPr/>
        <p:nvPr/>
      </p:nvGrpSpPr>
      <p:grpSpPr>
        <a:xfrm>
          <a:off x="0" y="0"/>
          <a:ext cx="0" cy="0"/>
          <a:chOff x="0" y="0"/>
          <a:chExt cx="0" cy="0"/>
        </a:xfrm>
      </p:grpSpPr>
      <p:sp>
        <p:nvSpPr>
          <p:cNvPr id="126" name="Google Shape;126;p13"/>
          <p:cNvSpPr/>
          <p:nvPr/>
        </p:nvSpPr>
        <p:spPr>
          <a:xfrm>
            <a:off x="4579937" y="0"/>
            <a:ext cx="3032126" cy="6858000"/>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 name="Google Shape;127;p13"/>
          <p:cNvSpPr>
            <a:spLocks noGrp="1"/>
          </p:cNvSpPr>
          <p:nvPr>
            <p:ph type="pic" idx="2"/>
          </p:nvPr>
        </p:nvSpPr>
        <p:spPr>
          <a:xfrm>
            <a:off x="7612063" y="0"/>
            <a:ext cx="4579937"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13"/>
          <p:cNvSpPr>
            <a:spLocks noGrp="1"/>
          </p:cNvSpPr>
          <p:nvPr>
            <p:ph type="pic" idx="3"/>
          </p:nvPr>
        </p:nvSpPr>
        <p:spPr>
          <a:xfrm>
            <a:off x="0" y="0"/>
            <a:ext cx="4579937"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9" name="Google Shape;129;p13" descr="A close up of a logo&#10;&#10;Description automatically generated"/>
          <p:cNvPicPr preferRelativeResize="0"/>
          <p:nvPr/>
        </p:nvPicPr>
        <p:blipFill rotWithShape="1">
          <a:blip r:embed="rId2">
            <a:alphaModFix/>
          </a:blip>
          <a:srcRect/>
          <a:stretch/>
        </p:blipFill>
        <p:spPr>
          <a:xfrm>
            <a:off x="5040678" y="3052431"/>
            <a:ext cx="2110644" cy="75313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EH Title Page [father/son/girl/yogurt]">
  <p:cSld name="LEH Title Page [father/son/girl/yogurt]">
    <p:spTree>
      <p:nvGrpSpPr>
        <p:cNvPr id="1" name="Shape 130"/>
        <p:cNvGrpSpPr/>
        <p:nvPr/>
      </p:nvGrpSpPr>
      <p:grpSpPr>
        <a:xfrm>
          <a:off x="0" y="0"/>
          <a:ext cx="0" cy="0"/>
          <a:chOff x="0" y="0"/>
          <a:chExt cx="0" cy="0"/>
        </a:xfrm>
      </p:grpSpPr>
      <p:pic>
        <p:nvPicPr>
          <p:cNvPr id="131" name="Google Shape;131;p14"/>
          <p:cNvPicPr preferRelativeResize="0"/>
          <p:nvPr/>
        </p:nvPicPr>
        <p:blipFill rotWithShape="1">
          <a:blip r:embed="rId2">
            <a:alphaModFix/>
          </a:blip>
          <a:srcRect t="978"/>
          <a:stretch/>
        </p:blipFill>
        <p:spPr>
          <a:xfrm>
            <a:off x="7566813" y="-2434"/>
            <a:ext cx="4625187" cy="6862866"/>
          </a:xfrm>
          <a:prstGeom prst="rect">
            <a:avLst/>
          </a:prstGeom>
          <a:noFill/>
          <a:ln>
            <a:noFill/>
          </a:ln>
        </p:spPr>
      </p:pic>
      <p:pic>
        <p:nvPicPr>
          <p:cNvPr id="132" name="Google Shape;132;p14"/>
          <p:cNvPicPr preferRelativeResize="0"/>
          <p:nvPr/>
        </p:nvPicPr>
        <p:blipFill rotWithShape="1">
          <a:blip r:embed="rId3">
            <a:alphaModFix/>
          </a:blip>
          <a:srcRect t="440" r="-1062" b="-223"/>
          <a:stretch/>
        </p:blipFill>
        <p:spPr>
          <a:xfrm>
            <a:off x="0" y="-1"/>
            <a:ext cx="4670191" cy="6904027"/>
          </a:xfrm>
          <a:prstGeom prst="rect">
            <a:avLst/>
          </a:prstGeom>
          <a:noFill/>
          <a:ln>
            <a:noFill/>
          </a:ln>
        </p:spPr>
      </p:pic>
      <p:sp>
        <p:nvSpPr>
          <p:cNvPr id="133" name="Google Shape;133;p14"/>
          <p:cNvSpPr/>
          <p:nvPr/>
        </p:nvSpPr>
        <p:spPr>
          <a:xfrm>
            <a:off x="4579937" y="1"/>
            <a:ext cx="3032126" cy="6858000"/>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4" name="Google Shape;134;p14" descr="A close up of a logo&#10;&#10;Description automatically generated"/>
          <p:cNvPicPr preferRelativeResize="0"/>
          <p:nvPr/>
        </p:nvPicPr>
        <p:blipFill rotWithShape="1">
          <a:blip r:embed="rId4">
            <a:alphaModFix/>
          </a:blip>
          <a:srcRect/>
          <a:stretch/>
        </p:blipFill>
        <p:spPr>
          <a:xfrm>
            <a:off x="5040678" y="3052431"/>
            <a:ext cx="2110644" cy="75313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EH Title Page [pasta salad/boy/yogurt]">
  <p:cSld name="LEH Title Page [pasta salad/boy/yogurt]">
    <p:spTree>
      <p:nvGrpSpPr>
        <p:cNvPr id="1" name="Shape 135"/>
        <p:cNvGrpSpPr/>
        <p:nvPr/>
      </p:nvGrpSpPr>
      <p:grpSpPr>
        <a:xfrm>
          <a:off x="0" y="0"/>
          <a:ext cx="0" cy="0"/>
          <a:chOff x="0" y="0"/>
          <a:chExt cx="0" cy="0"/>
        </a:xfrm>
      </p:grpSpPr>
      <p:pic>
        <p:nvPicPr>
          <p:cNvPr id="136" name="Google Shape;136;p15"/>
          <p:cNvPicPr preferRelativeResize="0"/>
          <p:nvPr/>
        </p:nvPicPr>
        <p:blipFill rotWithShape="1">
          <a:blip r:embed="rId2">
            <a:alphaModFix/>
          </a:blip>
          <a:srcRect t="562" b="-188"/>
          <a:stretch/>
        </p:blipFill>
        <p:spPr>
          <a:xfrm>
            <a:off x="-1" y="-1"/>
            <a:ext cx="4633369" cy="6910165"/>
          </a:xfrm>
          <a:prstGeom prst="rect">
            <a:avLst/>
          </a:prstGeom>
          <a:noFill/>
          <a:ln>
            <a:noFill/>
          </a:ln>
        </p:spPr>
      </p:pic>
      <p:pic>
        <p:nvPicPr>
          <p:cNvPr id="137" name="Google Shape;137;p15"/>
          <p:cNvPicPr preferRelativeResize="0"/>
          <p:nvPr/>
        </p:nvPicPr>
        <p:blipFill rotWithShape="1">
          <a:blip r:embed="rId3">
            <a:alphaModFix/>
          </a:blip>
          <a:srcRect t="1153"/>
          <a:stretch/>
        </p:blipFill>
        <p:spPr>
          <a:xfrm>
            <a:off x="7558631" y="0"/>
            <a:ext cx="4633369" cy="6857998"/>
          </a:xfrm>
          <a:prstGeom prst="rect">
            <a:avLst/>
          </a:prstGeom>
          <a:noFill/>
          <a:ln>
            <a:noFill/>
          </a:ln>
        </p:spPr>
      </p:pic>
      <p:sp>
        <p:nvSpPr>
          <p:cNvPr id="138" name="Google Shape;138;p15"/>
          <p:cNvSpPr/>
          <p:nvPr/>
        </p:nvSpPr>
        <p:spPr>
          <a:xfrm>
            <a:off x="4579937" y="1"/>
            <a:ext cx="3032126" cy="6858000"/>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9" name="Google Shape;139;p15" descr="A close up of a logo&#10;&#10;Description automatically generated"/>
          <p:cNvPicPr preferRelativeResize="0"/>
          <p:nvPr/>
        </p:nvPicPr>
        <p:blipFill rotWithShape="1">
          <a:blip r:embed="rId4">
            <a:alphaModFix/>
          </a:blip>
          <a:srcRect/>
          <a:stretch/>
        </p:blipFill>
        <p:spPr>
          <a:xfrm>
            <a:off x="5040678" y="3052431"/>
            <a:ext cx="2110644" cy="75313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CC/LEH Title Page [insert photos]">
  <p:cSld name="DCC/LEH Title Page [insert photos]">
    <p:spTree>
      <p:nvGrpSpPr>
        <p:cNvPr id="1" name="Shape 140"/>
        <p:cNvGrpSpPr/>
        <p:nvPr/>
      </p:nvGrpSpPr>
      <p:grpSpPr>
        <a:xfrm>
          <a:off x="0" y="0"/>
          <a:ext cx="0" cy="0"/>
          <a:chOff x="0" y="0"/>
          <a:chExt cx="0" cy="0"/>
        </a:xfrm>
      </p:grpSpPr>
      <p:sp>
        <p:nvSpPr>
          <p:cNvPr id="141" name="Google Shape;141;p16"/>
          <p:cNvSpPr/>
          <p:nvPr/>
        </p:nvSpPr>
        <p:spPr>
          <a:xfrm>
            <a:off x="4579937" y="0"/>
            <a:ext cx="3032126" cy="6858000"/>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2" name="Google Shape;142;p16"/>
          <p:cNvSpPr>
            <a:spLocks noGrp="1"/>
          </p:cNvSpPr>
          <p:nvPr>
            <p:ph type="pic" idx="2"/>
          </p:nvPr>
        </p:nvSpPr>
        <p:spPr>
          <a:xfrm>
            <a:off x="7612063" y="0"/>
            <a:ext cx="4579937"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16"/>
          <p:cNvSpPr>
            <a:spLocks noGrp="1"/>
          </p:cNvSpPr>
          <p:nvPr>
            <p:ph type="pic" idx="3"/>
          </p:nvPr>
        </p:nvSpPr>
        <p:spPr>
          <a:xfrm>
            <a:off x="0" y="0"/>
            <a:ext cx="4579937"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44" name="Google Shape;144;p16" descr="A close up of a logo&#10;&#10;Description automatically generated"/>
          <p:cNvPicPr preferRelativeResize="0"/>
          <p:nvPr/>
        </p:nvPicPr>
        <p:blipFill rotWithShape="1">
          <a:blip r:embed="rId2">
            <a:alphaModFix/>
          </a:blip>
          <a:srcRect/>
          <a:stretch/>
        </p:blipFill>
        <p:spPr>
          <a:xfrm>
            <a:off x="5078080" y="2081668"/>
            <a:ext cx="2009715" cy="1105343"/>
          </a:xfrm>
          <a:prstGeom prst="rect">
            <a:avLst/>
          </a:prstGeom>
          <a:noFill/>
          <a:ln>
            <a:noFill/>
          </a:ln>
        </p:spPr>
      </p:pic>
      <p:pic>
        <p:nvPicPr>
          <p:cNvPr id="145" name="Google Shape;145;p16" descr="A close up of a logo&#10;&#10;Description automatically generated"/>
          <p:cNvPicPr preferRelativeResize="0"/>
          <p:nvPr/>
        </p:nvPicPr>
        <p:blipFill rotWithShape="1">
          <a:blip r:embed="rId3">
            <a:alphaModFix/>
          </a:blip>
          <a:srcRect/>
          <a:stretch/>
        </p:blipFill>
        <p:spPr>
          <a:xfrm>
            <a:off x="5040678" y="3670990"/>
            <a:ext cx="2110644" cy="753137"/>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CC/LEH Title Page [father/son/girl/yogurt]">
  <p:cSld name="DCC/LEH Title Page [father/son/girl/yogurt]">
    <p:spTree>
      <p:nvGrpSpPr>
        <p:cNvPr id="1" name="Shape 146"/>
        <p:cNvGrpSpPr/>
        <p:nvPr/>
      </p:nvGrpSpPr>
      <p:grpSpPr>
        <a:xfrm>
          <a:off x="0" y="0"/>
          <a:ext cx="0" cy="0"/>
          <a:chOff x="0" y="0"/>
          <a:chExt cx="0" cy="0"/>
        </a:xfrm>
      </p:grpSpPr>
      <p:pic>
        <p:nvPicPr>
          <p:cNvPr id="147" name="Google Shape;147;p17"/>
          <p:cNvPicPr preferRelativeResize="0"/>
          <p:nvPr/>
        </p:nvPicPr>
        <p:blipFill rotWithShape="1">
          <a:blip r:embed="rId2">
            <a:alphaModFix/>
          </a:blip>
          <a:srcRect t="440" r="-1062" b="-223"/>
          <a:stretch/>
        </p:blipFill>
        <p:spPr>
          <a:xfrm>
            <a:off x="0" y="-1"/>
            <a:ext cx="4670191" cy="6904027"/>
          </a:xfrm>
          <a:prstGeom prst="rect">
            <a:avLst/>
          </a:prstGeom>
          <a:noFill/>
          <a:ln>
            <a:noFill/>
          </a:ln>
        </p:spPr>
      </p:pic>
      <p:pic>
        <p:nvPicPr>
          <p:cNvPr id="148" name="Google Shape;148;p17"/>
          <p:cNvPicPr preferRelativeResize="0"/>
          <p:nvPr/>
        </p:nvPicPr>
        <p:blipFill rotWithShape="1">
          <a:blip r:embed="rId3">
            <a:alphaModFix/>
          </a:blip>
          <a:srcRect t="978"/>
          <a:stretch/>
        </p:blipFill>
        <p:spPr>
          <a:xfrm>
            <a:off x="7566813" y="-2434"/>
            <a:ext cx="4625187" cy="6862866"/>
          </a:xfrm>
          <a:prstGeom prst="rect">
            <a:avLst/>
          </a:prstGeom>
          <a:noFill/>
          <a:ln>
            <a:noFill/>
          </a:ln>
        </p:spPr>
      </p:pic>
      <p:sp>
        <p:nvSpPr>
          <p:cNvPr id="149" name="Google Shape;149;p17"/>
          <p:cNvSpPr/>
          <p:nvPr/>
        </p:nvSpPr>
        <p:spPr>
          <a:xfrm>
            <a:off x="4579937" y="1"/>
            <a:ext cx="3032126" cy="6858000"/>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0" name="Google Shape;150;p17" descr="A close up of a logo&#10;&#10;Description automatically generated"/>
          <p:cNvPicPr preferRelativeResize="0"/>
          <p:nvPr/>
        </p:nvPicPr>
        <p:blipFill rotWithShape="1">
          <a:blip r:embed="rId4">
            <a:alphaModFix/>
          </a:blip>
          <a:srcRect/>
          <a:stretch/>
        </p:blipFill>
        <p:spPr>
          <a:xfrm>
            <a:off x="5078080" y="2081668"/>
            <a:ext cx="2009715" cy="1105343"/>
          </a:xfrm>
          <a:prstGeom prst="rect">
            <a:avLst/>
          </a:prstGeom>
          <a:noFill/>
          <a:ln>
            <a:noFill/>
          </a:ln>
        </p:spPr>
      </p:pic>
      <p:pic>
        <p:nvPicPr>
          <p:cNvPr id="151" name="Google Shape;151;p17" descr="A close up of a logo&#10;&#10;Description automatically generated"/>
          <p:cNvPicPr preferRelativeResize="0"/>
          <p:nvPr/>
        </p:nvPicPr>
        <p:blipFill rotWithShape="1">
          <a:blip r:embed="rId5">
            <a:alphaModFix/>
          </a:blip>
          <a:srcRect/>
          <a:stretch/>
        </p:blipFill>
        <p:spPr>
          <a:xfrm>
            <a:off x="5040678" y="3670990"/>
            <a:ext cx="2110644" cy="75313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CC/LEH Title Page [pasta salad/boy/yogurt]">
  <p:cSld name="DCC/LEH Title Page [pasta salad/boy/yogurt]">
    <p:spTree>
      <p:nvGrpSpPr>
        <p:cNvPr id="1" name="Shape 152"/>
        <p:cNvGrpSpPr/>
        <p:nvPr/>
      </p:nvGrpSpPr>
      <p:grpSpPr>
        <a:xfrm>
          <a:off x="0" y="0"/>
          <a:ext cx="0" cy="0"/>
          <a:chOff x="0" y="0"/>
          <a:chExt cx="0" cy="0"/>
        </a:xfrm>
      </p:grpSpPr>
      <p:pic>
        <p:nvPicPr>
          <p:cNvPr id="153" name="Google Shape;153;p18"/>
          <p:cNvPicPr preferRelativeResize="0"/>
          <p:nvPr/>
        </p:nvPicPr>
        <p:blipFill rotWithShape="1">
          <a:blip r:embed="rId2">
            <a:alphaModFix/>
          </a:blip>
          <a:srcRect t="562" b="-188"/>
          <a:stretch/>
        </p:blipFill>
        <p:spPr>
          <a:xfrm>
            <a:off x="-1" y="-1"/>
            <a:ext cx="4633369" cy="6910165"/>
          </a:xfrm>
          <a:prstGeom prst="rect">
            <a:avLst/>
          </a:prstGeom>
          <a:noFill/>
          <a:ln>
            <a:noFill/>
          </a:ln>
        </p:spPr>
      </p:pic>
      <p:pic>
        <p:nvPicPr>
          <p:cNvPr id="154" name="Google Shape;154;p18"/>
          <p:cNvPicPr preferRelativeResize="0"/>
          <p:nvPr/>
        </p:nvPicPr>
        <p:blipFill rotWithShape="1">
          <a:blip r:embed="rId3">
            <a:alphaModFix/>
          </a:blip>
          <a:srcRect t="1153"/>
          <a:stretch/>
        </p:blipFill>
        <p:spPr>
          <a:xfrm>
            <a:off x="7558631" y="0"/>
            <a:ext cx="4633369" cy="6857998"/>
          </a:xfrm>
          <a:prstGeom prst="rect">
            <a:avLst/>
          </a:prstGeom>
          <a:noFill/>
          <a:ln>
            <a:noFill/>
          </a:ln>
        </p:spPr>
      </p:pic>
      <p:sp>
        <p:nvSpPr>
          <p:cNvPr id="155" name="Google Shape;155;p18"/>
          <p:cNvSpPr/>
          <p:nvPr/>
        </p:nvSpPr>
        <p:spPr>
          <a:xfrm>
            <a:off x="4579937" y="1"/>
            <a:ext cx="3032126" cy="6858000"/>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6" name="Google Shape;156;p18" descr="A close up of a logo&#10;&#10;Description automatically generated"/>
          <p:cNvPicPr preferRelativeResize="0"/>
          <p:nvPr/>
        </p:nvPicPr>
        <p:blipFill rotWithShape="1">
          <a:blip r:embed="rId4">
            <a:alphaModFix/>
          </a:blip>
          <a:srcRect/>
          <a:stretch/>
        </p:blipFill>
        <p:spPr>
          <a:xfrm>
            <a:off x="5078080" y="2081668"/>
            <a:ext cx="2009715" cy="1105343"/>
          </a:xfrm>
          <a:prstGeom prst="rect">
            <a:avLst/>
          </a:prstGeom>
          <a:noFill/>
          <a:ln>
            <a:noFill/>
          </a:ln>
        </p:spPr>
      </p:pic>
      <p:pic>
        <p:nvPicPr>
          <p:cNvPr id="157" name="Google Shape;157;p18" descr="A close up of a logo&#10;&#10;Description automatically generated"/>
          <p:cNvPicPr preferRelativeResize="0"/>
          <p:nvPr/>
        </p:nvPicPr>
        <p:blipFill rotWithShape="1">
          <a:blip r:embed="rId5">
            <a:alphaModFix/>
          </a:blip>
          <a:srcRect/>
          <a:stretch/>
        </p:blipFill>
        <p:spPr>
          <a:xfrm>
            <a:off x="5040678" y="3670990"/>
            <a:ext cx="2110644" cy="75313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CC Title Page [cow/man]">
  <p:cSld name="DCC Title Page [cow/man]">
    <p:spTree>
      <p:nvGrpSpPr>
        <p:cNvPr id="1" name="Shape 158"/>
        <p:cNvGrpSpPr/>
        <p:nvPr/>
      </p:nvGrpSpPr>
      <p:grpSpPr>
        <a:xfrm>
          <a:off x="0" y="0"/>
          <a:ext cx="0" cy="0"/>
          <a:chOff x="0" y="0"/>
          <a:chExt cx="0" cy="0"/>
        </a:xfrm>
      </p:grpSpPr>
      <p:pic>
        <p:nvPicPr>
          <p:cNvPr id="159" name="Google Shape;159;p19"/>
          <p:cNvPicPr preferRelativeResize="0"/>
          <p:nvPr/>
        </p:nvPicPr>
        <p:blipFill rotWithShape="1">
          <a:blip r:embed="rId2">
            <a:alphaModFix/>
          </a:blip>
          <a:srcRect t="399" r="-547" b="-532"/>
          <a:stretch/>
        </p:blipFill>
        <p:spPr>
          <a:xfrm>
            <a:off x="0" y="-1"/>
            <a:ext cx="4639506" cy="6922439"/>
          </a:xfrm>
          <a:prstGeom prst="rect">
            <a:avLst/>
          </a:prstGeom>
          <a:noFill/>
          <a:ln>
            <a:noFill/>
          </a:ln>
        </p:spPr>
      </p:pic>
      <p:pic>
        <p:nvPicPr>
          <p:cNvPr id="160" name="Google Shape;160;p19"/>
          <p:cNvPicPr preferRelativeResize="0"/>
          <p:nvPr/>
        </p:nvPicPr>
        <p:blipFill rotWithShape="1">
          <a:blip r:embed="rId3">
            <a:alphaModFix/>
          </a:blip>
          <a:srcRect l="862" t="-398" r="-1505" b="-398"/>
          <a:stretch/>
        </p:blipFill>
        <p:spPr>
          <a:xfrm>
            <a:off x="7612062" y="-110535"/>
            <a:ext cx="4712283" cy="7079069"/>
          </a:xfrm>
          <a:prstGeom prst="rect">
            <a:avLst/>
          </a:prstGeom>
          <a:noFill/>
          <a:ln>
            <a:noFill/>
          </a:ln>
        </p:spPr>
      </p:pic>
      <p:sp>
        <p:nvSpPr>
          <p:cNvPr id="161" name="Google Shape;161;p19"/>
          <p:cNvSpPr/>
          <p:nvPr/>
        </p:nvSpPr>
        <p:spPr>
          <a:xfrm>
            <a:off x="4579937" y="1"/>
            <a:ext cx="3032126" cy="6858000"/>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2" name="Google Shape;162;p19" descr="A close up of a logo&#10;&#10;Description automatically generated"/>
          <p:cNvPicPr preferRelativeResize="0"/>
          <p:nvPr/>
        </p:nvPicPr>
        <p:blipFill rotWithShape="1">
          <a:blip r:embed="rId4">
            <a:alphaModFix/>
          </a:blip>
          <a:srcRect/>
          <a:stretch/>
        </p:blipFill>
        <p:spPr>
          <a:xfrm>
            <a:off x="5091142" y="2876327"/>
            <a:ext cx="2009715" cy="110534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CC 100 Years">
  <p:cSld name="DCC 100 Years">
    <p:spTree>
      <p:nvGrpSpPr>
        <p:cNvPr id="1" name="Shape 163"/>
        <p:cNvGrpSpPr/>
        <p:nvPr/>
      </p:nvGrpSpPr>
      <p:grpSpPr>
        <a:xfrm>
          <a:off x="0" y="0"/>
          <a:ext cx="0" cy="0"/>
          <a:chOff x="0" y="0"/>
          <a:chExt cx="0" cy="0"/>
        </a:xfrm>
      </p:grpSpPr>
      <p:pic>
        <p:nvPicPr>
          <p:cNvPr id="164" name="Google Shape;164;p20"/>
          <p:cNvPicPr preferRelativeResize="0"/>
          <p:nvPr/>
        </p:nvPicPr>
        <p:blipFill rotWithShape="1">
          <a:blip r:embed="rId2">
            <a:alphaModFix/>
          </a:blip>
          <a:srcRect/>
          <a:stretch/>
        </p:blipFill>
        <p:spPr>
          <a:xfrm>
            <a:off x="-1" y="1"/>
            <a:ext cx="4579937" cy="6858000"/>
          </a:xfrm>
          <a:prstGeom prst="rect">
            <a:avLst/>
          </a:prstGeom>
          <a:noFill/>
          <a:ln>
            <a:noFill/>
          </a:ln>
        </p:spPr>
      </p:pic>
      <p:pic>
        <p:nvPicPr>
          <p:cNvPr id="165" name="Google Shape;165;p20"/>
          <p:cNvPicPr preferRelativeResize="0"/>
          <p:nvPr/>
        </p:nvPicPr>
        <p:blipFill rotWithShape="1">
          <a:blip r:embed="rId3">
            <a:alphaModFix/>
          </a:blip>
          <a:srcRect/>
          <a:stretch/>
        </p:blipFill>
        <p:spPr>
          <a:xfrm>
            <a:off x="7612063" y="1"/>
            <a:ext cx="4579937" cy="6858000"/>
          </a:xfrm>
          <a:prstGeom prst="rect">
            <a:avLst/>
          </a:prstGeom>
          <a:noFill/>
          <a:ln>
            <a:noFill/>
          </a:ln>
        </p:spPr>
      </p:pic>
      <p:sp>
        <p:nvSpPr>
          <p:cNvPr id="166" name="Google Shape;166;p20"/>
          <p:cNvSpPr/>
          <p:nvPr/>
        </p:nvSpPr>
        <p:spPr>
          <a:xfrm>
            <a:off x="4579937" y="1"/>
            <a:ext cx="3032126" cy="6858000"/>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7" name="Google Shape;167;p20"/>
          <p:cNvPicPr preferRelativeResize="0"/>
          <p:nvPr/>
        </p:nvPicPr>
        <p:blipFill rotWithShape="1">
          <a:blip r:embed="rId4">
            <a:alphaModFix/>
          </a:blip>
          <a:srcRect/>
          <a:stretch/>
        </p:blipFill>
        <p:spPr>
          <a:xfrm>
            <a:off x="3650520" y="975360"/>
            <a:ext cx="4890958" cy="498856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LEH Title Left / 1 Image Right [insert photos]">
  <p:cSld name="LEH Title Left / 1 Image Right [insert photos]">
    <p:spTree>
      <p:nvGrpSpPr>
        <p:cNvPr id="1" name="Shape 168"/>
        <p:cNvGrpSpPr/>
        <p:nvPr/>
      </p:nvGrpSpPr>
      <p:grpSpPr>
        <a:xfrm>
          <a:off x="0" y="0"/>
          <a:ext cx="0" cy="0"/>
          <a:chOff x="0" y="0"/>
          <a:chExt cx="0" cy="0"/>
        </a:xfrm>
      </p:grpSpPr>
      <p:sp>
        <p:nvSpPr>
          <p:cNvPr id="169" name="Google Shape;169;p21"/>
          <p:cNvSpPr>
            <a:spLocks noGrp="1"/>
          </p:cNvSpPr>
          <p:nvPr>
            <p:ph type="pic" idx="2"/>
          </p:nvPr>
        </p:nvSpPr>
        <p:spPr>
          <a:xfrm>
            <a:off x="7612063" y="0"/>
            <a:ext cx="4579937" cy="612541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0" name="Google Shape;170;p21"/>
          <p:cNvSpPr txBox="1">
            <a:spLocks noGrp="1"/>
          </p:cNvSpPr>
          <p:nvPr>
            <p:ph type="subTitle" idx="1"/>
          </p:nvPr>
        </p:nvSpPr>
        <p:spPr>
          <a:xfrm>
            <a:off x="853440" y="5020799"/>
            <a:ext cx="5974080" cy="1183322"/>
          </a:xfrm>
          <a:prstGeom prst="rect">
            <a:avLst/>
          </a:prstGeom>
          <a:noFill/>
          <a:ln>
            <a:noFill/>
          </a:ln>
        </p:spPr>
        <p:txBody>
          <a:bodyPr spcFirstLastPara="1" wrap="square" lIns="91425" tIns="45700" rIns="91425" bIns="45700" anchor="t" anchorCtr="0">
            <a:noAutofit/>
          </a:bodyPr>
          <a:lstStyle>
            <a:lvl1pPr lvl="0" algn="l">
              <a:lnSpc>
                <a:spcPct val="106250"/>
              </a:lnSpc>
              <a:spcBef>
                <a:spcPts val="1000"/>
              </a:spcBef>
              <a:spcAft>
                <a:spcPts val="0"/>
              </a:spcAft>
              <a:buClr>
                <a:srgbClr val="00ACDC"/>
              </a:buClr>
              <a:buSzPts val="3200"/>
              <a:buNone/>
              <a:defRPr sz="3200" b="0" i="0">
                <a:solidFill>
                  <a:srgbClr val="00ACDC"/>
                </a:solidFill>
                <a:latin typeface="Gill Sans"/>
                <a:ea typeface="Gill Sans"/>
                <a:cs typeface="Gill Sans"/>
                <a:sym typeface="Gill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1" name="Google Shape;171;p21"/>
          <p:cNvSpPr txBox="1">
            <a:spLocks noGrp="1"/>
          </p:cNvSpPr>
          <p:nvPr>
            <p:ph type="body" idx="3"/>
          </p:nvPr>
        </p:nvSpPr>
        <p:spPr>
          <a:xfrm>
            <a:off x="854075" y="1664799"/>
            <a:ext cx="5973445" cy="3133725"/>
          </a:xfrm>
          <a:prstGeom prst="rect">
            <a:avLst/>
          </a:prstGeom>
          <a:noFill/>
          <a:ln>
            <a:noFill/>
          </a:ln>
        </p:spPr>
        <p:txBody>
          <a:bodyPr spcFirstLastPara="1" wrap="square" lIns="91425" tIns="45700" rIns="91425" bIns="45700" anchor="b" anchorCtr="0">
            <a:noAutofit/>
          </a:bodyPr>
          <a:lstStyle>
            <a:lvl1pPr marL="457200" lvl="0" indent="-228600" algn="l">
              <a:lnSpc>
                <a:spcPct val="97222"/>
              </a:lnSpc>
              <a:spcBef>
                <a:spcPts val="1000"/>
              </a:spcBef>
              <a:spcAft>
                <a:spcPts val="0"/>
              </a:spcAft>
              <a:buClr>
                <a:srgbClr val="007EB9"/>
              </a:buClr>
              <a:buSzPts val="7200"/>
              <a:buNone/>
              <a:defRPr sz="7200" b="1" i="0">
                <a:solidFill>
                  <a:srgbClr val="007EB9"/>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21"/>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3" name="Google Shape;173;p21"/>
          <p:cNvSpPr txBox="1">
            <a:spLocks noGrp="1"/>
          </p:cNvSpPr>
          <p:nvPr>
            <p:ph type="body" idx="4"/>
          </p:nvPr>
        </p:nvSpPr>
        <p:spPr>
          <a:xfrm>
            <a:off x="853440" y="6280150"/>
            <a:ext cx="5422900"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4" name="Google Shape;174;p21" descr="A picture containing plate, drawing, room&#10;&#10;Description automatically generated"/>
          <p:cNvPicPr preferRelativeResize="0"/>
          <p:nvPr/>
        </p:nvPicPr>
        <p:blipFill rotWithShape="1">
          <a:blip r:embed="rId2">
            <a:alphaModFix/>
          </a:blip>
          <a:srcRect/>
          <a:stretch/>
        </p:blipFill>
        <p:spPr>
          <a:xfrm>
            <a:off x="991531" y="870149"/>
            <a:ext cx="1826580" cy="651775"/>
          </a:xfrm>
          <a:prstGeom prst="rect">
            <a:avLst/>
          </a:prstGeom>
          <a:noFill/>
          <a:ln>
            <a:noFill/>
          </a:ln>
        </p:spPr>
      </p:pic>
      <p:sp>
        <p:nvSpPr>
          <p:cNvPr id="175" name="Google Shape;175;p21"/>
          <p:cNvSpPr txBox="1"/>
          <p:nvPr/>
        </p:nvSpPr>
        <p:spPr>
          <a:xfrm>
            <a:off x="8296507" y="6253607"/>
            <a:ext cx="3042053"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CC Blue Title">
  <p:cSld name="DCC Blue Title">
    <p:spTree>
      <p:nvGrpSpPr>
        <p:cNvPr id="1" name="Shape 31"/>
        <p:cNvGrpSpPr/>
        <p:nvPr/>
      </p:nvGrpSpPr>
      <p:grpSpPr>
        <a:xfrm>
          <a:off x="0" y="0"/>
          <a:ext cx="0" cy="0"/>
          <a:chOff x="0" y="0"/>
          <a:chExt cx="0" cy="0"/>
        </a:xfrm>
      </p:grpSpPr>
      <p:sp>
        <p:nvSpPr>
          <p:cNvPr id="32" name="Google Shape;32;p4"/>
          <p:cNvSpPr/>
          <p:nvPr/>
        </p:nvSpPr>
        <p:spPr>
          <a:xfrm>
            <a:off x="0" y="6412"/>
            <a:ext cx="12192000" cy="6137274"/>
          </a:xfrm>
          <a:prstGeom prst="rect">
            <a:avLst/>
          </a:prstGeom>
          <a:solidFill>
            <a:srgbClr val="007EB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 name="Google Shape;33;p4"/>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4"/>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 name="Google Shape;35;p4"/>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6" name="Google Shape;36;p4"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37" name="Google Shape;37;p4"/>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u="none" strike="noStrike" cap="none">
                <a:solidFill>
                  <a:schemeClr val="lt1"/>
                </a:solidFill>
                <a:latin typeface="Gill Sans"/>
                <a:ea typeface="Gill Sans"/>
                <a:cs typeface="Gill Sans"/>
                <a:sym typeface="Gill Sans"/>
              </a:rPr>
              <a:t>HealthyEating.org</a:t>
            </a:r>
            <a:endParaRPr sz="2400" b="1" i="0" u="none" strike="noStrike" cap="none">
              <a:solidFill>
                <a:schemeClr val="lt1"/>
              </a:solidFill>
              <a:latin typeface="Gill Sans"/>
              <a:ea typeface="Gill Sans"/>
              <a:cs typeface="Gill Sans"/>
              <a:sym typeface="Gill Sans"/>
            </a:endParaRPr>
          </a:p>
        </p:txBody>
      </p:sp>
      <p:cxnSp>
        <p:nvCxnSpPr>
          <p:cNvPr id="38" name="Google Shape;38;p4"/>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LEH Title Left / 2 Images Right [insert photos]">
  <p:cSld name="LEH Title Left / 2 Images Right [insert photos]">
    <p:spTree>
      <p:nvGrpSpPr>
        <p:cNvPr id="1" name="Shape 176"/>
        <p:cNvGrpSpPr/>
        <p:nvPr/>
      </p:nvGrpSpPr>
      <p:grpSpPr>
        <a:xfrm>
          <a:off x="0" y="0"/>
          <a:ext cx="0" cy="0"/>
          <a:chOff x="0" y="0"/>
          <a:chExt cx="0" cy="0"/>
        </a:xfrm>
      </p:grpSpPr>
      <p:sp>
        <p:nvSpPr>
          <p:cNvPr id="177" name="Google Shape;177;p22"/>
          <p:cNvSpPr>
            <a:spLocks noGrp="1"/>
          </p:cNvSpPr>
          <p:nvPr>
            <p:ph type="pic" idx="2"/>
          </p:nvPr>
        </p:nvSpPr>
        <p:spPr>
          <a:xfrm>
            <a:off x="7612063" y="2310064"/>
            <a:ext cx="4579937" cy="382183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8" name="Google Shape;178;p22"/>
          <p:cNvSpPr>
            <a:spLocks noGrp="1"/>
          </p:cNvSpPr>
          <p:nvPr>
            <p:ph type="pic" idx="3"/>
          </p:nvPr>
        </p:nvSpPr>
        <p:spPr>
          <a:xfrm>
            <a:off x="7612064" y="0"/>
            <a:ext cx="4579936" cy="222824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79" name="Google Shape;179;p22"/>
          <p:cNvCxnSpPr/>
          <p:nvPr/>
        </p:nvCxnSpPr>
        <p:spPr>
          <a:xfrm>
            <a:off x="7612225" y="2271561"/>
            <a:ext cx="4579775" cy="0"/>
          </a:xfrm>
          <a:prstGeom prst="straightConnector1">
            <a:avLst/>
          </a:prstGeom>
          <a:noFill/>
          <a:ln w="76200" cap="flat" cmpd="sng">
            <a:solidFill>
              <a:schemeClr val="lt1"/>
            </a:solidFill>
            <a:prstDash val="solid"/>
            <a:miter lim="800000"/>
            <a:headEnd type="none" w="sm" len="sm"/>
            <a:tailEnd type="none" w="sm" len="sm"/>
          </a:ln>
        </p:spPr>
      </p:cxnSp>
      <p:pic>
        <p:nvPicPr>
          <p:cNvPr id="180" name="Google Shape;180;p22" descr="A picture containing plate, drawing, room&#10;&#10;Description automatically generated"/>
          <p:cNvPicPr preferRelativeResize="0"/>
          <p:nvPr/>
        </p:nvPicPr>
        <p:blipFill rotWithShape="1">
          <a:blip r:embed="rId2">
            <a:alphaModFix/>
          </a:blip>
          <a:srcRect/>
          <a:stretch/>
        </p:blipFill>
        <p:spPr>
          <a:xfrm>
            <a:off x="991531" y="870149"/>
            <a:ext cx="1826580" cy="651775"/>
          </a:xfrm>
          <a:prstGeom prst="rect">
            <a:avLst/>
          </a:prstGeom>
          <a:noFill/>
          <a:ln>
            <a:noFill/>
          </a:ln>
        </p:spPr>
      </p:pic>
      <p:sp>
        <p:nvSpPr>
          <p:cNvPr id="181" name="Google Shape;181;p22"/>
          <p:cNvSpPr/>
          <p:nvPr/>
        </p:nvSpPr>
        <p:spPr>
          <a:xfrm>
            <a:off x="-1"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Google Shape;182;p22"/>
          <p:cNvSpPr txBox="1">
            <a:spLocks noGrp="1"/>
          </p:cNvSpPr>
          <p:nvPr>
            <p:ph type="subTitle" idx="1"/>
          </p:nvPr>
        </p:nvSpPr>
        <p:spPr>
          <a:xfrm>
            <a:off x="853440" y="5020799"/>
            <a:ext cx="5974080" cy="1183322"/>
          </a:xfrm>
          <a:prstGeom prst="rect">
            <a:avLst/>
          </a:prstGeom>
          <a:noFill/>
          <a:ln>
            <a:noFill/>
          </a:ln>
        </p:spPr>
        <p:txBody>
          <a:bodyPr spcFirstLastPara="1" wrap="square" lIns="91425" tIns="45700" rIns="91425" bIns="45700" anchor="t" anchorCtr="0">
            <a:noAutofit/>
          </a:bodyPr>
          <a:lstStyle>
            <a:lvl1pPr lvl="0" algn="l">
              <a:lnSpc>
                <a:spcPct val="106250"/>
              </a:lnSpc>
              <a:spcBef>
                <a:spcPts val="1000"/>
              </a:spcBef>
              <a:spcAft>
                <a:spcPts val="0"/>
              </a:spcAft>
              <a:buClr>
                <a:srgbClr val="00ACDC"/>
              </a:buClr>
              <a:buSzPts val="3200"/>
              <a:buNone/>
              <a:defRPr sz="3200" b="0" i="0">
                <a:solidFill>
                  <a:srgbClr val="00ACDC"/>
                </a:solidFill>
                <a:latin typeface="Gill Sans"/>
                <a:ea typeface="Gill Sans"/>
                <a:cs typeface="Gill Sans"/>
                <a:sym typeface="Gill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3" name="Google Shape;183;p22"/>
          <p:cNvSpPr txBox="1">
            <a:spLocks noGrp="1"/>
          </p:cNvSpPr>
          <p:nvPr>
            <p:ph type="body" idx="4"/>
          </p:nvPr>
        </p:nvSpPr>
        <p:spPr>
          <a:xfrm>
            <a:off x="854075" y="1664799"/>
            <a:ext cx="5973445" cy="3133725"/>
          </a:xfrm>
          <a:prstGeom prst="rect">
            <a:avLst/>
          </a:prstGeom>
          <a:noFill/>
          <a:ln>
            <a:noFill/>
          </a:ln>
        </p:spPr>
        <p:txBody>
          <a:bodyPr spcFirstLastPara="1" wrap="square" lIns="91425" tIns="45700" rIns="91425" bIns="45700" anchor="b" anchorCtr="0">
            <a:noAutofit/>
          </a:bodyPr>
          <a:lstStyle>
            <a:lvl1pPr marL="457200" lvl="0" indent="-228600" algn="l">
              <a:lnSpc>
                <a:spcPct val="97222"/>
              </a:lnSpc>
              <a:spcBef>
                <a:spcPts val="1000"/>
              </a:spcBef>
              <a:spcAft>
                <a:spcPts val="0"/>
              </a:spcAft>
              <a:buClr>
                <a:srgbClr val="007EB9"/>
              </a:buClr>
              <a:buSzPts val="7200"/>
              <a:buNone/>
              <a:defRPr sz="7200" b="1" i="0">
                <a:solidFill>
                  <a:srgbClr val="007EB9"/>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 name="Google Shape;184;p22"/>
          <p:cNvSpPr txBox="1">
            <a:spLocks noGrp="1"/>
          </p:cNvSpPr>
          <p:nvPr>
            <p:ph type="body" idx="5"/>
          </p:nvPr>
        </p:nvSpPr>
        <p:spPr>
          <a:xfrm>
            <a:off x="853440" y="6280150"/>
            <a:ext cx="5422900"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22"/>
          <p:cNvSpPr txBox="1"/>
          <p:nvPr/>
        </p:nvSpPr>
        <p:spPr>
          <a:xfrm>
            <a:off x="8296507" y="6253607"/>
            <a:ext cx="3042053"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LEH Title Left / 3 Images Right [kids]">
  <p:cSld name="LEH Title Left / 3 Images Right [kids]">
    <p:spTree>
      <p:nvGrpSpPr>
        <p:cNvPr id="1" name="Shape 198"/>
        <p:cNvGrpSpPr/>
        <p:nvPr/>
      </p:nvGrpSpPr>
      <p:grpSpPr>
        <a:xfrm>
          <a:off x="0" y="0"/>
          <a:ext cx="0" cy="0"/>
          <a:chOff x="0" y="0"/>
          <a:chExt cx="0" cy="0"/>
        </a:xfrm>
      </p:grpSpPr>
      <p:pic>
        <p:nvPicPr>
          <p:cNvPr id="199" name="Google Shape;199;p24"/>
          <p:cNvPicPr preferRelativeResize="0"/>
          <p:nvPr/>
        </p:nvPicPr>
        <p:blipFill rotWithShape="1">
          <a:blip r:embed="rId2">
            <a:alphaModFix/>
          </a:blip>
          <a:srcRect/>
          <a:stretch/>
        </p:blipFill>
        <p:spPr>
          <a:xfrm>
            <a:off x="7612223" y="0"/>
            <a:ext cx="2308174" cy="2286000"/>
          </a:xfrm>
          <a:prstGeom prst="rect">
            <a:avLst/>
          </a:prstGeom>
          <a:noFill/>
          <a:ln>
            <a:noFill/>
          </a:ln>
        </p:spPr>
      </p:pic>
      <p:pic>
        <p:nvPicPr>
          <p:cNvPr id="200" name="Google Shape;200;p24"/>
          <p:cNvPicPr preferRelativeResize="0"/>
          <p:nvPr/>
        </p:nvPicPr>
        <p:blipFill rotWithShape="1">
          <a:blip r:embed="rId3">
            <a:alphaModFix/>
          </a:blip>
          <a:srcRect/>
          <a:stretch/>
        </p:blipFill>
        <p:spPr>
          <a:xfrm>
            <a:off x="9920398" y="0"/>
            <a:ext cx="2271601" cy="2283132"/>
          </a:xfrm>
          <a:prstGeom prst="rect">
            <a:avLst/>
          </a:prstGeom>
          <a:noFill/>
          <a:ln>
            <a:noFill/>
          </a:ln>
        </p:spPr>
      </p:pic>
      <p:pic>
        <p:nvPicPr>
          <p:cNvPr id="201" name="Google Shape;201;p24"/>
          <p:cNvPicPr preferRelativeResize="0"/>
          <p:nvPr/>
        </p:nvPicPr>
        <p:blipFill rotWithShape="1">
          <a:blip r:embed="rId4">
            <a:alphaModFix/>
          </a:blip>
          <a:srcRect/>
          <a:stretch/>
        </p:blipFill>
        <p:spPr>
          <a:xfrm>
            <a:off x="7612224" y="2261484"/>
            <a:ext cx="4579776" cy="3882710"/>
          </a:xfrm>
          <a:prstGeom prst="rect">
            <a:avLst/>
          </a:prstGeom>
          <a:noFill/>
          <a:ln>
            <a:noFill/>
          </a:ln>
        </p:spPr>
      </p:pic>
      <p:cxnSp>
        <p:nvCxnSpPr>
          <p:cNvPr id="202" name="Google Shape;202;p24"/>
          <p:cNvCxnSpPr/>
          <p:nvPr/>
        </p:nvCxnSpPr>
        <p:spPr>
          <a:xfrm>
            <a:off x="7612225" y="2286000"/>
            <a:ext cx="4579775" cy="0"/>
          </a:xfrm>
          <a:prstGeom prst="straightConnector1">
            <a:avLst/>
          </a:prstGeom>
          <a:noFill/>
          <a:ln w="76200" cap="flat" cmpd="sng">
            <a:solidFill>
              <a:schemeClr val="lt1"/>
            </a:solidFill>
            <a:prstDash val="solid"/>
            <a:miter lim="800000"/>
            <a:headEnd type="none" w="sm" len="sm"/>
            <a:tailEnd type="none" w="sm" len="sm"/>
          </a:ln>
        </p:spPr>
      </p:cxnSp>
      <p:cxnSp>
        <p:nvCxnSpPr>
          <p:cNvPr id="203" name="Google Shape;203;p24"/>
          <p:cNvCxnSpPr/>
          <p:nvPr/>
        </p:nvCxnSpPr>
        <p:spPr>
          <a:xfrm>
            <a:off x="9920400" y="0"/>
            <a:ext cx="0" cy="2283133"/>
          </a:xfrm>
          <a:prstGeom prst="straightConnector1">
            <a:avLst/>
          </a:prstGeom>
          <a:noFill/>
          <a:ln w="76200" cap="flat" cmpd="sng">
            <a:solidFill>
              <a:schemeClr val="lt1"/>
            </a:solidFill>
            <a:prstDash val="solid"/>
            <a:miter lim="800000"/>
            <a:headEnd type="none" w="sm" len="sm"/>
            <a:tailEnd type="none" w="sm" len="sm"/>
          </a:ln>
        </p:spPr>
      </p:cxnSp>
      <p:pic>
        <p:nvPicPr>
          <p:cNvPr id="204" name="Google Shape;204;p24" descr="A picture containing plate, drawing, room&#10;&#10;Description automatically generated"/>
          <p:cNvPicPr preferRelativeResize="0"/>
          <p:nvPr/>
        </p:nvPicPr>
        <p:blipFill rotWithShape="1">
          <a:blip r:embed="rId5">
            <a:alphaModFix/>
          </a:blip>
          <a:srcRect/>
          <a:stretch/>
        </p:blipFill>
        <p:spPr>
          <a:xfrm>
            <a:off x="991531" y="870149"/>
            <a:ext cx="1826580" cy="651775"/>
          </a:xfrm>
          <a:prstGeom prst="rect">
            <a:avLst/>
          </a:prstGeom>
          <a:noFill/>
          <a:ln>
            <a:noFill/>
          </a:ln>
        </p:spPr>
      </p:pic>
      <p:sp>
        <p:nvSpPr>
          <p:cNvPr id="205" name="Google Shape;205;p24"/>
          <p:cNvSpPr/>
          <p:nvPr/>
        </p:nvSpPr>
        <p:spPr>
          <a:xfrm>
            <a:off x="-1"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6" name="Google Shape;206;p24"/>
          <p:cNvSpPr txBox="1">
            <a:spLocks noGrp="1"/>
          </p:cNvSpPr>
          <p:nvPr>
            <p:ph type="subTitle" idx="1"/>
          </p:nvPr>
        </p:nvSpPr>
        <p:spPr>
          <a:xfrm>
            <a:off x="853440" y="5020799"/>
            <a:ext cx="5974080" cy="1183322"/>
          </a:xfrm>
          <a:prstGeom prst="rect">
            <a:avLst/>
          </a:prstGeom>
          <a:noFill/>
          <a:ln>
            <a:noFill/>
          </a:ln>
        </p:spPr>
        <p:txBody>
          <a:bodyPr spcFirstLastPara="1" wrap="square" lIns="91425" tIns="45700" rIns="91425" bIns="45700" anchor="t" anchorCtr="0">
            <a:noAutofit/>
          </a:bodyPr>
          <a:lstStyle>
            <a:lvl1pPr lvl="0" algn="l">
              <a:lnSpc>
                <a:spcPct val="106250"/>
              </a:lnSpc>
              <a:spcBef>
                <a:spcPts val="1000"/>
              </a:spcBef>
              <a:spcAft>
                <a:spcPts val="0"/>
              </a:spcAft>
              <a:buClr>
                <a:srgbClr val="00ACDC"/>
              </a:buClr>
              <a:buSzPts val="3200"/>
              <a:buNone/>
              <a:defRPr sz="3200" b="0" i="0">
                <a:solidFill>
                  <a:srgbClr val="00ACDC"/>
                </a:solidFill>
                <a:latin typeface="Gill Sans"/>
                <a:ea typeface="Gill Sans"/>
                <a:cs typeface="Gill Sans"/>
                <a:sym typeface="Gill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7" name="Google Shape;207;p24"/>
          <p:cNvSpPr txBox="1">
            <a:spLocks noGrp="1"/>
          </p:cNvSpPr>
          <p:nvPr>
            <p:ph type="body" idx="2"/>
          </p:nvPr>
        </p:nvSpPr>
        <p:spPr>
          <a:xfrm>
            <a:off x="854075" y="1664799"/>
            <a:ext cx="5973445" cy="3133725"/>
          </a:xfrm>
          <a:prstGeom prst="rect">
            <a:avLst/>
          </a:prstGeom>
          <a:noFill/>
          <a:ln>
            <a:noFill/>
          </a:ln>
        </p:spPr>
        <p:txBody>
          <a:bodyPr spcFirstLastPara="1" wrap="square" lIns="91425" tIns="45700" rIns="91425" bIns="45700" anchor="b" anchorCtr="0">
            <a:noAutofit/>
          </a:bodyPr>
          <a:lstStyle>
            <a:lvl1pPr marL="457200" lvl="0" indent="-228600" algn="l">
              <a:lnSpc>
                <a:spcPct val="97222"/>
              </a:lnSpc>
              <a:spcBef>
                <a:spcPts val="1000"/>
              </a:spcBef>
              <a:spcAft>
                <a:spcPts val="0"/>
              </a:spcAft>
              <a:buClr>
                <a:srgbClr val="007EB9"/>
              </a:buClr>
              <a:buSzPts val="7200"/>
              <a:buNone/>
              <a:defRPr sz="7200" b="1" i="0">
                <a:solidFill>
                  <a:srgbClr val="007EB9"/>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24"/>
          <p:cNvSpPr txBox="1">
            <a:spLocks noGrp="1"/>
          </p:cNvSpPr>
          <p:nvPr>
            <p:ph type="body" idx="3"/>
          </p:nvPr>
        </p:nvSpPr>
        <p:spPr>
          <a:xfrm>
            <a:off x="853440" y="6280150"/>
            <a:ext cx="5422900"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24"/>
          <p:cNvSpPr txBox="1"/>
          <p:nvPr/>
        </p:nvSpPr>
        <p:spPr>
          <a:xfrm>
            <a:off x="8296507" y="6253607"/>
            <a:ext cx="3042053"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LEH Title Left / 3 Images Right [farm]">
  <p:cSld name="LEH Title Left / 3 Images Right [farm]">
    <p:spTree>
      <p:nvGrpSpPr>
        <p:cNvPr id="1" name="Shape 210"/>
        <p:cNvGrpSpPr/>
        <p:nvPr/>
      </p:nvGrpSpPr>
      <p:grpSpPr>
        <a:xfrm>
          <a:off x="0" y="0"/>
          <a:ext cx="0" cy="0"/>
          <a:chOff x="0" y="0"/>
          <a:chExt cx="0" cy="0"/>
        </a:xfrm>
      </p:grpSpPr>
      <p:pic>
        <p:nvPicPr>
          <p:cNvPr id="211" name="Google Shape;211;p25"/>
          <p:cNvPicPr preferRelativeResize="0"/>
          <p:nvPr/>
        </p:nvPicPr>
        <p:blipFill rotWithShape="1">
          <a:blip r:embed="rId2">
            <a:alphaModFix/>
          </a:blip>
          <a:srcRect/>
          <a:stretch/>
        </p:blipFill>
        <p:spPr>
          <a:xfrm>
            <a:off x="9920400" y="0"/>
            <a:ext cx="2271600" cy="2274520"/>
          </a:xfrm>
          <a:prstGeom prst="rect">
            <a:avLst/>
          </a:prstGeom>
          <a:noFill/>
          <a:ln>
            <a:noFill/>
          </a:ln>
        </p:spPr>
      </p:pic>
      <p:pic>
        <p:nvPicPr>
          <p:cNvPr id="212" name="Google Shape;212;p25"/>
          <p:cNvPicPr preferRelativeResize="0"/>
          <p:nvPr/>
        </p:nvPicPr>
        <p:blipFill rotWithShape="1">
          <a:blip r:embed="rId3">
            <a:alphaModFix/>
          </a:blip>
          <a:srcRect/>
          <a:stretch/>
        </p:blipFill>
        <p:spPr>
          <a:xfrm>
            <a:off x="7612223" y="0"/>
            <a:ext cx="2295649" cy="2280265"/>
          </a:xfrm>
          <a:prstGeom prst="rect">
            <a:avLst/>
          </a:prstGeom>
          <a:noFill/>
          <a:ln>
            <a:noFill/>
          </a:ln>
        </p:spPr>
      </p:pic>
      <p:pic>
        <p:nvPicPr>
          <p:cNvPr id="213" name="Google Shape;213;p25"/>
          <p:cNvPicPr preferRelativeResize="0"/>
          <p:nvPr/>
        </p:nvPicPr>
        <p:blipFill rotWithShape="1">
          <a:blip r:embed="rId4">
            <a:alphaModFix/>
          </a:blip>
          <a:srcRect/>
          <a:stretch/>
        </p:blipFill>
        <p:spPr>
          <a:xfrm>
            <a:off x="7612225" y="2280265"/>
            <a:ext cx="4579774" cy="3845150"/>
          </a:xfrm>
          <a:prstGeom prst="rect">
            <a:avLst/>
          </a:prstGeom>
          <a:noFill/>
          <a:ln>
            <a:noFill/>
          </a:ln>
        </p:spPr>
      </p:pic>
      <p:cxnSp>
        <p:nvCxnSpPr>
          <p:cNvPr id="214" name="Google Shape;214;p25"/>
          <p:cNvCxnSpPr/>
          <p:nvPr/>
        </p:nvCxnSpPr>
        <p:spPr>
          <a:xfrm>
            <a:off x="7612225" y="2286000"/>
            <a:ext cx="4579775" cy="0"/>
          </a:xfrm>
          <a:prstGeom prst="straightConnector1">
            <a:avLst/>
          </a:prstGeom>
          <a:noFill/>
          <a:ln w="76200" cap="flat" cmpd="sng">
            <a:solidFill>
              <a:schemeClr val="lt1"/>
            </a:solidFill>
            <a:prstDash val="solid"/>
            <a:miter lim="800000"/>
            <a:headEnd type="none" w="sm" len="sm"/>
            <a:tailEnd type="none" w="sm" len="sm"/>
          </a:ln>
        </p:spPr>
      </p:cxnSp>
      <p:cxnSp>
        <p:nvCxnSpPr>
          <p:cNvPr id="215" name="Google Shape;215;p25"/>
          <p:cNvCxnSpPr/>
          <p:nvPr/>
        </p:nvCxnSpPr>
        <p:spPr>
          <a:xfrm>
            <a:off x="9920400" y="0"/>
            <a:ext cx="0" cy="2283133"/>
          </a:xfrm>
          <a:prstGeom prst="straightConnector1">
            <a:avLst/>
          </a:prstGeom>
          <a:noFill/>
          <a:ln w="76200" cap="flat" cmpd="sng">
            <a:solidFill>
              <a:schemeClr val="lt1"/>
            </a:solidFill>
            <a:prstDash val="solid"/>
            <a:miter lim="800000"/>
            <a:headEnd type="none" w="sm" len="sm"/>
            <a:tailEnd type="none" w="sm" len="sm"/>
          </a:ln>
        </p:spPr>
      </p:cxnSp>
      <p:pic>
        <p:nvPicPr>
          <p:cNvPr id="216" name="Google Shape;216;p25" descr="A picture containing plate, drawing, room&#10;&#10;Description automatically generated"/>
          <p:cNvPicPr preferRelativeResize="0"/>
          <p:nvPr/>
        </p:nvPicPr>
        <p:blipFill rotWithShape="1">
          <a:blip r:embed="rId5">
            <a:alphaModFix/>
          </a:blip>
          <a:srcRect/>
          <a:stretch/>
        </p:blipFill>
        <p:spPr>
          <a:xfrm>
            <a:off x="991531" y="870149"/>
            <a:ext cx="1826580" cy="651775"/>
          </a:xfrm>
          <a:prstGeom prst="rect">
            <a:avLst/>
          </a:prstGeom>
          <a:noFill/>
          <a:ln>
            <a:noFill/>
          </a:ln>
        </p:spPr>
      </p:pic>
      <p:sp>
        <p:nvSpPr>
          <p:cNvPr id="217" name="Google Shape;217;p25"/>
          <p:cNvSpPr/>
          <p:nvPr/>
        </p:nvSpPr>
        <p:spPr>
          <a:xfrm>
            <a:off x="-1"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 name="Google Shape;218;p25"/>
          <p:cNvSpPr txBox="1">
            <a:spLocks noGrp="1"/>
          </p:cNvSpPr>
          <p:nvPr>
            <p:ph type="subTitle" idx="1"/>
          </p:nvPr>
        </p:nvSpPr>
        <p:spPr>
          <a:xfrm>
            <a:off x="853440" y="5020799"/>
            <a:ext cx="5974080" cy="1183322"/>
          </a:xfrm>
          <a:prstGeom prst="rect">
            <a:avLst/>
          </a:prstGeom>
          <a:noFill/>
          <a:ln>
            <a:noFill/>
          </a:ln>
        </p:spPr>
        <p:txBody>
          <a:bodyPr spcFirstLastPara="1" wrap="square" lIns="91425" tIns="45700" rIns="91425" bIns="45700" anchor="t" anchorCtr="0">
            <a:noAutofit/>
          </a:bodyPr>
          <a:lstStyle>
            <a:lvl1pPr lvl="0" algn="l">
              <a:lnSpc>
                <a:spcPct val="106250"/>
              </a:lnSpc>
              <a:spcBef>
                <a:spcPts val="1000"/>
              </a:spcBef>
              <a:spcAft>
                <a:spcPts val="0"/>
              </a:spcAft>
              <a:buClr>
                <a:srgbClr val="00ACDC"/>
              </a:buClr>
              <a:buSzPts val="3200"/>
              <a:buNone/>
              <a:defRPr sz="3200" b="0" i="0">
                <a:solidFill>
                  <a:srgbClr val="00ACDC"/>
                </a:solidFill>
                <a:latin typeface="Gill Sans"/>
                <a:ea typeface="Gill Sans"/>
                <a:cs typeface="Gill Sans"/>
                <a:sym typeface="Gill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9" name="Google Shape;219;p25"/>
          <p:cNvSpPr txBox="1">
            <a:spLocks noGrp="1"/>
          </p:cNvSpPr>
          <p:nvPr>
            <p:ph type="body" idx="2"/>
          </p:nvPr>
        </p:nvSpPr>
        <p:spPr>
          <a:xfrm>
            <a:off x="854075" y="1664799"/>
            <a:ext cx="5973445" cy="3133725"/>
          </a:xfrm>
          <a:prstGeom prst="rect">
            <a:avLst/>
          </a:prstGeom>
          <a:noFill/>
          <a:ln>
            <a:noFill/>
          </a:ln>
        </p:spPr>
        <p:txBody>
          <a:bodyPr spcFirstLastPara="1" wrap="square" lIns="91425" tIns="45700" rIns="91425" bIns="45700" anchor="b" anchorCtr="0">
            <a:noAutofit/>
          </a:bodyPr>
          <a:lstStyle>
            <a:lvl1pPr marL="457200" lvl="0" indent="-228600" algn="l">
              <a:lnSpc>
                <a:spcPct val="97222"/>
              </a:lnSpc>
              <a:spcBef>
                <a:spcPts val="1000"/>
              </a:spcBef>
              <a:spcAft>
                <a:spcPts val="0"/>
              </a:spcAft>
              <a:buClr>
                <a:srgbClr val="007EB9"/>
              </a:buClr>
              <a:buSzPts val="7200"/>
              <a:buNone/>
              <a:defRPr sz="7200" b="1" i="0">
                <a:solidFill>
                  <a:srgbClr val="007EB9"/>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25"/>
          <p:cNvSpPr txBox="1">
            <a:spLocks noGrp="1"/>
          </p:cNvSpPr>
          <p:nvPr>
            <p:ph type="body" idx="3"/>
          </p:nvPr>
        </p:nvSpPr>
        <p:spPr>
          <a:xfrm>
            <a:off x="853440" y="6280150"/>
            <a:ext cx="5422900"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25"/>
          <p:cNvSpPr txBox="1"/>
          <p:nvPr/>
        </p:nvSpPr>
        <p:spPr>
          <a:xfrm>
            <a:off x="8296507" y="6253607"/>
            <a:ext cx="3042053"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LEH Title Left / 3 Images Right [food]">
  <p:cSld name="LEH Title Left / 3 Images Right [food]">
    <p:spTree>
      <p:nvGrpSpPr>
        <p:cNvPr id="1" name="Shape 222"/>
        <p:cNvGrpSpPr/>
        <p:nvPr/>
      </p:nvGrpSpPr>
      <p:grpSpPr>
        <a:xfrm>
          <a:off x="0" y="0"/>
          <a:ext cx="0" cy="0"/>
          <a:chOff x="0" y="0"/>
          <a:chExt cx="0" cy="0"/>
        </a:xfrm>
      </p:grpSpPr>
      <p:pic>
        <p:nvPicPr>
          <p:cNvPr id="223" name="Google Shape;223;p26"/>
          <p:cNvPicPr preferRelativeResize="0"/>
          <p:nvPr/>
        </p:nvPicPr>
        <p:blipFill rotWithShape="1">
          <a:blip r:embed="rId2">
            <a:alphaModFix/>
          </a:blip>
          <a:srcRect/>
          <a:stretch/>
        </p:blipFill>
        <p:spPr>
          <a:xfrm>
            <a:off x="9920398" y="0"/>
            <a:ext cx="2271602" cy="2283132"/>
          </a:xfrm>
          <a:prstGeom prst="rect">
            <a:avLst/>
          </a:prstGeom>
          <a:noFill/>
          <a:ln>
            <a:noFill/>
          </a:ln>
        </p:spPr>
      </p:pic>
      <p:pic>
        <p:nvPicPr>
          <p:cNvPr id="224" name="Google Shape;224;p26"/>
          <p:cNvPicPr preferRelativeResize="0"/>
          <p:nvPr/>
        </p:nvPicPr>
        <p:blipFill rotWithShape="1">
          <a:blip r:embed="rId3">
            <a:alphaModFix/>
          </a:blip>
          <a:srcRect/>
          <a:stretch/>
        </p:blipFill>
        <p:spPr>
          <a:xfrm>
            <a:off x="7612222" y="1"/>
            <a:ext cx="2308176" cy="2280262"/>
          </a:xfrm>
          <a:prstGeom prst="rect">
            <a:avLst/>
          </a:prstGeom>
          <a:noFill/>
          <a:ln>
            <a:noFill/>
          </a:ln>
        </p:spPr>
      </p:pic>
      <p:pic>
        <p:nvPicPr>
          <p:cNvPr id="225" name="Google Shape;225;p26"/>
          <p:cNvPicPr preferRelativeResize="0"/>
          <p:nvPr/>
        </p:nvPicPr>
        <p:blipFill rotWithShape="1">
          <a:blip r:embed="rId4">
            <a:alphaModFix/>
          </a:blip>
          <a:srcRect/>
          <a:stretch/>
        </p:blipFill>
        <p:spPr>
          <a:xfrm>
            <a:off x="7612223" y="2283132"/>
            <a:ext cx="4579777" cy="3839414"/>
          </a:xfrm>
          <a:prstGeom prst="rect">
            <a:avLst/>
          </a:prstGeom>
          <a:noFill/>
          <a:ln>
            <a:noFill/>
          </a:ln>
        </p:spPr>
      </p:pic>
      <p:cxnSp>
        <p:nvCxnSpPr>
          <p:cNvPr id="226" name="Google Shape;226;p26"/>
          <p:cNvCxnSpPr/>
          <p:nvPr/>
        </p:nvCxnSpPr>
        <p:spPr>
          <a:xfrm>
            <a:off x="7612225" y="2286000"/>
            <a:ext cx="4579775" cy="0"/>
          </a:xfrm>
          <a:prstGeom prst="straightConnector1">
            <a:avLst/>
          </a:prstGeom>
          <a:noFill/>
          <a:ln w="76200" cap="flat" cmpd="sng">
            <a:solidFill>
              <a:schemeClr val="lt1"/>
            </a:solidFill>
            <a:prstDash val="solid"/>
            <a:miter lim="800000"/>
            <a:headEnd type="none" w="sm" len="sm"/>
            <a:tailEnd type="none" w="sm" len="sm"/>
          </a:ln>
        </p:spPr>
      </p:cxnSp>
      <p:cxnSp>
        <p:nvCxnSpPr>
          <p:cNvPr id="227" name="Google Shape;227;p26"/>
          <p:cNvCxnSpPr/>
          <p:nvPr/>
        </p:nvCxnSpPr>
        <p:spPr>
          <a:xfrm>
            <a:off x="9920400" y="0"/>
            <a:ext cx="0" cy="2283133"/>
          </a:xfrm>
          <a:prstGeom prst="straightConnector1">
            <a:avLst/>
          </a:prstGeom>
          <a:noFill/>
          <a:ln w="76200" cap="flat" cmpd="sng">
            <a:solidFill>
              <a:schemeClr val="lt1"/>
            </a:solidFill>
            <a:prstDash val="solid"/>
            <a:miter lim="800000"/>
            <a:headEnd type="none" w="sm" len="sm"/>
            <a:tailEnd type="none" w="sm" len="sm"/>
          </a:ln>
        </p:spPr>
      </p:cxnSp>
      <p:sp>
        <p:nvSpPr>
          <p:cNvPr id="228" name="Google Shape;228;p26"/>
          <p:cNvSpPr/>
          <p:nvPr/>
        </p:nvSpPr>
        <p:spPr>
          <a:xfrm>
            <a:off x="-1"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9" name="Google Shape;229;p26" descr="A picture containing plate, drawing, room&#10;&#10;Description automatically generated"/>
          <p:cNvPicPr preferRelativeResize="0"/>
          <p:nvPr/>
        </p:nvPicPr>
        <p:blipFill rotWithShape="1">
          <a:blip r:embed="rId5">
            <a:alphaModFix/>
          </a:blip>
          <a:srcRect/>
          <a:stretch/>
        </p:blipFill>
        <p:spPr>
          <a:xfrm>
            <a:off x="991531" y="870149"/>
            <a:ext cx="1826580" cy="651775"/>
          </a:xfrm>
          <a:prstGeom prst="rect">
            <a:avLst/>
          </a:prstGeom>
          <a:noFill/>
          <a:ln>
            <a:noFill/>
          </a:ln>
        </p:spPr>
      </p:pic>
      <p:sp>
        <p:nvSpPr>
          <p:cNvPr id="230" name="Google Shape;230;p26"/>
          <p:cNvSpPr txBox="1">
            <a:spLocks noGrp="1"/>
          </p:cNvSpPr>
          <p:nvPr>
            <p:ph type="subTitle" idx="1"/>
          </p:nvPr>
        </p:nvSpPr>
        <p:spPr>
          <a:xfrm>
            <a:off x="853440" y="5020799"/>
            <a:ext cx="5974080" cy="1183322"/>
          </a:xfrm>
          <a:prstGeom prst="rect">
            <a:avLst/>
          </a:prstGeom>
          <a:noFill/>
          <a:ln>
            <a:noFill/>
          </a:ln>
        </p:spPr>
        <p:txBody>
          <a:bodyPr spcFirstLastPara="1" wrap="square" lIns="91425" tIns="45700" rIns="91425" bIns="45700" anchor="t" anchorCtr="0">
            <a:noAutofit/>
          </a:bodyPr>
          <a:lstStyle>
            <a:lvl1pPr lvl="0" algn="l">
              <a:lnSpc>
                <a:spcPct val="106250"/>
              </a:lnSpc>
              <a:spcBef>
                <a:spcPts val="1000"/>
              </a:spcBef>
              <a:spcAft>
                <a:spcPts val="0"/>
              </a:spcAft>
              <a:buClr>
                <a:srgbClr val="00ACDC"/>
              </a:buClr>
              <a:buSzPts val="3200"/>
              <a:buNone/>
              <a:defRPr sz="3200" b="0" i="0">
                <a:solidFill>
                  <a:srgbClr val="00ACDC"/>
                </a:solidFill>
                <a:latin typeface="Gill Sans"/>
                <a:ea typeface="Gill Sans"/>
                <a:cs typeface="Gill Sans"/>
                <a:sym typeface="Gill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31" name="Google Shape;231;p26"/>
          <p:cNvSpPr txBox="1">
            <a:spLocks noGrp="1"/>
          </p:cNvSpPr>
          <p:nvPr>
            <p:ph type="body" idx="2"/>
          </p:nvPr>
        </p:nvSpPr>
        <p:spPr>
          <a:xfrm>
            <a:off x="854075" y="1664799"/>
            <a:ext cx="5973445" cy="3133725"/>
          </a:xfrm>
          <a:prstGeom prst="rect">
            <a:avLst/>
          </a:prstGeom>
          <a:noFill/>
          <a:ln>
            <a:noFill/>
          </a:ln>
        </p:spPr>
        <p:txBody>
          <a:bodyPr spcFirstLastPara="1" wrap="square" lIns="91425" tIns="45700" rIns="91425" bIns="45700" anchor="b" anchorCtr="0">
            <a:noAutofit/>
          </a:bodyPr>
          <a:lstStyle>
            <a:lvl1pPr marL="457200" lvl="0" indent="-228600" algn="l">
              <a:lnSpc>
                <a:spcPct val="97222"/>
              </a:lnSpc>
              <a:spcBef>
                <a:spcPts val="1000"/>
              </a:spcBef>
              <a:spcAft>
                <a:spcPts val="0"/>
              </a:spcAft>
              <a:buClr>
                <a:srgbClr val="007EB9"/>
              </a:buClr>
              <a:buSzPts val="7200"/>
              <a:buNone/>
              <a:defRPr sz="7200" b="1" i="0">
                <a:solidFill>
                  <a:srgbClr val="007EB9"/>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 name="Google Shape;232;p26"/>
          <p:cNvSpPr txBox="1">
            <a:spLocks noGrp="1"/>
          </p:cNvSpPr>
          <p:nvPr>
            <p:ph type="body" idx="3"/>
          </p:nvPr>
        </p:nvSpPr>
        <p:spPr>
          <a:xfrm>
            <a:off x="853440" y="6280150"/>
            <a:ext cx="5422900"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3" name="Google Shape;233;p26"/>
          <p:cNvSpPr txBox="1"/>
          <p:nvPr/>
        </p:nvSpPr>
        <p:spPr>
          <a:xfrm>
            <a:off x="8296507" y="6253607"/>
            <a:ext cx="3042053"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CC Title Left / 1 Image Right [insert photos]">
  <p:cSld name="DCC Title Left / 1 Image Right [insert photos]">
    <p:spTree>
      <p:nvGrpSpPr>
        <p:cNvPr id="1" name="Shape 234"/>
        <p:cNvGrpSpPr/>
        <p:nvPr/>
      </p:nvGrpSpPr>
      <p:grpSpPr>
        <a:xfrm>
          <a:off x="0" y="0"/>
          <a:ext cx="0" cy="0"/>
          <a:chOff x="0" y="0"/>
          <a:chExt cx="0" cy="0"/>
        </a:xfrm>
      </p:grpSpPr>
      <p:sp>
        <p:nvSpPr>
          <p:cNvPr id="235" name="Google Shape;235;p27"/>
          <p:cNvSpPr>
            <a:spLocks noGrp="1"/>
          </p:cNvSpPr>
          <p:nvPr>
            <p:ph type="pic" idx="2"/>
          </p:nvPr>
        </p:nvSpPr>
        <p:spPr>
          <a:xfrm>
            <a:off x="7612063" y="0"/>
            <a:ext cx="4579937" cy="612541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6" name="Google Shape;236;p27"/>
          <p:cNvSpPr txBox="1">
            <a:spLocks noGrp="1"/>
          </p:cNvSpPr>
          <p:nvPr>
            <p:ph type="subTitle" idx="1"/>
          </p:nvPr>
        </p:nvSpPr>
        <p:spPr>
          <a:xfrm>
            <a:off x="853440" y="5020799"/>
            <a:ext cx="5974080" cy="1183322"/>
          </a:xfrm>
          <a:prstGeom prst="rect">
            <a:avLst/>
          </a:prstGeom>
          <a:noFill/>
          <a:ln>
            <a:noFill/>
          </a:ln>
        </p:spPr>
        <p:txBody>
          <a:bodyPr spcFirstLastPara="1" wrap="square" lIns="91425" tIns="45700" rIns="91425" bIns="45700" anchor="t" anchorCtr="0">
            <a:noAutofit/>
          </a:bodyPr>
          <a:lstStyle>
            <a:lvl1pPr lvl="0" algn="l">
              <a:lnSpc>
                <a:spcPct val="106250"/>
              </a:lnSpc>
              <a:spcBef>
                <a:spcPts val="1000"/>
              </a:spcBef>
              <a:spcAft>
                <a:spcPts val="0"/>
              </a:spcAft>
              <a:buClr>
                <a:srgbClr val="00ACDC"/>
              </a:buClr>
              <a:buSzPts val="3200"/>
              <a:buNone/>
              <a:defRPr sz="3200" b="0" i="0">
                <a:solidFill>
                  <a:srgbClr val="00ACDC"/>
                </a:solidFill>
                <a:latin typeface="Gill Sans"/>
                <a:ea typeface="Gill Sans"/>
                <a:cs typeface="Gill Sans"/>
                <a:sym typeface="Gill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37" name="Google Shape;237;p27"/>
          <p:cNvSpPr txBox="1">
            <a:spLocks noGrp="1"/>
          </p:cNvSpPr>
          <p:nvPr>
            <p:ph type="body" idx="3"/>
          </p:nvPr>
        </p:nvSpPr>
        <p:spPr>
          <a:xfrm>
            <a:off x="854075" y="1664799"/>
            <a:ext cx="5973445" cy="3133725"/>
          </a:xfrm>
          <a:prstGeom prst="rect">
            <a:avLst/>
          </a:prstGeom>
          <a:noFill/>
          <a:ln>
            <a:noFill/>
          </a:ln>
        </p:spPr>
        <p:txBody>
          <a:bodyPr spcFirstLastPara="1" wrap="square" lIns="91425" tIns="45700" rIns="91425" bIns="45700" anchor="b" anchorCtr="0">
            <a:noAutofit/>
          </a:bodyPr>
          <a:lstStyle>
            <a:lvl1pPr marL="457200" lvl="0" indent="-228600" algn="l">
              <a:lnSpc>
                <a:spcPct val="97222"/>
              </a:lnSpc>
              <a:spcBef>
                <a:spcPts val="1000"/>
              </a:spcBef>
              <a:spcAft>
                <a:spcPts val="0"/>
              </a:spcAft>
              <a:buClr>
                <a:srgbClr val="007EB9"/>
              </a:buClr>
              <a:buSzPts val="7200"/>
              <a:buNone/>
              <a:defRPr sz="7200" b="1" i="0">
                <a:solidFill>
                  <a:srgbClr val="007EB9"/>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 name="Google Shape;238;p27"/>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9" name="Google Shape;239;p27"/>
          <p:cNvSpPr txBox="1">
            <a:spLocks noGrp="1"/>
          </p:cNvSpPr>
          <p:nvPr>
            <p:ph type="body" idx="4"/>
          </p:nvPr>
        </p:nvSpPr>
        <p:spPr>
          <a:xfrm>
            <a:off x="853440" y="6280150"/>
            <a:ext cx="5422900"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40" name="Google Shape;240;p27" descr="A close up of a logo&#10;&#10;Description automatically generated"/>
          <p:cNvPicPr preferRelativeResize="0"/>
          <p:nvPr/>
        </p:nvPicPr>
        <p:blipFill rotWithShape="1">
          <a:blip r:embed="rId2">
            <a:alphaModFix/>
          </a:blip>
          <a:srcRect/>
          <a:stretch/>
        </p:blipFill>
        <p:spPr>
          <a:xfrm>
            <a:off x="980617" y="429271"/>
            <a:ext cx="1848407" cy="1016624"/>
          </a:xfrm>
          <a:prstGeom prst="rect">
            <a:avLst/>
          </a:prstGeom>
          <a:noFill/>
          <a:ln>
            <a:noFill/>
          </a:ln>
        </p:spPr>
      </p:pic>
      <p:sp>
        <p:nvSpPr>
          <p:cNvPr id="241" name="Google Shape;241;p27"/>
          <p:cNvSpPr txBox="1"/>
          <p:nvPr/>
        </p:nvSpPr>
        <p:spPr>
          <a:xfrm>
            <a:off x="8296507" y="6253607"/>
            <a:ext cx="3042053"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CC Title Left / 2 Images Right [insert photos]">
  <p:cSld name="DCC Title Left / 2 Images Right [insert photos]">
    <p:spTree>
      <p:nvGrpSpPr>
        <p:cNvPr id="1" name="Shape 242"/>
        <p:cNvGrpSpPr/>
        <p:nvPr/>
      </p:nvGrpSpPr>
      <p:grpSpPr>
        <a:xfrm>
          <a:off x="0" y="0"/>
          <a:ext cx="0" cy="0"/>
          <a:chOff x="0" y="0"/>
          <a:chExt cx="0" cy="0"/>
        </a:xfrm>
      </p:grpSpPr>
      <p:sp>
        <p:nvSpPr>
          <p:cNvPr id="243" name="Google Shape;243;p28"/>
          <p:cNvSpPr>
            <a:spLocks noGrp="1"/>
          </p:cNvSpPr>
          <p:nvPr>
            <p:ph type="pic" idx="2"/>
          </p:nvPr>
        </p:nvSpPr>
        <p:spPr>
          <a:xfrm>
            <a:off x="7612063" y="2310064"/>
            <a:ext cx="4579937" cy="382183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4" name="Google Shape;244;p28"/>
          <p:cNvSpPr>
            <a:spLocks noGrp="1"/>
          </p:cNvSpPr>
          <p:nvPr>
            <p:ph type="pic" idx="3"/>
          </p:nvPr>
        </p:nvSpPr>
        <p:spPr>
          <a:xfrm>
            <a:off x="7612064" y="0"/>
            <a:ext cx="4579936" cy="222824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245" name="Google Shape;245;p28"/>
          <p:cNvCxnSpPr/>
          <p:nvPr/>
        </p:nvCxnSpPr>
        <p:spPr>
          <a:xfrm>
            <a:off x="7612225" y="2271561"/>
            <a:ext cx="4579775" cy="0"/>
          </a:xfrm>
          <a:prstGeom prst="straightConnector1">
            <a:avLst/>
          </a:prstGeom>
          <a:noFill/>
          <a:ln w="76200" cap="flat" cmpd="sng">
            <a:solidFill>
              <a:schemeClr val="lt1"/>
            </a:solidFill>
            <a:prstDash val="solid"/>
            <a:miter lim="800000"/>
            <a:headEnd type="none" w="sm" len="sm"/>
            <a:tailEnd type="none" w="sm" len="sm"/>
          </a:ln>
        </p:spPr>
      </p:cxnSp>
      <p:sp>
        <p:nvSpPr>
          <p:cNvPr id="246" name="Google Shape;246;p28"/>
          <p:cNvSpPr/>
          <p:nvPr/>
        </p:nvSpPr>
        <p:spPr>
          <a:xfrm>
            <a:off x="-1"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7" name="Google Shape;247;p28"/>
          <p:cNvSpPr txBox="1">
            <a:spLocks noGrp="1"/>
          </p:cNvSpPr>
          <p:nvPr>
            <p:ph type="subTitle" idx="1"/>
          </p:nvPr>
        </p:nvSpPr>
        <p:spPr>
          <a:xfrm>
            <a:off x="853440" y="5020799"/>
            <a:ext cx="5974080" cy="1183322"/>
          </a:xfrm>
          <a:prstGeom prst="rect">
            <a:avLst/>
          </a:prstGeom>
          <a:noFill/>
          <a:ln>
            <a:noFill/>
          </a:ln>
        </p:spPr>
        <p:txBody>
          <a:bodyPr spcFirstLastPara="1" wrap="square" lIns="91425" tIns="45700" rIns="91425" bIns="45700" anchor="t" anchorCtr="0">
            <a:noAutofit/>
          </a:bodyPr>
          <a:lstStyle>
            <a:lvl1pPr lvl="0" algn="l">
              <a:lnSpc>
                <a:spcPct val="106250"/>
              </a:lnSpc>
              <a:spcBef>
                <a:spcPts val="1000"/>
              </a:spcBef>
              <a:spcAft>
                <a:spcPts val="0"/>
              </a:spcAft>
              <a:buClr>
                <a:srgbClr val="00ACDC"/>
              </a:buClr>
              <a:buSzPts val="3200"/>
              <a:buNone/>
              <a:defRPr sz="3200" b="0" i="0">
                <a:solidFill>
                  <a:srgbClr val="00ACDC"/>
                </a:solidFill>
                <a:latin typeface="Gill Sans"/>
                <a:ea typeface="Gill Sans"/>
                <a:cs typeface="Gill Sans"/>
                <a:sym typeface="Gill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8" name="Google Shape;248;p28"/>
          <p:cNvSpPr txBox="1">
            <a:spLocks noGrp="1"/>
          </p:cNvSpPr>
          <p:nvPr>
            <p:ph type="body" idx="4"/>
          </p:nvPr>
        </p:nvSpPr>
        <p:spPr>
          <a:xfrm>
            <a:off x="854075" y="1664799"/>
            <a:ext cx="5973445" cy="3133725"/>
          </a:xfrm>
          <a:prstGeom prst="rect">
            <a:avLst/>
          </a:prstGeom>
          <a:noFill/>
          <a:ln>
            <a:noFill/>
          </a:ln>
        </p:spPr>
        <p:txBody>
          <a:bodyPr spcFirstLastPara="1" wrap="square" lIns="91425" tIns="45700" rIns="91425" bIns="45700" anchor="b" anchorCtr="0">
            <a:noAutofit/>
          </a:bodyPr>
          <a:lstStyle>
            <a:lvl1pPr marL="457200" lvl="0" indent="-228600" algn="l">
              <a:lnSpc>
                <a:spcPct val="97222"/>
              </a:lnSpc>
              <a:spcBef>
                <a:spcPts val="1000"/>
              </a:spcBef>
              <a:spcAft>
                <a:spcPts val="0"/>
              </a:spcAft>
              <a:buClr>
                <a:srgbClr val="007EB9"/>
              </a:buClr>
              <a:buSzPts val="7200"/>
              <a:buNone/>
              <a:defRPr sz="7200" b="1" i="0">
                <a:solidFill>
                  <a:srgbClr val="007EB9"/>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28"/>
          <p:cNvSpPr txBox="1">
            <a:spLocks noGrp="1"/>
          </p:cNvSpPr>
          <p:nvPr>
            <p:ph type="body" idx="5"/>
          </p:nvPr>
        </p:nvSpPr>
        <p:spPr>
          <a:xfrm>
            <a:off x="853440" y="6280150"/>
            <a:ext cx="5422900"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0" name="Google Shape;250;p28"/>
          <p:cNvSpPr txBox="1"/>
          <p:nvPr/>
        </p:nvSpPr>
        <p:spPr>
          <a:xfrm>
            <a:off x="8296507" y="6253607"/>
            <a:ext cx="3042053"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pic>
        <p:nvPicPr>
          <p:cNvPr id="251" name="Google Shape;251;p28" descr="A close up of a logo&#10;&#10;Description automatically generated"/>
          <p:cNvPicPr preferRelativeResize="0"/>
          <p:nvPr/>
        </p:nvPicPr>
        <p:blipFill rotWithShape="1">
          <a:blip r:embed="rId2">
            <a:alphaModFix/>
          </a:blip>
          <a:srcRect/>
          <a:stretch/>
        </p:blipFill>
        <p:spPr>
          <a:xfrm>
            <a:off x="980617" y="429271"/>
            <a:ext cx="1848407" cy="101662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CC Title Left / 3 Images Right [insert photos]">
  <p:cSld name="DCC Title Left / 3 Images Right [insert photos]">
    <p:spTree>
      <p:nvGrpSpPr>
        <p:cNvPr id="1" name="Shape 252"/>
        <p:cNvGrpSpPr/>
        <p:nvPr/>
      </p:nvGrpSpPr>
      <p:grpSpPr>
        <a:xfrm>
          <a:off x="0" y="0"/>
          <a:ext cx="0" cy="0"/>
          <a:chOff x="0" y="0"/>
          <a:chExt cx="0" cy="0"/>
        </a:xfrm>
      </p:grpSpPr>
      <p:sp>
        <p:nvSpPr>
          <p:cNvPr id="253" name="Google Shape;253;p29"/>
          <p:cNvSpPr>
            <a:spLocks noGrp="1"/>
          </p:cNvSpPr>
          <p:nvPr>
            <p:ph type="pic" idx="2"/>
          </p:nvPr>
        </p:nvSpPr>
        <p:spPr>
          <a:xfrm>
            <a:off x="7612063" y="2310064"/>
            <a:ext cx="4579937" cy="382183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4" name="Google Shape;254;p29"/>
          <p:cNvSpPr>
            <a:spLocks noGrp="1"/>
          </p:cNvSpPr>
          <p:nvPr>
            <p:ph type="pic" idx="3"/>
          </p:nvPr>
        </p:nvSpPr>
        <p:spPr>
          <a:xfrm>
            <a:off x="9962146" y="0"/>
            <a:ext cx="2229853" cy="222824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5" name="Google Shape;255;p29"/>
          <p:cNvSpPr>
            <a:spLocks noGrp="1"/>
          </p:cNvSpPr>
          <p:nvPr>
            <p:ph type="pic" idx="4"/>
          </p:nvPr>
        </p:nvSpPr>
        <p:spPr>
          <a:xfrm>
            <a:off x="7612064" y="0"/>
            <a:ext cx="2266592" cy="222824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256" name="Google Shape;256;p29"/>
          <p:cNvCxnSpPr/>
          <p:nvPr/>
        </p:nvCxnSpPr>
        <p:spPr>
          <a:xfrm>
            <a:off x="7612225" y="2271561"/>
            <a:ext cx="4579775" cy="0"/>
          </a:xfrm>
          <a:prstGeom prst="straightConnector1">
            <a:avLst/>
          </a:prstGeom>
          <a:noFill/>
          <a:ln w="76200" cap="flat" cmpd="sng">
            <a:solidFill>
              <a:schemeClr val="lt1"/>
            </a:solidFill>
            <a:prstDash val="solid"/>
            <a:miter lim="800000"/>
            <a:headEnd type="none" w="sm" len="sm"/>
            <a:tailEnd type="none" w="sm" len="sm"/>
          </a:ln>
        </p:spPr>
      </p:cxnSp>
      <p:cxnSp>
        <p:nvCxnSpPr>
          <p:cNvPr id="257" name="Google Shape;257;p29"/>
          <p:cNvCxnSpPr/>
          <p:nvPr/>
        </p:nvCxnSpPr>
        <p:spPr>
          <a:xfrm>
            <a:off x="9925213" y="0"/>
            <a:ext cx="0" cy="2283133"/>
          </a:xfrm>
          <a:prstGeom prst="straightConnector1">
            <a:avLst/>
          </a:prstGeom>
          <a:noFill/>
          <a:ln w="76200" cap="flat" cmpd="sng">
            <a:solidFill>
              <a:schemeClr val="lt1"/>
            </a:solidFill>
            <a:prstDash val="solid"/>
            <a:miter lim="800000"/>
            <a:headEnd type="none" w="sm" len="sm"/>
            <a:tailEnd type="none" w="sm" len="sm"/>
          </a:ln>
        </p:spPr>
      </p:cxnSp>
      <p:sp>
        <p:nvSpPr>
          <p:cNvPr id="258" name="Google Shape;258;p29"/>
          <p:cNvSpPr/>
          <p:nvPr/>
        </p:nvSpPr>
        <p:spPr>
          <a:xfrm>
            <a:off x="-1"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9" name="Google Shape;259;p29"/>
          <p:cNvSpPr txBox="1">
            <a:spLocks noGrp="1"/>
          </p:cNvSpPr>
          <p:nvPr>
            <p:ph type="subTitle" idx="1"/>
          </p:nvPr>
        </p:nvSpPr>
        <p:spPr>
          <a:xfrm>
            <a:off x="853440" y="5020799"/>
            <a:ext cx="5974080" cy="1183322"/>
          </a:xfrm>
          <a:prstGeom prst="rect">
            <a:avLst/>
          </a:prstGeom>
          <a:noFill/>
          <a:ln>
            <a:noFill/>
          </a:ln>
        </p:spPr>
        <p:txBody>
          <a:bodyPr spcFirstLastPara="1" wrap="square" lIns="91425" tIns="45700" rIns="91425" bIns="45700" anchor="t" anchorCtr="0">
            <a:noAutofit/>
          </a:bodyPr>
          <a:lstStyle>
            <a:lvl1pPr lvl="0" algn="l">
              <a:lnSpc>
                <a:spcPct val="106250"/>
              </a:lnSpc>
              <a:spcBef>
                <a:spcPts val="1000"/>
              </a:spcBef>
              <a:spcAft>
                <a:spcPts val="0"/>
              </a:spcAft>
              <a:buClr>
                <a:srgbClr val="00ACDC"/>
              </a:buClr>
              <a:buSzPts val="3200"/>
              <a:buNone/>
              <a:defRPr sz="3200" b="0" i="0">
                <a:solidFill>
                  <a:srgbClr val="00ACDC"/>
                </a:solidFill>
                <a:latin typeface="Gill Sans"/>
                <a:ea typeface="Gill Sans"/>
                <a:cs typeface="Gill Sans"/>
                <a:sym typeface="Gill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0" name="Google Shape;260;p29"/>
          <p:cNvSpPr txBox="1">
            <a:spLocks noGrp="1"/>
          </p:cNvSpPr>
          <p:nvPr>
            <p:ph type="body" idx="5"/>
          </p:nvPr>
        </p:nvSpPr>
        <p:spPr>
          <a:xfrm>
            <a:off x="854075" y="1664799"/>
            <a:ext cx="5973445" cy="3133725"/>
          </a:xfrm>
          <a:prstGeom prst="rect">
            <a:avLst/>
          </a:prstGeom>
          <a:noFill/>
          <a:ln>
            <a:noFill/>
          </a:ln>
        </p:spPr>
        <p:txBody>
          <a:bodyPr spcFirstLastPara="1" wrap="square" lIns="91425" tIns="45700" rIns="91425" bIns="45700" anchor="b" anchorCtr="0">
            <a:noAutofit/>
          </a:bodyPr>
          <a:lstStyle>
            <a:lvl1pPr marL="457200" lvl="0" indent="-228600" algn="l">
              <a:lnSpc>
                <a:spcPct val="97222"/>
              </a:lnSpc>
              <a:spcBef>
                <a:spcPts val="1000"/>
              </a:spcBef>
              <a:spcAft>
                <a:spcPts val="0"/>
              </a:spcAft>
              <a:buClr>
                <a:srgbClr val="007EB9"/>
              </a:buClr>
              <a:buSzPts val="7200"/>
              <a:buNone/>
              <a:defRPr sz="7200" b="1" i="0">
                <a:solidFill>
                  <a:srgbClr val="007EB9"/>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1" name="Google Shape;261;p29"/>
          <p:cNvSpPr txBox="1">
            <a:spLocks noGrp="1"/>
          </p:cNvSpPr>
          <p:nvPr>
            <p:ph type="body" idx="6"/>
          </p:nvPr>
        </p:nvSpPr>
        <p:spPr>
          <a:xfrm>
            <a:off x="853440" y="6280150"/>
            <a:ext cx="5422900"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 name="Google Shape;262;p29"/>
          <p:cNvSpPr txBox="1"/>
          <p:nvPr/>
        </p:nvSpPr>
        <p:spPr>
          <a:xfrm>
            <a:off x="8296507" y="6253607"/>
            <a:ext cx="3042053"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pic>
        <p:nvPicPr>
          <p:cNvPr id="263" name="Google Shape;263;p29" descr="A close up of a logo&#10;&#10;Description automatically generated"/>
          <p:cNvPicPr preferRelativeResize="0"/>
          <p:nvPr/>
        </p:nvPicPr>
        <p:blipFill rotWithShape="1">
          <a:blip r:embed="rId2">
            <a:alphaModFix/>
          </a:blip>
          <a:srcRect/>
          <a:stretch/>
        </p:blipFill>
        <p:spPr>
          <a:xfrm>
            <a:off x="980617" y="429271"/>
            <a:ext cx="1848407" cy="101662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CC Title Left / 3 Images Right [kids]">
  <p:cSld name="DCC Title Left / 3 Images Right [kids]">
    <p:spTree>
      <p:nvGrpSpPr>
        <p:cNvPr id="1" name="Shape 264"/>
        <p:cNvGrpSpPr/>
        <p:nvPr/>
      </p:nvGrpSpPr>
      <p:grpSpPr>
        <a:xfrm>
          <a:off x="0" y="0"/>
          <a:ext cx="0" cy="0"/>
          <a:chOff x="0" y="0"/>
          <a:chExt cx="0" cy="0"/>
        </a:xfrm>
      </p:grpSpPr>
      <p:pic>
        <p:nvPicPr>
          <p:cNvPr id="265" name="Google Shape;265;p30"/>
          <p:cNvPicPr preferRelativeResize="0"/>
          <p:nvPr/>
        </p:nvPicPr>
        <p:blipFill rotWithShape="1">
          <a:blip r:embed="rId2">
            <a:alphaModFix/>
          </a:blip>
          <a:srcRect/>
          <a:stretch/>
        </p:blipFill>
        <p:spPr>
          <a:xfrm>
            <a:off x="7612223" y="0"/>
            <a:ext cx="2308174" cy="2286000"/>
          </a:xfrm>
          <a:prstGeom prst="rect">
            <a:avLst/>
          </a:prstGeom>
          <a:noFill/>
          <a:ln>
            <a:noFill/>
          </a:ln>
        </p:spPr>
      </p:pic>
      <p:pic>
        <p:nvPicPr>
          <p:cNvPr id="266" name="Google Shape;266;p30"/>
          <p:cNvPicPr preferRelativeResize="0"/>
          <p:nvPr/>
        </p:nvPicPr>
        <p:blipFill rotWithShape="1">
          <a:blip r:embed="rId3">
            <a:alphaModFix/>
          </a:blip>
          <a:srcRect/>
          <a:stretch/>
        </p:blipFill>
        <p:spPr>
          <a:xfrm>
            <a:off x="9920398" y="0"/>
            <a:ext cx="2271601" cy="2283132"/>
          </a:xfrm>
          <a:prstGeom prst="rect">
            <a:avLst/>
          </a:prstGeom>
          <a:noFill/>
          <a:ln>
            <a:noFill/>
          </a:ln>
        </p:spPr>
      </p:pic>
      <p:pic>
        <p:nvPicPr>
          <p:cNvPr id="267" name="Google Shape;267;p30"/>
          <p:cNvPicPr preferRelativeResize="0"/>
          <p:nvPr/>
        </p:nvPicPr>
        <p:blipFill rotWithShape="1">
          <a:blip r:embed="rId4">
            <a:alphaModFix/>
          </a:blip>
          <a:srcRect/>
          <a:stretch/>
        </p:blipFill>
        <p:spPr>
          <a:xfrm>
            <a:off x="7612224" y="2261484"/>
            <a:ext cx="4579776" cy="3882710"/>
          </a:xfrm>
          <a:prstGeom prst="rect">
            <a:avLst/>
          </a:prstGeom>
          <a:noFill/>
          <a:ln>
            <a:noFill/>
          </a:ln>
        </p:spPr>
      </p:pic>
      <p:cxnSp>
        <p:nvCxnSpPr>
          <p:cNvPr id="268" name="Google Shape;268;p30"/>
          <p:cNvCxnSpPr/>
          <p:nvPr/>
        </p:nvCxnSpPr>
        <p:spPr>
          <a:xfrm>
            <a:off x="7612225" y="2286000"/>
            <a:ext cx="4579775" cy="0"/>
          </a:xfrm>
          <a:prstGeom prst="straightConnector1">
            <a:avLst/>
          </a:prstGeom>
          <a:noFill/>
          <a:ln w="76200" cap="flat" cmpd="sng">
            <a:solidFill>
              <a:schemeClr val="lt1"/>
            </a:solidFill>
            <a:prstDash val="solid"/>
            <a:miter lim="800000"/>
            <a:headEnd type="none" w="sm" len="sm"/>
            <a:tailEnd type="none" w="sm" len="sm"/>
          </a:ln>
        </p:spPr>
      </p:cxnSp>
      <p:cxnSp>
        <p:nvCxnSpPr>
          <p:cNvPr id="269" name="Google Shape;269;p30"/>
          <p:cNvCxnSpPr/>
          <p:nvPr/>
        </p:nvCxnSpPr>
        <p:spPr>
          <a:xfrm>
            <a:off x="9920400" y="0"/>
            <a:ext cx="0" cy="2283133"/>
          </a:xfrm>
          <a:prstGeom prst="straightConnector1">
            <a:avLst/>
          </a:prstGeom>
          <a:noFill/>
          <a:ln w="76200" cap="flat" cmpd="sng">
            <a:solidFill>
              <a:schemeClr val="lt1"/>
            </a:solidFill>
            <a:prstDash val="solid"/>
            <a:miter lim="800000"/>
            <a:headEnd type="none" w="sm" len="sm"/>
            <a:tailEnd type="none" w="sm" len="sm"/>
          </a:ln>
        </p:spPr>
      </p:cxnSp>
      <p:sp>
        <p:nvSpPr>
          <p:cNvPr id="270" name="Google Shape;270;p30"/>
          <p:cNvSpPr/>
          <p:nvPr/>
        </p:nvSpPr>
        <p:spPr>
          <a:xfrm>
            <a:off x="-1"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1" name="Google Shape;271;p30"/>
          <p:cNvSpPr txBox="1">
            <a:spLocks noGrp="1"/>
          </p:cNvSpPr>
          <p:nvPr>
            <p:ph type="subTitle" idx="1"/>
          </p:nvPr>
        </p:nvSpPr>
        <p:spPr>
          <a:xfrm>
            <a:off x="853440" y="5020799"/>
            <a:ext cx="5974080" cy="1183322"/>
          </a:xfrm>
          <a:prstGeom prst="rect">
            <a:avLst/>
          </a:prstGeom>
          <a:noFill/>
          <a:ln>
            <a:noFill/>
          </a:ln>
        </p:spPr>
        <p:txBody>
          <a:bodyPr spcFirstLastPara="1" wrap="square" lIns="91425" tIns="45700" rIns="91425" bIns="45700" anchor="t" anchorCtr="0">
            <a:noAutofit/>
          </a:bodyPr>
          <a:lstStyle>
            <a:lvl1pPr lvl="0" algn="l">
              <a:lnSpc>
                <a:spcPct val="106250"/>
              </a:lnSpc>
              <a:spcBef>
                <a:spcPts val="1000"/>
              </a:spcBef>
              <a:spcAft>
                <a:spcPts val="0"/>
              </a:spcAft>
              <a:buClr>
                <a:srgbClr val="00ACDC"/>
              </a:buClr>
              <a:buSzPts val="3200"/>
              <a:buNone/>
              <a:defRPr sz="3200" b="0" i="0">
                <a:solidFill>
                  <a:srgbClr val="00ACDC"/>
                </a:solidFill>
                <a:latin typeface="Gill Sans"/>
                <a:ea typeface="Gill Sans"/>
                <a:cs typeface="Gill Sans"/>
                <a:sym typeface="Gill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72" name="Google Shape;272;p30"/>
          <p:cNvSpPr txBox="1">
            <a:spLocks noGrp="1"/>
          </p:cNvSpPr>
          <p:nvPr>
            <p:ph type="body" idx="2"/>
          </p:nvPr>
        </p:nvSpPr>
        <p:spPr>
          <a:xfrm>
            <a:off x="854075" y="1664799"/>
            <a:ext cx="5973445" cy="3133725"/>
          </a:xfrm>
          <a:prstGeom prst="rect">
            <a:avLst/>
          </a:prstGeom>
          <a:noFill/>
          <a:ln>
            <a:noFill/>
          </a:ln>
        </p:spPr>
        <p:txBody>
          <a:bodyPr spcFirstLastPara="1" wrap="square" lIns="91425" tIns="45700" rIns="91425" bIns="45700" anchor="b" anchorCtr="0">
            <a:noAutofit/>
          </a:bodyPr>
          <a:lstStyle>
            <a:lvl1pPr marL="457200" lvl="0" indent="-228600" algn="l">
              <a:lnSpc>
                <a:spcPct val="97222"/>
              </a:lnSpc>
              <a:spcBef>
                <a:spcPts val="1000"/>
              </a:spcBef>
              <a:spcAft>
                <a:spcPts val="0"/>
              </a:spcAft>
              <a:buClr>
                <a:srgbClr val="007EB9"/>
              </a:buClr>
              <a:buSzPts val="7200"/>
              <a:buNone/>
              <a:defRPr sz="7200" b="1" i="0">
                <a:solidFill>
                  <a:srgbClr val="007EB9"/>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3" name="Google Shape;273;p30"/>
          <p:cNvSpPr txBox="1">
            <a:spLocks noGrp="1"/>
          </p:cNvSpPr>
          <p:nvPr>
            <p:ph type="body" idx="3"/>
          </p:nvPr>
        </p:nvSpPr>
        <p:spPr>
          <a:xfrm>
            <a:off x="853440" y="6280150"/>
            <a:ext cx="5422900"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4" name="Google Shape;274;p30"/>
          <p:cNvSpPr txBox="1"/>
          <p:nvPr/>
        </p:nvSpPr>
        <p:spPr>
          <a:xfrm>
            <a:off x="8296507" y="6253607"/>
            <a:ext cx="3042053"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pic>
        <p:nvPicPr>
          <p:cNvPr id="275" name="Google Shape;275;p30" descr="A close up of a logo&#10;&#10;Description automatically generated"/>
          <p:cNvPicPr preferRelativeResize="0"/>
          <p:nvPr/>
        </p:nvPicPr>
        <p:blipFill rotWithShape="1">
          <a:blip r:embed="rId5">
            <a:alphaModFix/>
          </a:blip>
          <a:srcRect/>
          <a:stretch/>
        </p:blipFill>
        <p:spPr>
          <a:xfrm>
            <a:off x="980617" y="429271"/>
            <a:ext cx="1848407" cy="101662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CC Title Left / 3 Images Right [farm]">
  <p:cSld name="DCC Title Left / 3 Images Right [farm]">
    <p:spTree>
      <p:nvGrpSpPr>
        <p:cNvPr id="1" name="Shape 276"/>
        <p:cNvGrpSpPr/>
        <p:nvPr/>
      </p:nvGrpSpPr>
      <p:grpSpPr>
        <a:xfrm>
          <a:off x="0" y="0"/>
          <a:ext cx="0" cy="0"/>
          <a:chOff x="0" y="0"/>
          <a:chExt cx="0" cy="0"/>
        </a:xfrm>
      </p:grpSpPr>
      <p:pic>
        <p:nvPicPr>
          <p:cNvPr id="277" name="Google Shape;277;p31"/>
          <p:cNvPicPr preferRelativeResize="0"/>
          <p:nvPr/>
        </p:nvPicPr>
        <p:blipFill rotWithShape="1">
          <a:blip r:embed="rId2">
            <a:alphaModFix/>
          </a:blip>
          <a:srcRect/>
          <a:stretch/>
        </p:blipFill>
        <p:spPr>
          <a:xfrm>
            <a:off x="9920400" y="0"/>
            <a:ext cx="2271600" cy="2274520"/>
          </a:xfrm>
          <a:prstGeom prst="rect">
            <a:avLst/>
          </a:prstGeom>
          <a:noFill/>
          <a:ln>
            <a:noFill/>
          </a:ln>
        </p:spPr>
      </p:pic>
      <p:pic>
        <p:nvPicPr>
          <p:cNvPr id="278" name="Google Shape;278;p31"/>
          <p:cNvPicPr preferRelativeResize="0"/>
          <p:nvPr/>
        </p:nvPicPr>
        <p:blipFill rotWithShape="1">
          <a:blip r:embed="rId3">
            <a:alphaModFix/>
          </a:blip>
          <a:srcRect/>
          <a:stretch/>
        </p:blipFill>
        <p:spPr>
          <a:xfrm>
            <a:off x="7612223" y="0"/>
            <a:ext cx="2295649" cy="2280265"/>
          </a:xfrm>
          <a:prstGeom prst="rect">
            <a:avLst/>
          </a:prstGeom>
          <a:noFill/>
          <a:ln>
            <a:noFill/>
          </a:ln>
        </p:spPr>
      </p:pic>
      <p:pic>
        <p:nvPicPr>
          <p:cNvPr id="279" name="Google Shape;279;p31"/>
          <p:cNvPicPr preferRelativeResize="0"/>
          <p:nvPr/>
        </p:nvPicPr>
        <p:blipFill rotWithShape="1">
          <a:blip r:embed="rId4">
            <a:alphaModFix/>
          </a:blip>
          <a:srcRect/>
          <a:stretch/>
        </p:blipFill>
        <p:spPr>
          <a:xfrm>
            <a:off x="7612225" y="2280265"/>
            <a:ext cx="4579774" cy="3845150"/>
          </a:xfrm>
          <a:prstGeom prst="rect">
            <a:avLst/>
          </a:prstGeom>
          <a:noFill/>
          <a:ln>
            <a:noFill/>
          </a:ln>
        </p:spPr>
      </p:pic>
      <p:cxnSp>
        <p:nvCxnSpPr>
          <p:cNvPr id="280" name="Google Shape;280;p31"/>
          <p:cNvCxnSpPr/>
          <p:nvPr/>
        </p:nvCxnSpPr>
        <p:spPr>
          <a:xfrm>
            <a:off x="7612225" y="2286000"/>
            <a:ext cx="4579775" cy="0"/>
          </a:xfrm>
          <a:prstGeom prst="straightConnector1">
            <a:avLst/>
          </a:prstGeom>
          <a:noFill/>
          <a:ln w="76200" cap="flat" cmpd="sng">
            <a:solidFill>
              <a:schemeClr val="lt1"/>
            </a:solidFill>
            <a:prstDash val="solid"/>
            <a:miter lim="800000"/>
            <a:headEnd type="none" w="sm" len="sm"/>
            <a:tailEnd type="none" w="sm" len="sm"/>
          </a:ln>
        </p:spPr>
      </p:cxnSp>
      <p:cxnSp>
        <p:nvCxnSpPr>
          <p:cNvPr id="281" name="Google Shape;281;p31"/>
          <p:cNvCxnSpPr/>
          <p:nvPr/>
        </p:nvCxnSpPr>
        <p:spPr>
          <a:xfrm>
            <a:off x="9920400" y="0"/>
            <a:ext cx="0" cy="2283133"/>
          </a:xfrm>
          <a:prstGeom prst="straightConnector1">
            <a:avLst/>
          </a:prstGeom>
          <a:noFill/>
          <a:ln w="76200" cap="flat" cmpd="sng">
            <a:solidFill>
              <a:schemeClr val="lt1"/>
            </a:solidFill>
            <a:prstDash val="solid"/>
            <a:miter lim="800000"/>
            <a:headEnd type="none" w="sm" len="sm"/>
            <a:tailEnd type="none" w="sm" len="sm"/>
          </a:ln>
        </p:spPr>
      </p:cxnSp>
      <p:sp>
        <p:nvSpPr>
          <p:cNvPr id="282" name="Google Shape;282;p31"/>
          <p:cNvSpPr/>
          <p:nvPr/>
        </p:nvSpPr>
        <p:spPr>
          <a:xfrm>
            <a:off x="-1"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3" name="Google Shape;283;p31"/>
          <p:cNvSpPr txBox="1">
            <a:spLocks noGrp="1"/>
          </p:cNvSpPr>
          <p:nvPr>
            <p:ph type="subTitle" idx="1"/>
          </p:nvPr>
        </p:nvSpPr>
        <p:spPr>
          <a:xfrm>
            <a:off x="853440" y="5020799"/>
            <a:ext cx="5974080" cy="1183322"/>
          </a:xfrm>
          <a:prstGeom prst="rect">
            <a:avLst/>
          </a:prstGeom>
          <a:noFill/>
          <a:ln>
            <a:noFill/>
          </a:ln>
        </p:spPr>
        <p:txBody>
          <a:bodyPr spcFirstLastPara="1" wrap="square" lIns="91425" tIns="45700" rIns="91425" bIns="45700" anchor="t" anchorCtr="0">
            <a:noAutofit/>
          </a:bodyPr>
          <a:lstStyle>
            <a:lvl1pPr lvl="0" algn="l">
              <a:lnSpc>
                <a:spcPct val="106250"/>
              </a:lnSpc>
              <a:spcBef>
                <a:spcPts val="1000"/>
              </a:spcBef>
              <a:spcAft>
                <a:spcPts val="0"/>
              </a:spcAft>
              <a:buClr>
                <a:srgbClr val="00ACDC"/>
              </a:buClr>
              <a:buSzPts val="3200"/>
              <a:buNone/>
              <a:defRPr sz="3200" b="0" i="0">
                <a:solidFill>
                  <a:srgbClr val="00ACDC"/>
                </a:solidFill>
                <a:latin typeface="Gill Sans"/>
                <a:ea typeface="Gill Sans"/>
                <a:cs typeface="Gill Sans"/>
                <a:sym typeface="Gill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4" name="Google Shape;284;p31"/>
          <p:cNvSpPr txBox="1">
            <a:spLocks noGrp="1"/>
          </p:cNvSpPr>
          <p:nvPr>
            <p:ph type="body" idx="2"/>
          </p:nvPr>
        </p:nvSpPr>
        <p:spPr>
          <a:xfrm>
            <a:off x="854075" y="1664799"/>
            <a:ext cx="5973445" cy="3133725"/>
          </a:xfrm>
          <a:prstGeom prst="rect">
            <a:avLst/>
          </a:prstGeom>
          <a:noFill/>
          <a:ln>
            <a:noFill/>
          </a:ln>
        </p:spPr>
        <p:txBody>
          <a:bodyPr spcFirstLastPara="1" wrap="square" lIns="91425" tIns="45700" rIns="91425" bIns="45700" anchor="b" anchorCtr="0">
            <a:noAutofit/>
          </a:bodyPr>
          <a:lstStyle>
            <a:lvl1pPr marL="457200" lvl="0" indent="-228600" algn="l">
              <a:lnSpc>
                <a:spcPct val="97222"/>
              </a:lnSpc>
              <a:spcBef>
                <a:spcPts val="1000"/>
              </a:spcBef>
              <a:spcAft>
                <a:spcPts val="0"/>
              </a:spcAft>
              <a:buClr>
                <a:srgbClr val="007EB9"/>
              </a:buClr>
              <a:buSzPts val="7200"/>
              <a:buNone/>
              <a:defRPr sz="7200" b="1" i="0">
                <a:solidFill>
                  <a:srgbClr val="007EB9"/>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5" name="Google Shape;285;p31"/>
          <p:cNvSpPr txBox="1">
            <a:spLocks noGrp="1"/>
          </p:cNvSpPr>
          <p:nvPr>
            <p:ph type="body" idx="3"/>
          </p:nvPr>
        </p:nvSpPr>
        <p:spPr>
          <a:xfrm>
            <a:off x="853440" y="6280150"/>
            <a:ext cx="5422900"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6" name="Google Shape;286;p31"/>
          <p:cNvSpPr txBox="1"/>
          <p:nvPr/>
        </p:nvSpPr>
        <p:spPr>
          <a:xfrm>
            <a:off x="8296507" y="6253607"/>
            <a:ext cx="3042053"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pic>
        <p:nvPicPr>
          <p:cNvPr id="287" name="Google Shape;287;p31" descr="A close up of a logo&#10;&#10;Description automatically generated"/>
          <p:cNvPicPr preferRelativeResize="0"/>
          <p:nvPr/>
        </p:nvPicPr>
        <p:blipFill rotWithShape="1">
          <a:blip r:embed="rId5">
            <a:alphaModFix/>
          </a:blip>
          <a:srcRect/>
          <a:stretch/>
        </p:blipFill>
        <p:spPr>
          <a:xfrm>
            <a:off x="980617" y="429271"/>
            <a:ext cx="1848407" cy="101662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CC Title Left / 3 Images Right [food]">
  <p:cSld name="DCC Title Left / 3 Images Right [food]">
    <p:spTree>
      <p:nvGrpSpPr>
        <p:cNvPr id="1" name="Shape 288"/>
        <p:cNvGrpSpPr/>
        <p:nvPr/>
      </p:nvGrpSpPr>
      <p:grpSpPr>
        <a:xfrm>
          <a:off x="0" y="0"/>
          <a:ext cx="0" cy="0"/>
          <a:chOff x="0" y="0"/>
          <a:chExt cx="0" cy="0"/>
        </a:xfrm>
      </p:grpSpPr>
      <p:pic>
        <p:nvPicPr>
          <p:cNvPr id="289" name="Google Shape;289;p32"/>
          <p:cNvPicPr preferRelativeResize="0"/>
          <p:nvPr/>
        </p:nvPicPr>
        <p:blipFill rotWithShape="1">
          <a:blip r:embed="rId2">
            <a:alphaModFix/>
          </a:blip>
          <a:srcRect/>
          <a:stretch/>
        </p:blipFill>
        <p:spPr>
          <a:xfrm>
            <a:off x="9920398" y="0"/>
            <a:ext cx="2271602" cy="2283132"/>
          </a:xfrm>
          <a:prstGeom prst="rect">
            <a:avLst/>
          </a:prstGeom>
          <a:noFill/>
          <a:ln>
            <a:noFill/>
          </a:ln>
        </p:spPr>
      </p:pic>
      <p:pic>
        <p:nvPicPr>
          <p:cNvPr id="290" name="Google Shape;290;p32"/>
          <p:cNvPicPr preferRelativeResize="0"/>
          <p:nvPr/>
        </p:nvPicPr>
        <p:blipFill rotWithShape="1">
          <a:blip r:embed="rId3">
            <a:alphaModFix/>
          </a:blip>
          <a:srcRect/>
          <a:stretch/>
        </p:blipFill>
        <p:spPr>
          <a:xfrm>
            <a:off x="7612222" y="1"/>
            <a:ext cx="2308176" cy="2280262"/>
          </a:xfrm>
          <a:prstGeom prst="rect">
            <a:avLst/>
          </a:prstGeom>
          <a:noFill/>
          <a:ln>
            <a:noFill/>
          </a:ln>
        </p:spPr>
      </p:pic>
      <p:pic>
        <p:nvPicPr>
          <p:cNvPr id="291" name="Google Shape;291;p32"/>
          <p:cNvPicPr preferRelativeResize="0"/>
          <p:nvPr/>
        </p:nvPicPr>
        <p:blipFill rotWithShape="1">
          <a:blip r:embed="rId4">
            <a:alphaModFix/>
          </a:blip>
          <a:srcRect/>
          <a:stretch/>
        </p:blipFill>
        <p:spPr>
          <a:xfrm>
            <a:off x="7612223" y="2283132"/>
            <a:ext cx="4579777" cy="3839414"/>
          </a:xfrm>
          <a:prstGeom prst="rect">
            <a:avLst/>
          </a:prstGeom>
          <a:noFill/>
          <a:ln>
            <a:noFill/>
          </a:ln>
        </p:spPr>
      </p:pic>
      <p:cxnSp>
        <p:nvCxnSpPr>
          <p:cNvPr id="292" name="Google Shape;292;p32"/>
          <p:cNvCxnSpPr/>
          <p:nvPr/>
        </p:nvCxnSpPr>
        <p:spPr>
          <a:xfrm>
            <a:off x="7612225" y="2286000"/>
            <a:ext cx="4579775" cy="0"/>
          </a:xfrm>
          <a:prstGeom prst="straightConnector1">
            <a:avLst/>
          </a:prstGeom>
          <a:noFill/>
          <a:ln w="76200" cap="flat" cmpd="sng">
            <a:solidFill>
              <a:schemeClr val="lt1"/>
            </a:solidFill>
            <a:prstDash val="solid"/>
            <a:miter lim="800000"/>
            <a:headEnd type="none" w="sm" len="sm"/>
            <a:tailEnd type="none" w="sm" len="sm"/>
          </a:ln>
        </p:spPr>
      </p:cxnSp>
      <p:cxnSp>
        <p:nvCxnSpPr>
          <p:cNvPr id="293" name="Google Shape;293;p32"/>
          <p:cNvCxnSpPr/>
          <p:nvPr/>
        </p:nvCxnSpPr>
        <p:spPr>
          <a:xfrm>
            <a:off x="9920400" y="0"/>
            <a:ext cx="0" cy="2283133"/>
          </a:xfrm>
          <a:prstGeom prst="straightConnector1">
            <a:avLst/>
          </a:prstGeom>
          <a:noFill/>
          <a:ln w="76200" cap="flat" cmpd="sng">
            <a:solidFill>
              <a:schemeClr val="lt1"/>
            </a:solidFill>
            <a:prstDash val="solid"/>
            <a:miter lim="800000"/>
            <a:headEnd type="none" w="sm" len="sm"/>
            <a:tailEnd type="none" w="sm" len="sm"/>
          </a:ln>
        </p:spPr>
      </p:cxnSp>
      <p:sp>
        <p:nvSpPr>
          <p:cNvPr id="294" name="Google Shape;294;p32"/>
          <p:cNvSpPr/>
          <p:nvPr/>
        </p:nvSpPr>
        <p:spPr>
          <a:xfrm>
            <a:off x="-1"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5" name="Google Shape;295;p32"/>
          <p:cNvSpPr txBox="1">
            <a:spLocks noGrp="1"/>
          </p:cNvSpPr>
          <p:nvPr>
            <p:ph type="subTitle" idx="1"/>
          </p:nvPr>
        </p:nvSpPr>
        <p:spPr>
          <a:xfrm>
            <a:off x="853440" y="5020799"/>
            <a:ext cx="5974080" cy="1183322"/>
          </a:xfrm>
          <a:prstGeom prst="rect">
            <a:avLst/>
          </a:prstGeom>
          <a:noFill/>
          <a:ln>
            <a:noFill/>
          </a:ln>
        </p:spPr>
        <p:txBody>
          <a:bodyPr spcFirstLastPara="1" wrap="square" lIns="91425" tIns="45700" rIns="91425" bIns="45700" anchor="t" anchorCtr="0">
            <a:noAutofit/>
          </a:bodyPr>
          <a:lstStyle>
            <a:lvl1pPr lvl="0" algn="l">
              <a:lnSpc>
                <a:spcPct val="106250"/>
              </a:lnSpc>
              <a:spcBef>
                <a:spcPts val="1000"/>
              </a:spcBef>
              <a:spcAft>
                <a:spcPts val="0"/>
              </a:spcAft>
              <a:buClr>
                <a:srgbClr val="00ACDC"/>
              </a:buClr>
              <a:buSzPts val="3200"/>
              <a:buNone/>
              <a:defRPr sz="3200" b="0" i="0">
                <a:solidFill>
                  <a:srgbClr val="00ACDC"/>
                </a:solidFill>
                <a:latin typeface="Gill Sans"/>
                <a:ea typeface="Gill Sans"/>
                <a:cs typeface="Gill Sans"/>
                <a:sym typeface="Gill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6" name="Google Shape;296;p32"/>
          <p:cNvSpPr txBox="1">
            <a:spLocks noGrp="1"/>
          </p:cNvSpPr>
          <p:nvPr>
            <p:ph type="body" idx="2"/>
          </p:nvPr>
        </p:nvSpPr>
        <p:spPr>
          <a:xfrm>
            <a:off x="854075" y="1664799"/>
            <a:ext cx="5973445" cy="3133725"/>
          </a:xfrm>
          <a:prstGeom prst="rect">
            <a:avLst/>
          </a:prstGeom>
          <a:noFill/>
          <a:ln>
            <a:noFill/>
          </a:ln>
        </p:spPr>
        <p:txBody>
          <a:bodyPr spcFirstLastPara="1" wrap="square" lIns="91425" tIns="45700" rIns="91425" bIns="45700" anchor="b" anchorCtr="0">
            <a:noAutofit/>
          </a:bodyPr>
          <a:lstStyle>
            <a:lvl1pPr marL="457200" lvl="0" indent="-228600" algn="l">
              <a:lnSpc>
                <a:spcPct val="97222"/>
              </a:lnSpc>
              <a:spcBef>
                <a:spcPts val="1000"/>
              </a:spcBef>
              <a:spcAft>
                <a:spcPts val="0"/>
              </a:spcAft>
              <a:buClr>
                <a:srgbClr val="007EB9"/>
              </a:buClr>
              <a:buSzPts val="7200"/>
              <a:buNone/>
              <a:defRPr sz="7200" b="1" i="0">
                <a:solidFill>
                  <a:srgbClr val="007EB9"/>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7" name="Google Shape;297;p32"/>
          <p:cNvSpPr txBox="1">
            <a:spLocks noGrp="1"/>
          </p:cNvSpPr>
          <p:nvPr>
            <p:ph type="body" idx="3"/>
          </p:nvPr>
        </p:nvSpPr>
        <p:spPr>
          <a:xfrm>
            <a:off x="853440" y="6280150"/>
            <a:ext cx="5422900"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8" name="Google Shape;298;p32"/>
          <p:cNvSpPr txBox="1"/>
          <p:nvPr/>
        </p:nvSpPr>
        <p:spPr>
          <a:xfrm>
            <a:off x="8296507" y="6253607"/>
            <a:ext cx="3042053"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pic>
        <p:nvPicPr>
          <p:cNvPr id="299" name="Google Shape;299;p32" descr="A close up of a logo&#10;&#10;Description automatically generated"/>
          <p:cNvPicPr preferRelativeResize="0"/>
          <p:nvPr/>
        </p:nvPicPr>
        <p:blipFill rotWithShape="1">
          <a:blip r:embed="rId5">
            <a:alphaModFix/>
          </a:blip>
          <a:srcRect/>
          <a:stretch/>
        </p:blipFill>
        <p:spPr>
          <a:xfrm>
            <a:off x="980617" y="429271"/>
            <a:ext cx="1848407" cy="101662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EH Light Blue Title">
  <p:cSld name="LEH Light Blue Title">
    <p:spTree>
      <p:nvGrpSpPr>
        <p:cNvPr id="1" name="Shape 39"/>
        <p:cNvGrpSpPr/>
        <p:nvPr/>
      </p:nvGrpSpPr>
      <p:grpSpPr>
        <a:xfrm>
          <a:off x="0" y="0"/>
          <a:ext cx="0" cy="0"/>
          <a:chOff x="0" y="0"/>
          <a:chExt cx="0" cy="0"/>
        </a:xfrm>
      </p:grpSpPr>
      <p:sp>
        <p:nvSpPr>
          <p:cNvPr id="40" name="Google Shape;40;p5"/>
          <p:cNvSpPr/>
          <p:nvPr/>
        </p:nvSpPr>
        <p:spPr>
          <a:xfrm>
            <a:off x="0" y="6412"/>
            <a:ext cx="12192000" cy="6137274"/>
          </a:xfrm>
          <a:prstGeom prst="rect">
            <a:avLst/>
          </a:prstGeom>
          <a:solidFill>
            <a:srgbClr val="00AC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 name="Google Shape;41;p5"/>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3" name="Google Shape;43;p5"/>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4" name="Google Shape;44;p5"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45" name="Google Shape;45;p5"/>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46" name="Google Shape;46;p5"/>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u="none" strike="noStrike" cap="none">
                <a:solidFill>
                  <a:schemeClr val="lt1"/>
                </a:solidFill>
                <a:latin typeface="Gill Sans"/>
                <a:ea typeface="Gill Sans"/>
                <a:cs typeface="Gill Sans"/>
                <a:sym typeface="Gill Sans"/>
              </a:rPr>
              <a:t>HealthyEating.org</a:t>
            </a:r>
            <a:endParaRPr sz="2400" b="1" i="0" u="none" strike="noStrike" cap="none">
              <a:solidFill>
                <a:schemeClr val="lt1"/>
              </a:solidFill>
              <a:latin typeface="Gill Sans"/>
              <a:ea typeface="Gill Sans"/>
              <a:cs typeface="Gill Sans"/>
              <a:sym typeface="Gill Sans"/>
            </a:endParaRPr>
          </a:p>
        </p:txBody>
      </p: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LEH Green Title">
  <p:cSld name="LEH Green Title">
    <p:spTree>
      <p:nvGrpSpPr>
        <p:cNvPr id="1" name="Shape 300"/>
        <p:cNvGrpSpPr/>
        <p:nvPr/>
      </p:nvGrpSpPr>
      <p:grpSpPr>
        <a:xfrm>
          <a:off x="0" y="0"/>
          <a:ext cx="0" cy="0"/>
          <a:chOff x="0" y="0"/>
          <a:chExt cx="0" cy="0"/>
        </a:xfrm>
      </p:grpSpPr>
      <p:sp>
        <p:nvSpPr>
          <p:cNvPr id="301" name="Google Shape;301;p33"/>
          <p:cNvSpPr/>
          <p:nvPr/>
        </p:nvSpPr>
        <p:spPr>
          <a:xfrm>
            <a:off x="0" y="6412"/>
            <a:ext cx="12192000" cy="6137274"/>
          </a:xfrm>
          <a:prstGeom prst="rect">
            <a:avLst/>
          </a:prstGeom>
          <a:solidFill>
            <a:srgbClr val="00A2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2" name="Google Shape;302;p33"/>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3" name="Google Shape;303;p33"/>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4" name="Google Shape;304;p33"/>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5" name="Google Shape;305;p33"/>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pic>
        <p:nvPicPr>
          <p:cNvPr id="306" name="Google Shape;306;p33"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307" name="Google Shape;307;p33"/>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LEH Green Title / Image [insert photo]">
  <p:cSld name="LEH Green Title / Image [insert photo]">
    <p:spTree>
      <p:nvGrpSpPr>
        <p:cNvPr id="1" name="Shape 308"/>
        <p:cNvGrpSpPr/>
        <p:nvPr/>
      </p:nvGrpSpPr>
      <p:grpSpPr>
        <a:xfrm>
          <a:off x="0" y="0"/>
          <a:ext cx="0" cy="0"/>
          <a:chOff x="0" y="0"/>
          <a:chExt cx="0" cy="0"/>
        </a:xfrm>
      </p:grpSpPr>
      <p:sp>
        <p:nvSpPr>
          <p:cNvPr id="309" name="Google Shape;309;p34"/>
          <p:cNvSpPr/>
          <p:nvPr/>
        </p:nvSpPr>
        <p:spPr>
          <a:xfrm>
            <a:off x="0" y="1"/>
            <a:ext cx="7612063" cy="6137274"/>
          </a:xfrm>
          <a:prstGeom prst="rect">
            <a:avLst/>
          </a:prstGeom>
          <a:solidFill>
            <a:srgbClr val="00A2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0" name="Google Shape;310;p34"/>
          <p:cNvSpPr>
            <a:spLocks noGrp="1"/>
          </p:cNvSpPr>
          <p:nvPr>
            <p:ph type="pic" idx="2"/>
          </p:nvPr>
        </p:nvSpPr>
        <p:spPr>
          <a:xfrm>
            <a:off x="7612063" y="0"/>
            <a:ext cx="4579937" cy="61113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1" name="Google Shape;311;p34"/>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2" name="Google Shape;312;p34"/>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3" name="Google Shape;313;p34"/>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14" name="Google Shape;314;p34"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315" name="Google Shape;315;p34"/>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316" name="Google Shape;316;p34"/>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LEH Purple Title">
  <p:cSld name="LEH Purple Title">
    <p:spTree>
      <p:nvGrpSpPr>
        <p:cNvPr id="1" name="Shape 317"/>
        <p:cNvGrpSpPr/>
        <p:nvPr/>
      </p:nvGrpSpPr>
      <p:grpSpPr>
        <a:xfrm>
          <a:off x="0" y="0"/>
          <a:ext cx="0" cy="0"/>
          <a:chOff x="0" y="0"/>
          <a:chExt cx="0" cy="0"/>
        </a:xfrm>
      </p:grpSpPr>
      <p:sp>
        <p:nvSpPr>
          <p:cNvPr id="318" name="Google Shape;318;p35"/>
          <p:cNvSpPr/>
          <p:nvPr/>
        </p:nvSpPr>
        <p:spPr>
          <a:xfrm>
            <a:off x="0" y="6412"/>
            <a:ext cx="12192000" cy="6137274"/>
          </a:xfrm>
          <a:prstGeom prst="rect">
            <a:avLst/>
          </a:prstGeom>
          <a:solidFill>
            <a:srgbClr val="723E8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9" name="Google Shape;319;p35"/>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0" name="Google Shape;320;p35"/>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1" name="Google Shape;321;p35"/>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22" name="Google Shape;322;p35"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323" name="Google Shape;323;p35"/>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324" name="Google Shape;324;p35"/>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LEH Purple Title / Image [insert photo]">
  <p:cSld name="LEH Purple Title / Image [insert photo]">
    <p:spTree>
      <p:nvGrpSpPr>
        <p:cNvPr id="1" name="Shape 325"/>
        <p:cNvGrpSpPr/>
        <p:nvPr/>
      </p:nvGrpSpPr>
      <p:grpSpPr>
        <a:xfrm>
          <a:off x="0" y="0"/>
          <a:ext cx="0" cy="0"/>
          <a:chOff x="0" y="0"/>
          <a:chExt cx="0" cy="0"/>
        </a:xfrm>
      </p:grpSpPr>
      <p:sp>
        <p:nvSpPr>
          <p:cNvPr id="326" name="Google Shape;326;p36"/>
          <p:cNvSpPr/>
          <p:nvPr/>
        </p:nvSpPr>
        <p:spPr>
          <a:xfrm>
            <a:off x="0" y="1"/>
            <a:ext cx="7612063" cy="6137274"/>
          </a:xfrm>
          <a:prstGeom prst="rect">
            <a:avLst/>
          </a:prstGeom>
          <a:solidFill>
            <a:srgbClr val="723E8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7" name="Google Shape;327;p36"/>
          <p:cNvSpPr>
            <a:spLocks noGrp="1"/>
          </p:cNvSpPr>
          <p:nvPr>
            <p:ph type="pic" idx="2"/>
          </p:nvPr>
        </p:nvSpPr>
        <p:spPr>
          <a:xfrm>
            <a:off x="7612063" y="0"/>
            <a:ext cx="4579937" cy="61113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8" name="Google Shape;328;p36"/>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9" name="Google Shape;329;p36"/>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0" name="Google Shape;330;p36"/>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31" name="Google Shape;331;p36"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332" name="Google Shape;332;p36"/>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333" name="Google Shape;333;p36"/>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LEH Red Title">
  <p:cSld name="LEH Red Title">
    <p:spTree>
      <p:nvGrpSpPr>
        <p:cNvPr id="1" name="Shape 334"/>
        <p:cNvGrpSpPr/>
        <p:nvPr/>
      </p:nvGrpSpPr>
      <p:grpSpPr>
        <a:xfrm>
          <a:off x="0" y="0"/>
          <a:ext cx="0" cy="0"/>
          <a:chOff x="0" y="0"/>
          <a:chExt cx="0" cy="0"/>
        </a:xfrm>
      </p:grpSpPr>
      <p:sp>
        <p:nvSpPr>
          <p:cNvPr id="335" name="Google Shape;335;p37"/>
          <p:cNvSpPr/>
          <p:nvPr/>
        </p:nvSpPr>
        <p:spPr>
          <a:xfrm>
            <a:off x="0" y="6412"/>
            <a:ext cx="12192000" cy="6137274"/>
          </a:xfrm>
          <a:prstGeom prst="rect">
            <a:avLst/>
          </a:prstGeom>
          <a:solidFill>
            <a:srgbClr val="DB32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6" name="Google Shape;336;p37"/>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7" name="Google Shape;337;p37"/>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8" name="Google Shape;338;p37"/>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9" name="Google Shape;339;p37"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340" name="Google Shape;340;p37"/>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341" name="Google Shape;341;p37"/>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LEH Red Title / Image [insert photo]">
  <p:cSld name="LEH Red Title / Image [insert photo]">
    <p:spTree>
      <p:nvGrpSpPr>
        <p:cNvPr id="1" name="Shape 342"/>
        <p:cNvGrpSpPr/>
        <p:nvPr/>
      </p:nvGrpSpPr>
      <p:grpSpPr>
        <a:xfrm>
          <a:off x="0" y="0"/>
          <a:ext cx="0" cy="0"/>
          <a:chOff x="0" y="0"/>
          <a:chExt cx="0" cy="0"/>
        </a:xfrm>
      </p:grpSpPr>
      <p:sp>
        <p:nvSpPr>
          <p:cNvPr id="343" name="Google Shape;343;p38"/>
          <p:cNvSpPr/>
          <p:nvPr/>
        </p:nvSpPr>
        <p:spPr>
          <a:xfrm>
            <a:off x="0" y="0"/>
            <a:ext cx="7612063" cy="6137274"/>
          </a:xfrm>
          <a:prstGeom prst="rect">
            <a:avLst/>
          </a:prstGeom>
          <a:solidFill>
            <a:srgbClr val="DB32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4" name="Google Shape;344;p38"/>
          <p:cNvSpPr>
            <a:spLocks noGrp="1"/>
          </p:cNvSpPr>
          <p:nvPr>
            <p:ph type="pic" idx="2"/>
          </p:nvPr>
        </p:nvSpPr>
        <p:spPr>
          <a:xfrm>
            <a:off x="7612063" y="0"/>
            <a:ext cx="4579937" cy="61113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5" name="Google Shape;345;p38"/>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6" name="Google Shape;346;p38"/>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7" name="Google Shape;347;p38"/>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48" name="Google Shape;348;p38"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349" name="Google Shape;349;p38"/>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350" name="Google Shape;350;p38"/>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LEH Orange Title">
  <p:cSld name="LEH Orange Title">
    <p:spTree>
      <p:nvGrpSpPr>
        <p:cNvPr id="1" name="Shape 351"/>
        <p:cNvGrpSpPr/>
        <p:nvPr/>
      </p:nvGrpSpPr>
      <p:grpSpPr>
        <a:xfrm>
          <a:off x="0" y="0"/>
          <a:ext cx="0" cy="0"/>
          <a:chOff x="0" y="0"/>
          <a:chExt cx="0" cy="0"/>
        </a:xfrm>
      </p:grpSpPr>
      <p:sp>
        <p:nvSpPr>
          <p:cNvPr id="352" name="Google Shape;352;p39"/>
          <p:cNvSpPr/>
          <p:nvPr/>
        </p:nvSpPr>
        <p:spPr>
          <a:xfrm>
            <a:off x="0" y="0"/>
            <a:ext cx="12192000" cy="6137274"/>
          </a:xfrm>
          <a:prstGeom prst="rect">
            <a:avLst/>
          </a:prstGeom>
          <a:solidFill>
            <a:srgbClr val="E56E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3" name="Google Shape;353;p39"/>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4" name="Google Shape;354;p39"/>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5" name="Google Shape;355;p39"/>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6" name="Google Shape;356;p39"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357" name="Google Shape;357;p39"/>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358" name="Google Shape;358;p39"/>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LEH Orange Title / Image [insert photo]">
  <p:cSld name="LEH Orange Title / Image [insert photo]">
    <p:spTree>
      <p:nvGrpSpPr>
        <p:cNvPr id="1" name="Shape 359"/>
        <p:cNvGrpSpPr/>
        <p:nvPr/>
      </p:nvGrpSpPr>
      <p:grpSpPr>
        <a:xfrm>
          <a:off x="0" y="0"/>
          <a:ext cx="0" cy="0"/>
          <a:chOff x="0" y="0"/>
          <a:chExt cx="0" cy="0"/>
        </a:xfrm>
      </p:grpSpPr>
      <p:sp>
        <p:nvSpPr>
          <p:cNvPr id="360" name="Google Shape;360;p40"/>
          <p:cNvSpPr/>
          <p:nvPr/>
        </p:nvSpPr>
        <p:spPr>
          <a:xfrm>
            <a:off x="0" y="0"/>
            <a:ext cx="7612063" cy="6137274"/>
          </a:xfrm>
          <a:prstGeom prst="rect">
            <a:avLst/>
          </a:prstGeom>
          <a:solidFill>
            <a:srgbClr val="E56E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1" name="Google Shape;361;p40"/>
          <p:cNvSpPr>
            <a:spLocks noGrp="1"/>
          </p:cNvSpPr>
          <p:nvPr>
            <p:ph type="pic" idx="2"/>
          </p:nvPr>
        </p:nvSpPr>
        <p:spPr>
          <a:xfrm>
            <a:off x="7612063" y="0"/>
            <a:ext cx="4579937" cy="61113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2" name="Google Shape;362;p40"/>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3" name="Google Shape;363;p40"/>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4" name="Google Shape;364;p40"/>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65" name="Google Shape;365;p40"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366" name="Google Shape;366;p40"/>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367" name="Google Shape;367;p40"/>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LEH Light Blue Title / Image [insert photo]">
  <p:cSld name="LEH Light Blue Title / Image [insert photo]">
    <p:spTree>
      <p:nvGrpSpPr>
        <p:cNvPr id="1" name="Shape 377"/>
        <p:cNvGrpSpPr/>
        <p:nvPr/>
      </p:nvGrpSpPr>
      <p:grpSpPr>
        <a:xfrm>
          <a:off x="0" y="0"/>
          <a:ext cx="0" cy="0"/>
          <a:chOff x="0" y="0"/>
          <a:chExt cx="0" cy="0"/>
        </a:xfrm>
      </p:grpSpPr>
      <p:sp>
        <p:nvSpPr>
          <p:cNvPr id="378" name="Google Shape;378;p42"/>
          <p:cNvSpPr/>
          <p:nvPr/>
        </p:nvSpPr>
        <p:spPr>
          <a:xfrm>
            <a:off x="0" y="0"/>
            <a:ext cx="7612063" cy="6137274"/>
          </a:xfrm>
          <a:prstGeom prst="rect">
            <a:avLst/>
          </a:prstGeom>
          <a:solidFill>
            <a:srgbClr val="00AC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9" name="Google Shape;379;p42"/>
          <p:cNvSpPr>
            <a:spLocks noGrp="1"/>
          </p:cNvSpPr>
          <p:nvPr>
            <p:ph type="pic" idx="2"/>
          </p:nvPr>
        </p:nvSpPr>
        <p:spPr>
          <a:xfrm>
            <a:off x="7612063" y="0"/>
            <a:ext cx="4579937" cy="61113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0" name="Google Shape;380;p42"/>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1" name="Google Shape;381;p42"/>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2" name="Google Shape;382;p42"/>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83" name="Google Shape;383;p42"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384" name="Google Shape;384;p42"/>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385" name="Google Shape;385;p42"/>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DCC Green Title">
  <p:cSld name="DCC Green Title">
    <p:spTree>
      <p:nvGrpSpPr>
        <p:cNvPr id="1" name="Shape 386"/>
        <p:cNvGrpSpPr/>
        <p:nvPr/>
      </p:nvGrpSpPr>
      <p:grpSpPr>
        <a:xfrm>
          <a:off x="0" y="0"/>
          <a:ext cx="0" cy="0"/>
          <a:chOff x="0" y="0"/>
          <a:chExt cx="0" cy="0"/>
        </a:xfrm>
      </p:grpSpPr>
      <p:sp>
        <p:nvSpPr>
          <p:cNvPr id="387" name="Google Shape;387;p43"/>
          <p:cNvSpPr/>
          <p:nvPr/>
        </p:nvSpPr>
        <p:spPr>
          <a:xfrm>
            <a:off x="0" y="6412"/>
            <a:ext cx="12192000" cy="6137274"/>
          </a:xfrm>
          <a:prstGeom prst="rect">
            <a:avLst/>
          </a:prstGeom>
          <a:solidFill>
            <a:srgbClr val="00A2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8" name="Google Shape;388;p43"/>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9" name="Google Shape;389;p43"/>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0" name="Google Shape;390;p43"/>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91" name="Google Shape;391;p43"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392" name="Google Shape;392;p43"/>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393" name="Google Shape;393;p43"/>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EH Internal Content 1 Column">
  <p:cSld name="LEH Internal Content 1 Column">
    <p:spTree>
      <p:nvGrpSpPr>
        <p:cNvPr id="1" name="Shape 47"/>
        <p:cNvGrpSpPr/>
        <p:nvPr/>
      </p:nvGrpSpPr>
      <p:grpSpPr>
        <a:xfrm>
          <a:off x="0" y="0"/>
          <a:ext cx="0" cy="0"/>
          <a:chOff x="0" y="0"/>
          <a:chExt cx="0" cy="0"/>
        </a:xfrm>
      </p:grpSpPr>
      <p:sp>
        <p:nvSpPr>
          <p:cNvPr id="48" name="Google Shape;48;p6"/>
          <p:cNvSpPr txBox="1">
            <a:spLocks noGrp="1"/>
          </p:cNvSpPr>
          <p:nvPr>
            <p:ph type="body" idx="1"/>
          </p:nvPr>
        </p:nvSpPr>
        <p:spPr>
          <a:xfrm>
            <a:off x="838200" y="1825625"/>
            <a:ext cx="10515600" cy="3701415"/>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42464B"/>
              </a:buClr>
              <a:buSzPts val="2800"/>
              <a:buChar char="•"/>
              <a:defRPr sz="2800" b="0" i="0">
                <a:solidFill>
                  <a:srgbClr val="42464B"/>
                </a:solidFill>
                <a:latin typeface="Gill Sans"/>
                <a:ea typeface="Gill Sans"/>
                <a:cs typeface="Gill Sans"/>
                <a:sym typeface="Gill Sans"/>
              </a:defRPr>
            </a:lvl1pPr>
            <a:lvl2pPr marL="914400" lvl="1"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2pPr>
            <a:lvl3pPr marL="1371600" lvl="2"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3pPr>
            <a:lvl4pPr marL="1828800" lvl="3"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4pPr>
            <a:lvl5pPr marL="2286000" lvl="4"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6"/>
          <p:cNvSpPr txBox="1">
            <a:spLocks noGrp="1"/>
          </p:cNvSpPr>
          <p:nvPr>
            <p:ph type="title"/>
          </p:nvPr>
        </p:nvSpPr>
        <p:spPr>
          <a:xfrm>
            <a:off x="838200" y="365125"/>
            <a:ext cx="10517188"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76C0"/>
              </a:buClr>
              <a:buSzPts val="4400"/>
              <a:buFont typeface="Gill Sans"/>
              <a:buNone/>
              <a:defRPr b="1" i="0">
                <a:solidFill>
                  <a:srgbClr val="0076C0"/>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1" name="Google Shape;51;p6"/>
          <p:cNvSpPr txBox="1">
            <a:spLocks noGrp="1"/>
          </p:cNvSpPr>
          <p:nvPr>
            <p:ph type="body" idx="2"/>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2" name="Google Shape;52;p6"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53" name="Google Shape;53;p6"/>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54" name="Google Shape;54;p6"/>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u="none" strike="noStrike" cap="none">
                <a:solidFill>
                  <a:schemeClr val="lt1"/>
                </a:solidFill>
                <a:latin typeface="Gill Sans"/>
                <a:ea typeface="Gill Sans"/>
                <a:cs typeface="Gill Sans"/>
                <a:sym typeface="Gill Sans"/>
              </a:rPr>
              <a:t>HealthyEating.org</a:t>
            </a:r>
            <a:endParaRPr sz="2400" b="1" i="0" u="none" strike="noStrike" cap="none">
              <a:solidFill>
                <a:schemeClr val="lt1"/>
              </a:solidFill>
              <a:latin typeface="Gill Sans"/>
              <a:ea typeface="Gill Sans"/>
              <a:cs typeface="Gill Sans"/>
              <a:sym typeface="Gill San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DCC Green Title / Image [insert photo]">
  <p:cSld name="DCC Green Title / Image [insert photo]">
    <p:spTree>
      <p:nvGrpSpPr>
        <p:cNvPr id="1" name="Shape 394"/>
        <p:cNvGrpSpPr/>
        <p:nvPr/>
      </p:nvGrpSpPr>
      <p:grpSpPr>
        <a:xfrm>
          <a:off x="0" y="0"/>
          <a:ext cx="0" cy="0"/>
          <a:chOff x="0" y="0"/>
          <a:chExt cx="0" cy="0"/>
        </a:xfrm>
      </p:grpSpPr>
      <p:sp>
        <p:nvSpPr>
          <p:cNvPr id="395" name="Google Shape;395;p44"/>
          <p:cNvSpPr/>
          <p:nvPr/>
        </p:nvSpPr>
        <p:spPr>
          <a:xfrm>
            <a:off x="0" y="1"/>
            <a:ext cx="7612063" cy="6137274"/>
          </a:xfrm>
          <a:prstGeom prst="rect">
            <a:avLst/>
          </a:prstGeom>
          <a:solidFill>
            <a:srgbClr val="00A2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6" name="Google Shape;396;p44"/>
          <p:cNvSpPr>
            <a:spLocks noGrp="1"/>
          </p:cNvSpPr>
          <p:nvPr>
            <p:ph type="pic" idx="2"/>
          </p:nvPr>
        </p:nvSpPr>
        <p:spPr>
          <a:xfrm>
            <a:off x="7612063" y="0"/>
            <a:ext cx="4579937" cy="61113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7" name="Google Shape;397;p44"/>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8" name="Google Shape;398;p44"/>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9" name="Google Shape;399;p44"/>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00" name="Google Shape;400;p44"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401" name="Google Shape;401;p44"/>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402" name="Google Shape;402;p44"/>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DCC Purple Title">
  <p:cSld name="DCC Purple Title">
    <p:spTree>
      <p:nvGrpSpPr>
        <p:cNvPr id="1" name="Shape 403"/>
        <p:cNvGrpSpPr/>
        <p:nvPr/>
      </p:nvGrpSpPr>
      <p:grpSpPr>
        <a:xfrm>
          <a:off x="0" y="0"/>
          <a:ext cx="0" cy="0"/>
          <a:chOff x="0" y="0"/>
          <a:chExt cx="0" cy="0"/>
        </a:xfrm>
      </p:grpSpPr>
      <p:sp>
        <p:nvSpPr>
          <p:cNvPr id="404" name="Google Shape;404;p45"/>
          <p:cNvSpPr/>
          <p:nvPr/>
        </p:nvSpPr>
        <p:spPr>
          <a:xfrm>
            <a:off x="0" y="6412"/>
            <a:ext cx="12192000" cy="6137274"/>
          </a:xfrm>
          <a:prstGeom prst="rect">
            <a:avLst/>
          </a:prstGeom>
          <a:solidFill>
            <a:srgbClr val="723E8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5" name="Google Shape;405;p45"/>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6" name="Google Shape;406;p45"/>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7" name="Google Shape;407;p45"/>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08" name="Google Shape;408;p45"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409" name="Google Shape;409;p45"/>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410" name="Google Shape;410;p45"/>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DCC Purple Title / Image [insert photo]">
  <p:cSld name="DCC Purple Title / Image [insert photo]">
    <p:spTree>
      <p:nvGrpSpPr>
        <p:cNvPr id="1" name="Shape 411"/>
        <p:cNvGrpSpPr/>
        <p:nvPr/>
      </p:nvGrpSpPr>
      <p:grpSpPr>
        <a:xfrm>
          <a:off x="0" y="0"/>
          <a:ext cx="0" cy="0"/>
          <a:chOff x="0" y="0"/>
          <a:chExt cx="0" cy="0"/>
        </a:xfrm>
      </p:grpSpPr>
      <p:sp>
        <p:nvSpPr>
          <p:cNvPr id="412" name="Google Shape;412;p46"/>
          <p:cNvSpPr/>
          <p:nvPr/>
        </p:nvSpPr>
        <p:spPr>
          <a:xfrm>
            <a:off x="0" y="1"/>
            <a:ext cx="7612063" cy="6137274"/>
          </a:xfrm>
          <a:prstGeom prst="rect">
            <a:avLst/>
          </a:prstGeom>
          <a:solidFill>
            <a:srgbClr val="723E8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3" name="Google Shape;413;p46"/>
          <p:cNvSpPr>
            <a:spLocks noGrp="1"/>
          </p:cNvSpPr>
          <p:nvPr>
            <p:ph type="pic" idx="2"/>
          </p:nvPr>
        </p:nvSpPr>
        <p:spPr>
          <a:xfrm>
            <a:off x="7612063" y="0"/>
            <a:ext cx="4579937" cy="61113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4" name="Google Shape;414;p46"/>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5" name="Google Shape;415;p46"/>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6" name="Google Shape;416;p46"/>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17" name="Google Shape;417;p46"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418" name="Google Shape;418;p46"/>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419" name="Google Shape;419;p46"/>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DCC Red Title">
  <p:cSld name="DCC Red Title">
    <p:spTree>
      <p:nvGrpSpPr>
        <p:cNvPr id="1" name="Shape 420"/>
        <p:cNvGrpSpPr/>
        <p:nvPr/>
      </p:nvGrpSpPr>
      <p:grpSpPr>
        <a:xfrm>
          <a:off x="0" y="0"/>
          <a:ext cx="0" cy="0"/>
          <a:chOff x="0" y="0"/>
          <a:chExt cx="0" cy="0"/>
        </a:xfrm>
      </p:grpSpPr>
      <p:sp>
        <p:nvSpPr>
          <p:cNvPr id="421" name="Google Shape;421;p47"/>
          <p:cNvSpPr/>
          <p:nvPr/>
        </p:nvSpPr>
        <p:spPr>
          <a:xfrm>
            <a:off x="0" y="6412"/>
            <a:ext cx="12192000" cy="6137274"/>
          </a:xfrm>
          <a:prstGeom prst="rect">
            <a:avLst/>
          </a:prstGeom>
          <a:solidFill>
            <a:srgbClr val="DB32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2" name="Google Shape;422;p47"/>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3" name="Google Shape;423;p47"/>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4" name="Google Shape;424;p47"/>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25" name="Google Shape;425;p47"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426" name="Google Shape;426;p47"/>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427" name="Google Shape;427;p47"/>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CC Red Title / Image [insert photo]">
  <p:cSld name="DCC Red Title / Image [insert photo]">
    <p:spTree>
      <p:nvGrpSpPr>
        <p:cNvPr id="1" name="Shape 428"/>
        <p:cNvGrpSpPr/>
        <p:nvPr/>
      </p:nvGrpSpPr>
      <p:grpSpPr>
        <a:xfrm>
          <a:off x="0" y="0"/>
          <a:ext cx="0" cy="0"/>
          <a:chOff x="0" y="0"/>
          <a:chExt cx="0" cy="0"/>
        </a:xfrm>
      </p:grpSpPr>
      <p:sp>
        <p:nvSpPr>
          <p:cNvPr id="429" name="Google Shape;429;p48"/>
          <p:cNvSpPr/>
          <p:nvPr/>
        </p:nvSpPr>
        <p:spPr>
          <a:xfrm>
            <a:off x="0" y="0"/>
            <a:ext cx="7612063" cy="6137274"/>
          </a:xfrm>
          <a:prstGeom prst="rect">
            <a:avLst/>
          </a:prstGeom>
          <a:solidFill>
            <a:srgbClr val="DB32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0" name="Google Shape;430;p48"/>
          <p:cNvSpPr>
            <a:spLocks noGrp="1"/>
          </p:cNvSpPr>
          <p:nvPr>
            <p:ph type="pic" idx="2"/>
          </p:nvPr>
        </p:nvSpPr>
        <p:spPr>
          <a:xfrm>
            <a:off x="7612063" y="0"/>
            <a:ext cx="4579937" cy="61113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1" name="Google Shape;431;p48"/>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2" name="Google Shape;432;p48"/>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3" name="Google Shape;433;p48"/>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34" name="Google Shape;434;p48"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435" name="Google Shape;435;p48"/>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436" name="Google Shape;436;p48"/>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DCC Orange Title">
  <p:cSld name="DCC Orange Title">
    <p:spTree>
      <p:nvGrpSpPr>
        <p:cNvPr id="1" name="Shape 437"/>
        <p:cNvGrpSpPr/>
        <p:nvPr/>
      </p:nvGrpSpPr>
      <p:grpSpPr>
        <a:xfrm>
          <a:off x="0" y="0"/>
          <a:ext cx="0" cy="0"/>
          <a:chOff x="0" y="0"/>
          <a:chExt cx="0" cy="0"/>
        </a:xfrm>
      </p:grpSpPr>
      <p:sp>
        <p:nvSpPr>
          <p:cNvPr id="438" name="Google Shape;438;p49"/>
          <p:cNvSpPr/>
          <p:nvPr/>
        </p:nvSpPr>
        <p:spPr>
          <a:xfrm>
            <a:off x="0" y="0"/>
            <a:ext cx="12192000" cy="6137274"/>
          </a:xfrm>
          <a:prstGeom prst="rect">
            <a:avLst/>
          </a:prstGeom>
          <a:solidFill>
            <a:srgbClr val="E56E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9" name="Google Shape;439;p49"/>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0" name="Google Shape;440;p49"/>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1" name="Google Shape;441;p49"/>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42" name="Google Shape;442;p49"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443" name="Google Shape;443;p49"/>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444" name="Google Shape;444;p49"/>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DCC Orange Title / Image [insert photo]">
  <p:cSld name="DCC Orange Title / Image [insert photo]">
    <p:spTree>
      <p:nvGrpSpPr>
        <p:cNvPr id="1" name="Shape 445"/>
        <p:cNvGrpSpPr/>
        <p:nvPr/>
      </p:nvGrpSpPr>
      <p:grpSpPr>
        <a:xfrm>
          <a:off x="0" y="0"/>
          <a:ext cx="0" cy="0"/>
          <a:chOff x="0" y="0"/>
          <a:chExt cx="0" cy="0"/>
        </a:xfrm>
      </p:grpSpPr>
      <p:sp>
        <p:nvSpPr>
          <p:cNvPr id="446" name="Google Shape;446;p50"/>
          <p:cNvSpPr/>
          <p:nvPr/>
        </p:nvSpPr>
        <p:spPr>
          <a:xfrm>
            <a:off x="0" y="0"/>
            <a:ext cx="7612063" cy="6137274"/>
          </a:xfrm>
          <a:prstGeom prst="rect">
            <a:avLst/>
          </a:prstGeom>
          <a:solidFill>
            <a:srgbClr val="E56E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7" name="Google Shape;447;p50"/>
          <p:cNvSpPr>
            <a:spLocks noGrp="1"/>
          </p:cNvSpPr>
          <p:nvPr>
            <p:ph type="pic" idx="2"/>
          </p:nvPr>
        </p:nvSpPr>
        <p:spPr>
          <a:xfrm>
            <a:off x="7612063" y="0"/>
            <a:ext cx="4579937" cy="61113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8" name="Google Shape;448;p50"/>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9" name="Google Shape;449;p50"/>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0" name="Google Shape;450;p50"/>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51" name="Google Shape;451;p50"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452" name="Google Shape;452;p50"/>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453" name="Google Shape;453;p50"/>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DCC Blue Title / Image [insert photo]">
  <p:cSld name="DCC Blue Title / Image [insert photo]">
    <p:spTree>
      <p:nvGrpSpPr>
        <p:cNvPr id="1" name="Shape 454"/>
        <p:cNvGrpSpPr/>
        <p:nvPr/>
      </p:nvGrpSpPr>
      <p:grpSpPr>
        <a:xfrm>
          <a:off x="0" y="0"/>
          <a:ext cx="0" cy="0"/>
          <a:chOff x="0" y="0"/>
          <a:chExt cx="0" cy="0"/>
        </a:xfrm>
      </p:grpSpPr>
      <p:sp>
        <p:nvSpPr>
          <p:cNvPr id="455" name="Google Shape;455;p51"/>
          <p:cNvSpPr/>
          <p:nvPr/>
        </p:nvSpPr>
        <p:spPr>
          <a:xfrm>
            <a:off x="0" y="0"/>
            <a:ext cx="7612063" cy="6137274"/>
          </a:xfrm>
          <a:prstGeom prst="rect">
            <a:avLst/>
          </a:prstGeom>
          <a:solidFill>
            <a:srgbClr val="007EB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6" name="Google Shape;456;p51"/>
          <p:cNvSpPr>
            <a:spLocks noGrp="1"/>
          </p:cNvSpPr>
          <p:nvPr>
            <p:ph type="pic" idx="2"/>
          </p:nvPr>
        </p:nvSpPr>
        <p:spPr>
          <a:xfrm>
            <a:off x="7612063" y="0"/>
            <a:ext cx="4579937" cy="61113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7" name="Google Shape;457;p51"/>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8" name="Google Shape;458;p51"/>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9" name="Google Shape;459;p51"/>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60" name="Google Shape;460;p51"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461" name="Google Shape;461;p51"/>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462" name="Google Shape;462;p51"/>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CC Light Blue Title">
  <p:cSld name="DCC Light Blue Title">
    <p:spTree>
      <p:nvGrpSpPr>
        <p:cNvPr id="1" name="Shape 463"/>
        <p:cNvGrpSpPr/>
        <p:nvPr/>
      </p:nvGrpSpPr>
      <p:grpSpPr>
        <a:xfrm>
          <a:off x="0" y="0"/>
          <a:ext cx="0" cy="0"/>
          <a:chOff x="0" y="0"/>
          <a:chExt cx="0" cy="0"/>
        </a:xfrm>
      </p:grpSpPr>
      <p:sp>
        <p:nvSpPr>
          <p:cNvPr id="464" name="Google Shape;464;p52"/>
          <p:cNvSpPr/>
          <p:nvPr/>
        </p:nvSpPr>
        <p:spPr>
          <a:xfrm>
            <a:off x="0" y="6412"/>
            <a:ext cx="12192000" cy="6137274"/>
          </a:xfrm>
          <a:prstGeom prst="rect">
            <a:avLst/>
          </a:prstGeom>
          <a:solidFill>
            <a:srgbClr val="00AC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5" name="Google Shape;465;p52"/>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6" name="Google Shape;466;p52"/>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7" name="Google Shape;467;p52"/>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68" name="Google Shape;468;p52"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469" name="Google Shape;469;p52"/>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470" name="Google Shape;470;p52"/>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CC Light Blue Title / Image [insert photo]">
  <p:cSld name="DCC Light Blue Title / Image [insert photo]">
    <p:spTree>
      <p:nvGrpSpPr>
        <p:cNvPr id="1" name="Shape 471"/>
        <p:cNvGrpSpPr/>
        <p:nvPr/>
      </p:nvGrpSpPr>
      <p:grpSpPr>
        <a:xfrm>
          <a:off x="0" y="0"/>
          <a:ext cx="0" cy="0"/>
          <a:chOff x="0" y="0"/>
          <a:chExt cx="0" cy="0"/>
        </a:xfrm>
      </p:grpSpPr>
      <p:sp>
        <p:nvSpPr>
          <p:cNvPr id="472" name="Google Shape;472;p53"/>
          <p:cNvSpPr/>
          <p:nvPr/>
        </p:nvSpPr>
        <p:spPr>
          <a:xfrm>
            <a:off x="0" y="0"/>
            <a:ext cx="7612063" cy="6137274"/>
          </a:xfrm>
          <a:prstGeom prst="rect">
            <a:avLst/>
          </a:prstGeom>
          <a:solidFill>
            <a:srgbClr val="00AC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3" name="Google Shape;473;p53"/>
          <p:cNvSpPr>
            <a:spLocks noGrp="1"/>
          </p:cNvSpPr>
          <p:nvPr>
            <p:ph type="pic" idx="2"/>
          </p:nvPr>
        </p:nvSpPr>
        <p:spPr>
          <a:xfrm>
            <a:off x="7612063" y="0"/>
            <a:ext cx="4579937" cy="61113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4" name="Google Shape;474;p53"/>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5" name="Google Shape;475;p53"/>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6" name="Google Shape;476;p53"/>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77" name="Google Shape;477;p53"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478" name="Google Shape;478;p53"/>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479" name="Google Shape;479;p53"/>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EH Internal Content Left / 2 Images Right [insert photos]">
  <p:cSld name="LEH Internal Content Left / 2 Images Right [insert photos]">
    <p:spTree>
      <p:nvGrpSpPr>
        <p:cNvPr id="1" name="Shape 55"/>
        <p:cNvGrpSpPr/>
        <p:nvPr/>
      </p:nvGrpSpPr>
      <p:grpSpPr>
        <a:xfrm>
          <a:off x="0" y="0"/>
          <a:ext cx="0" cy="0"/>
          <a:chOff x="0" y="0"/>
          <a:chExt cx="0" cy="0"/>
        </a:xfrm>
      </p:grpSpPr>
      <p:sp>
        <p:nvSpPr>
          <p:cNvPr id="56" name="Google Shape;56;p7"/>
          <p:cNvSpPr txBox="1">
            <a:spLocks noGrp="1"/>
          </p:cNvSpPr>
          <p:nvPr>
            <p:ph type="title"/>
          </p:nvPr>
        </p:nvSpPr>
        <p:spPr>
          <a:xfrm>
            <a:off x="838200" y="365125"/>
            <a:ext cx="5818632"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7EB9"/>
              </a:buClr>
              <a:buSzPts val="4400"/>
              <a:buFont typeface="Gill Sans"/>
              <a:buNone/>
              <a:defRPr b="1" i="0">
                <a:solidFill>
                  <a:srgbClr val="007EB9"/>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7"/>
          <p:cNvSpPr txBox="1">
            <a:spLocks noGrp="1"/>
          </p:cNvSpPr>
          <p:nvPr>
            <p:ph type="body" idx="1"/>
          </p:nvPr>
        </p:nvSpPr>
        <p:spPr>
          <a:xfrm>
            <a:off x="838200" y="1825625"/>
            <a:ext cx="5818632" cy="3701415"/>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42464B"/>
              </a:buClr>
              <a:buSzPts val="2800"/>
              <a:buChar char="•"/>
              <a:defRPr sz="2800" b="0" i="0">
                <a:solidFill>
                  <a:srgbClr val="42464B"/>
                </a:solidFill>
                <a:latin typeface="Gill Sans"/>
                <a:ea typeface="Gill Sans"/>
                <a:cs typeface="Gill Sans"/>
                <a:sym typeface="Gill Sans"/>
              </a:defRPr>
            </a:lvl1pPr>
            <a:lvl2pPr marL="914400" lvl="1"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2pPr>
            <a:lvl3pPr marL="1371600" lvl="2"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3pPr>
            <a:lvl4pPr marL="1828800" lvl="3"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4pPr>
            <a:lvl5pPr marL="2286000" lvl="4"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7"/>
          <p:cNvSpPr>
            <a:spLocks noGrp="1"/>
          </p:cNvSpPr>
          <p:nvPr>
            <p:ph type="pic" idx="2"/>
          </p:nvPr>
        </p:nvSpPr>
        <p:spPr>
          <a:xfrm>
            <a:off x="7612063" y="2310064"/>
            <a:ext cx="4579937" cy="382183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p7"/>
          <p:cNvSpPr>
            <a:spLocks noGrp="1"/>
          </p:cNvSpPr>
          <p:nvPr>
            <p:ph type="pic" idx="3"/>
          </p:nvPr>
        </p:nvSpPr>
        <p:spPr>
          <a:xfrm>
            <a:off x="7612064" y="0"/>
            <a:ext cx="4579936" cy="222824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60" name="Google Shape;60;p7"/>
          <p:cNvCxnSpPr/>
          <p:nvPr/>
        </p:nvCxnSpPr>
        <p:spPr>
          <a:xfrm>
            <a:off x="7612225" y="2271561"/>
            <a:ext cx="4579775" cy="0"/>
          </a:xfrm>
          <a:prstGeom prst="straightConnector1">
            <a:avLst/>
          </a:prstGeom>
          <a:noFill/>
          <a:ln w="76200" cap="flat" cmpd="sng">
            <a:solidFill>
              <a:schemeClr val="lt1"/>
            </a:solidFill>
            <a:prstDash val="solid"/>
            <a:miter lim="800000"/>
            <a:headEnd type="none" w="sm" len="sm"/>
            <a:tailEnd type="none" w="sm" len="sm"/>
          </a:ln>
        </p:spPr>
      </p:cxnSp>
      <p:sp>
        <p:nvSpPr>
          <p:cNvPr id="61" name="Google Shape;61;p7"/>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2" name="Google Shape;62;p7"/>
          <p:cNvSpPr txBox="1">
            <a:spLocks noGrp="1"/>
          </p:cNvSpPr>
          <p:nvPr>
            <p:ph type="body" idx="4"/>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3" name="Google Shape;63;p7"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64" name="Google Shape;64;p7"/>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65" name="Google Shape;65;p7"/>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u="none" strike="noStrike" cap="none">
                <a:solidFill>
                  <a:schemeClr val="lt1"/>
                </a:solidFill>
                <a:latin typeface="Gill Sans"/>
                <a:ea typeface="Gill Sans"/>
                <a:cs typeface="Gill Sans"/>
                <a:sym typeface="Gill Sans"/>
              </a:rPr>
              <a:t>HealthyEating.org</a:t>
            </a:r>
            <a:endParaRPr sz="2400" b="1" i="0" u="none" strike="noStrike" cap="none">
              <a:solidFill>
                <a:schemeClr val="lt1"/>
              </a:solidFill>
              <a:latin typeface="Gill Sans"/>
              <a:ea typeface="Gill Sans"/>
              <a:cs typeface="Gill Sans"/>
              <a:sym typeface="Gill San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LEH Internal Content Left / 1 Image Right [insert photo]">
  <p:cSld name="LEH Internal Content Left / 1 Image Right [insert photo]">
    <p:spTree>
      <p:nvGrpSpPr>
        <p:cNvPr id="1" name="Shape 480"/>
        <p:cNvGrpSpPr/>
        <p:nvPr/>
      </p:nvGrpSpPr>
      <p:grpSpPr>
        <a:xfrm>
          <a:off x="0" y="0"/>
          <a:ext cx="0" cy="0"/>
          <a:chOff x="0" y="0"/>
          <a:chExt cx="0" cy="0"/>
        </a:xfrm>
      </p:grpSpPr>
      <p:sp>
        <p:nvSpPr>
          <p:cNvPr id="481" name="Google Shape;481;p54"/>
          <p:cNvSpPr txBox="1">
            <a:spLocks noGrp="1"/>
          </p:cNvSpPr>
          <p:nvPr>
            <p:ph type="title"/>
          </p:nvPr>
        </p:nvSpPr>
        <p:spPr>
          <a:xfrm>
            <a:off x="838200" y="365125"/>
            <a:ext cx="5818632"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7EB9"/>
              </a:buClr>
              <a:buSzPts val="4400"/>
              <a:buFont typeface="Gill Sans"/>
              <a:buNone/>
              <a:defRPr b="1" i="0">
                <a:solidFill>
                  <a:srgbClr val="007EB9"/>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2" name="Google Shape;482;p54"/>
          <p:cNvSpPr txBox="1">
            <a:spLocks noGrp="1"/>
          </p:cNvSpPr>
          <p:nvPr>
            <p:ph type="body" idx="1"/>
          </p:nvPr>
        </p:nvSpPr>
        <p:spPr>
          <a:xfrm>
            <a:off x="838200" y="1825625"/>
            <a:ext cx="5818632" cy="3701415"/>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42464B"/>
              </a:buClr>
              <a:buSzPts val="2800"/>
              <a:buChar char="•"/>
              <a:defRPr sz="2800" b="0" i="0">
                <a:solidFill>
                  <a:srgbClr val="42464B"/>
                </a:solidFill>
                <a:latin typeface="Gill Sans"/>
                <a:ea typeface="Gill Sans"/>
                <a:cs typeface="Gill Sans"/>
                <a:sym typeface="Gill Sans"/>
              </a:defRPr>
            </a:lvl1pPr>
            <a:lvl2pPr marL="914400" lvl="1"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2pPr>
            <a:lvl3pPr marL="1371600" lvl="2"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3pPr>
            <a:lvl4pPr marL="1828800" lvl="3"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4pPr>
            <a:lvl5pPr marL="2286000" lvl="4"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3" name="Google Shape;483;p54"/>
          <p:cNvSpPr>
            <a:spLocks noGrp="1"/>
          </p:cNvSpPr>
          <p:nvPr>
            <p:ph type="pic" idx="2"/>
          </p:nvPr>
        </p:nvSpPr>
        <p:spPr>
          <a:xfrm>
            <a:off x="7612063" y="0"/>
            <a:ext cx="4579937" cy="61372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4" name="Google Shape;484;p54"/>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5" name="Google Shape;485;p54"/>
          <p:cNvSpPr txBox="1">
            <a:spLocks noGrp="1"/>
          </p:cNvSpPr>
          <p:nvPr>
            <p:ph type="body" idx="3"/>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86" name="Google Shape;486;p54"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487" name="Google Shape;487;p54"/>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488" name="Google Shape;488;p54"/>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LEH 5 Image Collage [insert photos]">
  <p:cSld name="LEH 5 Image Collage [insert photos]">
    <p:spTree>
      <p:nvGrpSpPr>
        <p:cNvPr id="1" name="Shape 489"/>
        <p:cNvGrpSpPr/>
        <p:nvPr/>
      </p:nvGrpSpPr>
      <p:grpSpPr>
        <a:xfrm>
          <a:off x="0" y="0"/>
          <a:ext cx="0" cy="0"/>
          <a:chOff x="0" y="0"/>
          <a:chExt cx="0" cy="0"/>
        </a:xfrm>
      </p:grpSpPr>
      <p:sp>
        <p:nvSpPr>
          <p:cNvPr id="490" name="Google Shape;490;p55"/>
          <p:cNvSpPr>
            <a:spLocks noGrp="1"/>
          </p:cNvSpPr>
          <p:nvPr>
            <p:ph type="pic" idx="2"/>
          </p:nvPr>
        </p:nvSpPr>
        <p:spPr>
          <a:xfrm>
            <a:off x="-1" y="0"/>
            <a:ext cx="2862113" cy="36576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1" name="Google Shape;491;p55"/>
          <p:cNvSpPr>
            <a:spLocks noGrp="1"/>
          </p:cNvSpPr>
          <p:nvPr>
            <p:ph type="pic" idx="3"/>
          </p:nvPr>
        </p:nvSpPr>
        <p:spPr>
          <a:xfrm>
            <a:off x="-1" y="3727763"/>
            <a:ext cx="2862113" cy="241158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2" name="Google Shape;492;p55"/>
          <p:cNvSpPr>
            <a:spLocks noGrp="1"/>
          </p:cNvSpPr>
          <p:nvPr>
            <p:ph type="pic" idx="4"/>
          </p:nvPr>
        </p:nvSpPr>
        <p:spPr>
          <a:xfrm>
            <a:off x="2953472" y="0"/>
            <a:ext cx="4600544" cy="613935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3" name="Google Shape;493;p55"/>
          <p:cNvSpPr>
            <a:spLocks noGrp="1"/>
          </p:cNvSpPr>
          <p:nvPr>
            <p:ph type="pic" idx="5"/>
          </p:nvPr>
        </p:nvSpPr>
        <p:spPr>
          <a:xfrm>
            <a:off x="7639116" y="2324725"/>
            <a:ext cx="4552884" cy="381462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4" name="Google Shape;494;p55"/>
          <p:cNvSpPr>
            <a:spLocks noGrp="1"/>
          </p:cNvSpPr>
          <p:nvPr>
            <p:ph type="pic" idx="6"/>
          </p:nvPr>
        </p:nvSpPr>
        <p:spPr>
          <a:xfrm>
            <a:off x="7639116" y="1"/>
            <a:ext cx="4552884" cy="224727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495" name="Google Shape;495;p55"/>
          <p:cNvCxnSpPr/>
          <p:nvPr/>
        </p:nvCxnSpPr>
        <p:spPr>
          <a:xfrm>
            <a:off x="7612225" y="2286000"/>
            <a:ext cx="4579775" cy="0"/>
          </a:xfrm>
          <a:prstGeom prst="straightConnector1">
            <a:avLst/>
          </a:prstGeom>
          <a:noFill/>
          <a:ln w="76200" cap="flat" cmpd="sng">
            <a:solidFill>
              <a:schemeClr val="lt1"/>
            </a:solidFill>
            <a:prstDash val="solid"/>
            <a:miter lim="800000"/>
            <a:headEnd type="none" w="sm" len="sm"/>
            <a:tailEnd type="none" w="sm" len="sm"/>
          </a:ln>
        </p:spPr>
      </p:cxnSp>
      <p:cxnSp>
        <p:nvCxnSpPr>
          <p:cNvPr id="496" name="Google Shape;496;p55"/>
          <p:cNvCxnSpPr/>
          <p:nvPr/>
        </p:nvCxnSpPr>
        <p:spPr>
          <a:xfrm>
            <a:off x="7599697" y="0"/>
            <a:ext cx="0" cy="6165101"/>
          </a:xfrm>
          <a:prstGeom prst="straightConnector1">
            <a:avLst/>
          </a:prstGeom>
          <a:noFill/>
          <a:ln w="76200" cap="flat" cmpd="sng">
            <a:solidFill>
              <a:schemeClr val="lt1"/>
            </a:solidFill>
            <a:prstDash val="solid"/>
            <a:miter lim="800000"/>
            <a:headEnd type="none" w="sm" len="sm"/>
            <a:tailEnd type="none" w="sm" len="sm"/>
          </a:ln>
        </p:spPr>
      </p:cxnSp>
      <p:cxnSp>
        <p:nvCxnSpPr>
          <p:cNvPr id="497" name="Google Shape;497;p55"/>
          <p:cNvCxnSpPr/>
          <p:nvPr/>
        </p:nvCxnSpPr>
        <p:spPr>
          <a:xfrm>
            <a:off x="-661" y="3692681"/>
            <a:ext cx="2908453" cy="0"/>
          </a:xfrm>
          <a:prstGeom prst="straightConnector1">
            <a:avLst/>
          </a:prstGeom>
          <a:noFill/>
          <a:ln w="76200" cap="flat" cmpd="sng">
            <a:solidFill>
              <a:schemeClr val="lt1"/>
            </a:solidFill>
            <a:prstDash val="solid"/>
            <a:miter lim="800000"/>
            <a:headEnd type="none" w="sm" len="sm"/>
            <a:tailEnd type="none" w="sm" len="sm"/>
          </a:ln>
        </p:spPr>
      </p:cxnSp>
      <p:cxnSp>
        <p:nvCxnSpPr>
          <p:cNvPr id="498" name="Google Shape;498;p55"/>
          <p:cNvCxnSpPr/>
          <p:nvPr/>
        </p:nvCxnSpPr>
        <p:spPr>
          <a:xfrm>
            <a:off x="2907792" y="0"/>
            <a:ext cx="0" cy="6165101"/>
          </a:xfrm>
          <a:prstGeom prst="straightConnector1">
            <a:avLst/>
          </a:prstGeom>
          <a:noFill/>
          <a:ln w="76200" cap="flat" cmpd="sng">
            <a:solidFill>
              <a:schemeClr val="lt1"/>
            </a:solidFill>
            <a:prstDash val="solid"/>
            <a:miter lim="800000"/>
            <a:headEnd type="none" w="sm" len="sm"/>
            <a:tailEnd type="none" w="sm" len="sm"/>
          </a:ln>
        </p:spPr>
      </p:cxnSp>
      <p:sp>
        <p:nvSpPr>
          <p:cNvPr id="499" name="Google Shape;499;p55"/>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0" name="Google Shape;500;p55"/>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01" name="Google Shape;501;p55"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502" name="Google Shape;502;p55"/>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503" name="Google Shape;503;p55"/>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LEH 3 Image Collage [insert photos]">
  <p:cSld name="LEH 3 Image Collage [insert photos]">
    <p:spTree>
      <p:nvGrpSpPr>
        <p:cNvPr id="1" name="Shape 504"/>
        <p:cNvGrpSpPr/>
        <p:nvPr/>
      </p:nvGrpSpPr>
      <p:grpSpPr>
        <a:xfrm>
          <a:off x="0" y="0"/>
          <a:ext cx="0" cy="0"/>
          <a:chOff x="0" y="0"/>
          <a:chExt cx="0" cy="0"/>
        </a:xfrm>
      </p:grpSpPr>
      <p:sp>
        <p:nvSpPr>
          <p:cNvPr id="505" name="Google Shape;505;p56"/>
          <p:cNvSpPr>
            <a:spLocks noGrp="1"/>
          </p:cNvSpPr>
          <p:nvPr>
            <p:ph type="pic" idx="2"/>
          </p:nvPr>
        </p:nvSpPr>
        <p:spPr>
          <a:xfrm>
            <a:off x="0" y="0"/>
            <a:ext cx="7554016" cy="613935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6" name="Google Shape;506;p56"/>
          <p:cNvSpPr>
            <a:spLocks noGrp="1"/>
          </p:cNvSpPr>
          <p:nvPr>
            <p:ph type="pic" idx="3"/>
          </p:nvPr>
        </p:nvSpPr>
        <p:spPr>
          <a:xfrm>
            <a:off x="7639116" y="2324725"/>
            <a:ext cx="4552884" cy="381462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7" name="Google Shape;507;p56"/>
          <p:cNvSpPr>
            <a:spLocks noGrp="1"/>
          </p:cNvSpPr>
          <p:nvPr>
            <p:ph type="pic" idx="4"/>
          </p:nvPr>
        </p:nvSpPr>
        <p:spPr>
          <a:xfrm>
            <a:off x="7639116" y="1"/>
            <a:ext cx="4552884" cy="224727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08" name="Google Shape;508;p56"/>
          <p:cNvCxnSpPr/>
          <p:nvPr/>
        </p:nvCxnSpPr>
        <p:spPr>
          <a:xfrm>
            <a:off x="7612225" y="2286000"/>
            <a:ext cx="4579775" cy="0"/>
          </a:xfrm>
          <a:prstGeom prst="straightConnector1">
            <a:avLst/>
          </a:prstGeom>
          <a:noFill/>
          <a:ln w="76200" cap="flat" cmpd="sng">
            <a:solidFill>
              <a:schemeClr val="lt1"/>
            </a:solidFill>
            <a:prstDash val="solid"/>
            <a:miter lim="800000"/>
            <a:headEnd type="none" w="sm" len="sm"/>
            <a:tailEnd type="none" w="sm" len="sm"/>
          </a:ln>
        </p:spPr>
      </p:cxnSp>
      <p:cxnSp>
        <p:nvCxnSpPr>
          <p:cNvPr id="509" name="Google Shape;509;p56"/>
          <p:cNvCxnSpPr/>
          <p:nvPr/>
        </p:nvCxnSpPr>
        <p:spPr>
          <a:xfrm>
            <a:off x="7599697" y="0"/>
            <a:ext cx="0" cy="6165101"/>
          </a:xfrm>
          <a:prstGeom prst="straightConnector1">
            <a:avLst/>
          </a:prstGeom>
          <a:noFill/>
          <a:ln w="76200" cap="flat" cmpd="sng">
            <a:solidFill>
              <a:schemeClr val="lt1"/>
            </a:solidFill>
            <a:prstDash val="solid"/>
            <a:miter lim="800000"/>
            <a:headEnd type="none" w="sm" len="sm"/>
            <a:tailEnd type="none" w="sm" len="sm"/>
          </a:ln>
        </p:spPr>
      </p:cxnSp>
      <p:sp>
        <p:nvSpPr>
          <p:cNvPr id="510" name="Google Shape;510;p56"/>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1" name="Google Shape;511;p56"/>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12" name="Google Shape;512;p56"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513" name="Google Shape;513;p56"/>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514" name="Google Shape;514;p56"/>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LEH 1 Image [insert photo]">
  <p:cSld name="LEH 1 Image [insert photo]">
    <p:spTree>
      <p:nvGrpSpPr>
        <p:cNvPr id="1" name="Shape 515"/>
        <p:cNvGrpSpPr/>
        <p:nvPr/>
      </p:nvGrpSpPr>
      <p:grpSpPr>
        <a:xfrm>
          <a:off x="0" y="0"/>
          <a:ext cx="0" cy="0"/>
          <a:chOff x="0" y="0"/>
          <a:chExt cx="0" cy="0"/>
        </a:xfrm>
      </p:grpSpPr>
      <p:sp>
        <p:nvSpPr>
          <p:cNvPr id="516" name="Google Shape;516;p57"/>
          <p:cNvSpPr>
            <a:spLocks noGrp="1"/>
          </p:cNvSpPr>
          <p:nvPr>
            <p:ph type="pic" idx="2"/>
          </p:nvPr>
        </p:nvSpPr>
        <p:spPr>
          <a:xfrm>
            <a:off x="0" y="0"/>
            <a:ext cx="12192000" cy="613935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7" name="Google Shape;517;p57"/>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8" name="Google Shape;518;p57"/>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19" name="Google Shape;519;p57"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520" name="Google Shape;520;p57"/>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521" name="Google Shape;521;p57"/>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LEH Image Title [insert photos]">
  <p:cSld name="LEH Image Title [insert photos]">
    <p:spTree>
      <p:nvGrpSpPr>
        <p:cNvPr id="1" name="Shape 522"/>
        <p:cNvGrpSpPr/>
        <p:nvPr/>
      </p:nvGrpSpPr>
      <p:grpSpPr>
        <a:xfrm>
          <a:off x="0" y="0"/>
          <a:ext cx="0" cy="0"/>
          <a:chOff x="0" y="0"/>
          <a:chExt cx="0" cy="0"/>
        </a:xfrm>
      </p:grpSpPr>
      <p:sp>
        <p:nvSpPr>
          <p:cNvPr id="523" name="Google Shape;523;p58"/>
          <p:cNvSpPr>
            <a:spLocks noGrp="1"/>
          </p:cNvSpPr>
          <p:nvPr>
            <p:ph type="pic" idx="2"/>
          </p:nvPr>
        </p:nvSpPr>
        <p:spPr>
          <a:xfrm>
            <a:off x="0" y="0"/>
            <a:ext cx="12192000" cy="613935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4" name="Google Shape;524;p58"/>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0"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5" name="Google Shape;525;p58"/>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6" name="Google Shape;526;p58"/>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27" name="Google Shape;527;p58"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528" name="Google Shape;528;p58"/>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529" name="Google Shape;529;p58"/>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LEH Blank">
  <p:cSld name="LEH Blank">
    <p:spTree>
      <p:nvGrpSpPr>
        <p:cNvPr id="1" name="Shape 530"/>
        <p:cNvGrpSpPr/>
        <p:nvPr/>
      </p:nvGrpSpPr>
      <p:grpSpPr>
        <a:xfrm>
          <a:off x="0" y="0"/>
          <a:ext cx="0" cy="0"/>
          <a:chOff x="0" y="0"/>
          <a:chExt cx="0" cy="0"/>
        </a:xfrm>
      </p:grpSpPr>
      <p:sp>
        <p:nvSpPr>
          <p:cNvPr id="531" name="Google Shape;531;p59"/>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2" name="Google Shape;532;p59"/>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33" name="Google Shape;533;p59"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534" name="Google Shape;534;p59"/>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535" name="Google Shape;535;p59"/>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CC Internal Content Left / 1 Image Right [insert photo]">
  <p:cSld name="DCC Internal Content Left / 1 Image Right [insert photo]">
    <p:spTree>
      <p:nvGrpSpPr>
        <p:cNvPr id="1" name="Shape 536"/>
        <p:cNvGrpSpPr/>
        <p:nvPr/>
      </p:nvGrpSpPr>
      <p:grpSpPr>
        <a:xfrm>
          <a:off x="0" y="0"/>
          <a:ext cx="0" cy="0"/>
          <a:chOff x="0" y="0"/>
          <a:chExt cx="0" cy="0"/>
        </a:xfrm>
      </p:grpSpPr>
      <p:sp>
        <p:nvSpPr>
          <p:cNvPr id="537" name="Google Shape;537;p60"/>
          <p:cNvSpPr txBox="1">
            <a:spLocks noGrp="1"/>
          </p:cNvSpPr>
          <p:nvPr>
            <p:ph type="title"/>
          </p:nvPr>
        </p:nvSpPr>
        <p:spPr>
          <a:xfrm>
            <a:off x="838200" y="365125"/>
            <a:ext cx="5818632"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7EB9"/>
              </a:buClr>
              <a:buSzPts val="4400"/>
              <a:buFont typeface="Gill Sans"/>
              <a:buNone/>
              <a:defRPr b="1" i="0">
                <a:solidFill>
                  <a:srgbClr val="007EB9"/>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8" name="Google Shape;538;p60"/>
          <p:cNvSpPr txBox="1">
            <a:spLocks noGrp="1"/>
          </p:cNvSpPr>
          <p:nvPr>
            <p:ph type="body" idx="1"/>
          </p:nvPr>
        </p:nvSpPr>
        <p:spPr>
          <a:xfrm>
            <a:off x="838200" y="1825625"/>
            <a:ext cx="5818632" cy="3701415"/>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42464B"/>
              </a:buClr>
              <a:buSzPts val="2800"/>
              <a:buChar char="•"/>
              <a:defRPr sz="2800" b="0" i="0">
                <a:solidFill>
                  <a:srgbClr val="42464B"/>
                </a:solidFill>
                <a:latin typeface="Gill Sans"/>
                <a:ea typeface="Gill Sans"/>
                <a:cs typeface="Gill Sans"/>
                <a:sym typeface="Gill Sans"/>
              </a:defRPr>
            </a:lvl1pPr>
            <a:lvl2pPr marL="914400" lvl="1"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2pPr>
            <a:lvl3pPr marL="1371600" lvl="2"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3pPr>
            <a:lvl4pPr marL="1828800" lvl="3"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4pPr>
            <a:lvl5pPr marL="2286000" lvl="4"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9" name="Google Shape;539;p60"/>
          <p:cNvSpPr>
            <a:spLocks noGrp="1"/>
          </p:cNvSpPr>
          <p:nvPr>
            <p:ph type="pic" idx="2"/>
          </p:nvPr>
        </p:nvSpPr>
        <p:spPr>
          <a:xfrm>
            <a:off x="7612063" y="0"/>
            <a:ext cx="4579937" cy="61372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0" name="Google Shape;540;p60"/>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1" name="Google Shape;541;p60"/>
          <p:cNvSpPr txBox="1">
            <a:spLocks noGrp="1"/>
          </p:cNvSpPr>
          <p:nvPr>
            <p:ph type="body" idx="3"/>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42" name="Google Shape;542;p60"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543" name="Google Shape;543;p60"/>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544" name="Google Shape;544;p60"/>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DCC Internal Content Left / 2 Images Right [insert photos]">
  <p:cSld name="DCC Internal Content Left / 2 Images Right [insert photos]">
    <p:spTree>
      <p:nvGrpSpPr>
        <p:cNvPr id="1" name="Shape 545"/>
        <p:cNvGrpSpPr/>
        <p:nvPr/>
      </p:nvGrpSpPr>
      <p:grpSpPr>
        <a:xfrm>
          <a:off x="0" y="0"/>
          <a:ext cx="0" cy="0"/>
          <a:chOff x="0" y="0"/>
          <a:chExt cx="0" cy="0"/>
        </a:xfrm>
      </p:grpSpPr>
      <p:sp>
        <p:nvSpPr>
          <p:cNvPr id="546" name="Google Shape;546;p61"/>
          <p:cNvSpPr txBox="1">
            <a:spLocks noGrp="1"/>
          </p:cNvSpPr>
          <p:nvPr>
            <p:ph type="title"/>
          </p:nvPr>
        </p:nvSpPr>
        <p:spPr>
          <a:xfrm>
            <a:off x="838200" y="365125"/>
            <a:ext cx="5818632"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7EB9"/>
              </a:buClr>
              <a:buSzPts val="4400"/>
              <a:buFont typeface="Gill Sans"/>
              <a:buNone/>
              <a:defRPr b="1" i="0">
                <a:solidFill>
                  <a:srgbClr val="007EB9"/>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7" name="Google Shape;547;p61"/>
          <p:cNvSpPr txBox="1">
            <a:spLocks noGrp="1"/>
          </p:cNvSpPr>
          <p:nvPr>
            <p:ph type="body" idx="1"/>
          </p:nvPr>
        </p:nvSpPr>
        <p:spPr>
          <a:xfrm>
            <a:off x="838200" y="1825625"/>
            <a:ext cx="5818632" cy="3701415"/>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42464B"/>
              </a:buClr>
              <a:buSzPts val="2800"/>
              <a:buChar char="•"/>
              <a:defRPr sz="2800" b="0" i="0">
                <a:solidFill>
                  <a:srgbClr val="42464B"/>
                </a:solidFill>
                <a:latin typeface="Gill Sans"/>
                <a:ea typeface="Gill Sans"/>
                <a:cs typeface="Gill Sans"/>
                <a:sym typeface="Gill Sans"/>
              </a:defRPr>
            </a:lvl1pPr>
            <a:lvl2pPr marL="914400" lvl="1"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2pPr>
            <a:lvl3pPr marL="1371600" lvl="2"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3pPr>
            <a:lvl4pPr marL="1828800" lvl="3"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4pPr>
            <a:lvl5pPr marL="2286000" lvl="4"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8" name="Google Shape;548;p61"/>
          <p:cNvSpPr>
            <a:spLocks noGrp="1"/>
          </p:cNvSpPr>
          <p:nvPr>
            <p:ph type="pic" idx="2"/>
          </p:nvPr>
        </p:nvSpPr>
        <p:spPr>
          <a:xfrm>
            <a:off x="7612063" y="2310064"/>
            <a:ext cx="4579937" cy="382183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9" name="Google Shape;549;p61"/>
          <p:cNvSpPr>
            <a:spLocks noGrp="1"/>
          </p:cNvSpPr>
          <p:nvPr>
            <p:ph type="pic" idx="3"/>
          </p:nvPr>
        </p:nvSpPr>
        <p:spPr>
          <a:xfrm>
            <a:off x="7612064" y="0"/>
            <a:ext cx="4579936" cy="222824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50" name="Google Shape;550;p61"/>
          <p:cNvCxnSpPr/>
          <p:nvPr/>
        </p:nvCxnSpPr>
        <p:spPr>
          <a:xfrm>
            <a:off x="7612225" y="2271561"/>
            <a:ext cx="4579775" cy="0"/>
          </a:xfrm>
          <a:prstGeom prst="straightConnector1">
            <a:avLst/>
          </a:prstGeom>
          <a:noFill/>
          <a:ln w="76200" cap="flat" cmpd="sng">
            <a:solidFill>
              <a:schemeClr val="lt1"/>
            </a:solidFill>
            <a:prstDash val="solid"/>
            <a:miter lim="800000"/>
            <a:headEnd type="none" w="sm" len="sm"/>
            <a:tailEnd type="none" w="sm" len="sm"/>
          </a:ln>
        </p:spPr>
      </p:cxnSp>
      <p:sp>
        <p:nvSpPr>
          <p:cNvPr id="551" name="Google Shape;551;p61"/>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2" name="Google Shape;552;p61"/>
          <p:cNvSpPr txBox="1">
            <a:spLocks noGrp="1"/>
          </p:cNvSpPr>
          <p:nvPr>
            <p:ph type="body" idx="4"/>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53" name="Google Shape;553;p61"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554" name="Google Shape;554;p61"/>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555" name="Google Shape;555;p61"/>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DCC Internal Content Left / 3 Images Right [insert photos]">
  <p:cSld name="DCC Internal Content Left / 3 Images Right [insert photos]">
    <p:spTree>
      <p:nvGrpSpPr>
        <p:cNvPr id="1" name="Shape 556"/>
        <p:cNvGrpSpPr/>
        <p:nvPr/>
      </p:nvGrpSpPr>
      <p:grpSpPr>
        <a:xfrm>
          <a:off x="0" y="0"/>
          <a:ext cx="0" cy="0"/>
          <a:chOff x="0" y="0"/>
          <a:chExt cx="0" cy="0"/>
        </a:xfrm>
      </p:grpSpPr>
      <p:sp>
        <p:nvSpPr>
          <p:cNvPr id="557" name="Google Shape;557;p62"/>
          <p:cNvSpPr txBox="1">
            <a:spLocks noGrp="1"/>
          </p:cNvSpPr>
          <p:nvPr>
            <p:ph type="title"/>
          </p:nvPr>
        </p:nvSpPr>
        <p:spPr>
          <a:xfrm>
            <a:off x="838200" y="365125"/>
            <a:ext cx="5818632"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7EB9"/>
              </a:buClr>
              <a:buSzPts val="4400"/>
              <a:buFont typeface="Gill Sans"/>
              <a:buNone/>
              <a:defRPr b="1" i="0">
                <a:solidFill>
                  <a:srgbClr val="007EB9"/>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8" name="Google Shape;558;p62"/>
          <p:cNvSpPr txBox="1">
            <a:spLocks noGrp="1"/>
          </p:cNvSpPr>
          <p:nvPr>
            <p:ph type="body" idx="1"/>
          </p:nvPr>
        </p:nvSpPr>
        <p:spPr>
          <a:xfrm>
            <a:off x="838200" y="1825625"/>
            <a:ext cx="5818632" cy="3701415"/>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42464B"/>
              </a:buClr>
              <a:buSzPts val="2800"/>
              <a:buChar char="•"/>
              <a:defRPr sz="2800" b="0" i="0">
                <a:solidFill>
                  <a:srgbClr val="42464B"/>
                </a:solidFill>
                <a:latin typeface="Gill Sans"/>
                <a:ea typeface="Gill Sans"/>
                <a:cs typeface="Gill Sans"/>
                <a:sym typeface="Gill Sans"/>
              </a:defRPr>
            </a:lvl1pPr>
            <a:lvl2pPr marL="914400" lvl="1"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2pPr>
            <a:lvl3pPr marL="1371600" lvl="2"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3pPr>
            <a:lvl4pPr marL="1828800" lvl="3"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4pPr>
            <a:lvl5pPr marL="2286000" lvl="4"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9" name="Google Shape;559;p62"/>
          <p:cNvSpPr>
            <a:spLocks noGrp="1"/>
          </p:cNvSpPr>
          <p:nvPr>
            <p:ph type="pic" idx="2"/>
          </p:nvPr>
        </p:nvSpPr>
        <p:spPr>
          <a:xfrm>
            <a:off x="7612063" y="2310064"/>
            <a:ext cx="4579937" cy="382183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0" name="Google Shape;560;p62"/>
          <p:cNvSpPr>
            <a:spLocks noGrp="1"/>
          </p:cNvSpPr>
          <p:nvPr>
            <p:ph type="pic" idx="3"/>
          </p:nvPr>
        </p:nvSpPr>
        <p:spPr>
          <a:xfrm>
            <a:off x="9962146" y="0"/>
            <a:ext cx="2229853" cy="222824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1" name="Google Shape;561;p62"/>
          <p:cNvSpPr>
            <a:spLocks noGrp="1"/>
          </p:cNvSpPr>
          <p:nvPr>
            <p:ph type="pic" idx="4"/>
          </p:nvPr>
        </p:nvSpPr>
        <p:spPr>
          <a:xfrm>
            <a:off x="7612064" y="0"/>
            <a:ext cx="2266592" cy="222824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62" name="Google Shape;562;p62"/>
          <p:cNvCxnSpPr/>
          <p:nvPr/>
        </p:nvCxnSpPr>
        <p:spPr>
          <a:xfrm>
            <a:off x="7612225" y="2271561"/>
            <a:ext cx="4579775" cy="0"/>
          </a:xfrm>
          <a:prstGeom prst="straightConnector1">
            <a:avLst/>
          </a:prstGeom>
          <a:noFill/>
          <a:ln w="76200" cap="flat" cmpd="sng">
            <a:solidFill>
              <a:schemeClr val="lt1"/>
            </a:solidFill>
            <a:prstDash val="solid"/>
            <a:miter lim="800000"/>
            <a:headEnd type="none" w="sm" len="sm"/>
            <a:tailEnd type="none" w="sm" len="sm"/>
          </a:ln>
        </p:spPr>
      </p:cxnSp>
      <p:cxnSp>
        <p:nvCxnSpPr>
          <p:cNvPr id="563" name="Google Shape;563;p62"/>
          <p:cNvCxnSpPr/>
          <p:nvPr/>
        </p:nvCxnSpPr>
        <p:spPr>
          <a:xfrm>
            <a:off x="9925213" y="0"/>
            <a:ext cx="0" cy="2283133"/>
          </a:xfrm>
          <a:prstGeom prst="straightConnector1">
            <a:avLst/>
          </a:prstGeom>
          <a:noFill/>
          <a:ln w="76200" cap="flat" cmpd="sng">
            <a:solidFill>
              <a:schemeClr val="lt1"/>
            </a:solidFill>
            <a:prstDash val="solid"/>
            <a:miter lim="800000"/>
            <a:headEnd type="none" w="sm" len="sm"/>
            <a:tailEnd type="none" w="sm" len="sm"/>
          </a:ln>
        </p:spPr>
      </p:cxnSp>
      <p:sp>
        <p:nvSpPr>
          <p:cNvPr id="564" name="Google Shape;564;p62"/>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5" name="Google Shape;565;p62"/>
          <p:cNvSpPr txBox="1">
            <a:spLocks noGrp="1"/>
          </p:cNvSpPr>
          <p:nvPr>
            <p:ph type="body" idx="5"/>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66" name="Google Shape;566;p62"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567" name="Google Shape;567;p62"/>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568" name="Google Shape;568;p62"/>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DCC Internal Content 2 Columns">
  <p:cSld name="DCC Internal Content 2 Columns">
    <p:spTree>
      <p:nvGrpSpPr>
        <p:cNvPr id="1" name="Shape 569"/>
        <p:cNvGrpSpPr/>
        <p:nvPr/>
      </p:nvGrpSpPr>
      <p:grpSpPr>
        <a:xfrm>
          <a:off x="0" y="0"/>
          <a:ext cx="0" cy="0"/>
          <a:chOff x="0" y="0"/>
          <a:chExt cx="0" cy="0"/>
        </a:xfrm>
      </p:grpSpPr>
      <p:sp>
        <p:nvSpPr>
          <p:cNvPr id="570" name="Google Shape;570;p6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E56E2A"/>
              </a:buClr>
              <a:buSzPts val="2800"/>
              <a:buNone/>
              <a:defRPr sz="2800" b="0" i="0">
                <a:solidFill>
                  <a:srgbClr val="E56E2A"/>
                </a:solidFill>
                <a:latin typeface="Gill Sans"/>
                <a:ea typeface="Gill Sans"/>
                <a:cs typeface="Gill Sans"/>
                <a:sym typeface="Gill Sa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1" name="Google Shape;571;p63"/>
          <p:cNvSpPr txBox="1">
            <a:spLocks noGrp="1"/>
          </p:cNvSpPr>
          <p:nvPr>
            <p:ph type="title"/>
          </p:nvPr>
        </p:nvSpPr>
        <p:spPr>
          <a:xfrm>
            <a:off x="838200" y="365125"/>
            <a:ext cx="10517188"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7EB9"/>
              </a:buClr>
              <a:buSzPts val="4400"/>
              <a:buFont typeface="Gill Sans"/>
              <a:buNone/>
              <a:defRPr b="1" i="0">
                <a:solidFill>
                  <a:srgbClr val="007EB9"/>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2" name="Google Shape;572;p63"/>
          <p:cNvSpPr txBox="1">
            <a:spLocks noGrp="1"/>
          </p:cNvSpPr>
          <p:nvPr>
            <p:ph type="body" idx="2"/>
          </p:nvPr>
        </p:nvSpPr>
        <p:spPr>
          <a:xfrm>
            <a:off x="838200" y="2505075"/>
            <a:ext cx="5181600" cy="3337941"/>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42464B"/>
              </a:buClr>
              <a:buSzPts val="2800"/>
              <a:buChar char="•"/>
              <a:defRPr sz="2800" b="0" i="0">
                <a:solidFill>
                  <a:srgbClr val="42464B"/>
                </a:solidFill>
                <a:latin typeface="Gill Sans"/>
                <a:ea typeface="Gill Sans"/>
                <a:cs typeface="Gill Sans"/>
                <a:sym typeface="Gill Sans"/>
              </a:defRPr>
            </a:lvl1pPr>
            <a:lvl2pPr marL="914400" lvl="1"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2pPr>
            <a:lvl3pPr marL="1371600" lvl="2"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3pPr>
            <a:lvl4pPr marL="1828800" lvl="3"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4pPr>
            <a:lvl5pPr marL="2286000" lvl="4"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3" name="Google Shape;573;p63"/>
          <p:cNvSpPr txBox="1">
            <a:spLocks noGrp="1"/>
          </p:cNvSpPr>
          <p:nvPr>
            <p:ph type="body" idx="3"/>
          </p:nvPr>
        </p:nvSpPr>
        <p:spPr>
          <a:xfrm>
            <a:off x="6172200" y="2505075"/>
            <a:ext cx="5181600" cy="3337941"/>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42464B"/>
              </a:buClr>
              <a:buSzPts val="2800"/>
              <a:buChar char="•"/>
              <a:defRPr sz="2800" b="0" i="0">
                <a:solidFill>
                  <a:srgbClr val="42464B"/>
                </a:solidFill>
                <a:latin typeface="Gill Sans"/>
                <a:ea typeface="Gill Sans"/>
                <a:cs typeface="Gill Sans"/>
                <a:sym typeface="Gill Sans"/>
              </a:defRPr>
            </a:lvl1pPr>
            <a:lvl2pPr marL="914400" lvl="1"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2pPr>
            <a:lvl3pPr marL="1371600" lvl="2"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3pPr>
            <a:lvl4pPr marL="1828800" lvl="3"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4pPr>
            <a:lvl5pPr marL="2286000" lvl="4"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4" name="Google Shape;574;p63"/>
          <p:cNvSpPr txBox="1">
            <a:spLocks noGrp="1"/>
          </p:cNvSpPr>
          <p:nvPr>
            <p:ph type="body" idx="4"/>
          </p:nvPr>
        </p:nvSpPr>
        <p:spPr>
          <a:xfrm>
            <a:off x="6172200"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E56E2A"/>
              </a:buClr>
              <a:buSzPts val="2800"/>
              <a:buNone/>
              <a:defRPr sz="2800" b="0" i="0">
                <a:solidFill>
                  <a:srgbClr val="E56E2A"/>
                </a:solidFill>
                <a:latin typeface="Gill Sans"/>
                <a:ea typeface="Gill Sans"/>
                <a:cs typeface="Gill Sans"/>
                <a:sym typeface="Gill Sa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5" name="Google Shape;575;p63"/>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6" name="Google Shape;576;p63"/>
          <p:cNvSpPr txBox="1">
            <a:spLocks noGrp="1"/>
          </p:cNvSpPr>
          <p:nvPr>
            <p:ph type="body" idx="5"/>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77" name="Google Shape;577;p63"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578" name="Google Shape;578;p63"/>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579" name="Google Shape;579;p63"/>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EH Internal Content 2 Columns">
  <p:cSld name="LEH Internal Content 2 Columns">
    <p:spTree>
      <p:nvGrpSpPr>
        <p:cNvPr id="1" name="Shape 66"/>
        <p:cNvGrpSpPr/>
        <p:nvPr/>
      </p:nvGrpSpPr>
      <p:grpSpPr>
        <a:xfrm>
          <a:off x="0" y="0"/>
          <a:ext cx="0" cy="0"/>
          <a:chOff x="0" y="0"/>
          <a:chExt cx="0" cy="0"/>
        </a:xfrm>
      </p:grpSpPr>
      <p:sp>
        <p:nvSpPr>
          <p:cNvPr id="67" name="Google Shape;67;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E56E2A"/>
              </a:buClr>
              <a:buSzPts val="2800"/>
              <a:buNone/>
              <a:defRPr sz="2800" b="0" i="0">
                <a:solidFill>
                  <a:srgbClr val="E56E2A"/>
                </a:solidFill>
                <a:latin typeface="Gill Sans"/>
                <a:ea typeface="Gill Sans"/>
                <a:cs typeface="Gill Sans"/>
                <a:sym typeface="Gill Sa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 name="Google Shape;68;p8"/>
          <p:cNvSpPr txBox="1">
            <a:spLocks noGrp="1"/>
          </p:cNvSpPr>
          <p:nvPr>
            <p:ph type="title"/>
          </p:nvPr>
        </p:nvSpPr>
        <p:spPr>
          <a:xfrm>
            <a:off x="838200" y="365125"/>
            <a:ext cx="10517188"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7EB9"/>
              </a:buClr>
              <a:buSzPts val="4400"/>
              <a:buFont typeface="Gill Sans"/>
              <a:buNone/>
              <a:defRPr b="1" i="0">
                <a:solidFill>
                  <a:srgbClr val="007EB9"/>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8"/>
          <p:cNvSpPr txBox="1">
            <a:spLocks noGrp="1"/>
          </p:cNvSpPr>
          <p:nvPr>
            <p:ph type="body" idx="2"/>
          </p:nvPr>
        </p:nvSpPr>
        <p:spPr>
          <a:xfrm>
            <a:off x="838200" y="2505075"/>
            <a:ext cx="5181600" cy="3337941"/>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42464B"/>
              </a:buClr>
              <a:buSzPts val="2800"/>
              <a:buChar char="•"/>
              <a:defRPr sz="2800" b="0" i="0">
                <a:solidFill>
                  <a:srgbClr val="42464B"/>
                </a:solidFill>
                <a:latin typeface="Gill Sans"/>
                <a:ea typeface="Gill Sans"/>
                <a:cs typeface="Gill Sans"/>
                <a:sym typeface="Gill Sans"/>
              </a:defRPr>
            </a:lvl1pPr>
            <a:lvl2pPr marL="914400" lvl="1"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2pPr>
            <a:lvl3pPr marL="1371600" lvl="2"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3pPr>
            <a:lvl4pPr marL="1828800" lvl="3"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4pPr>
            <a:lvl5pPr marL="2286000" lvl="4"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8"/>
          <p:cNvSpPr txBox="1">
            <a:spLocks noGrp="1"/>
          </p:cNvSpPr>
          <p:nvPr>
            <p:ph type="body" idx="3"/>
          </p:nvPr>
        </p:nvSpPr>
        <p:spPr>
          <a:xfrm>
            <a:off x="6172200" y="2505075"/>
            <a:ext cx="5181600" cy="3337941"/>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42464B"/>
              </a:buClr>
              <a:buSzPts val="2800"/>
              <a:buChar char="•"/>
              <a:defRPr sz="2800" b="0" i="0">
                <a:solidFill>
                  <a:srgbClr val="42464B"/>
                </a:solidFill>
                <a:latin typeface="Gill Sans"/>
                <a:ea typeface="Gill Sans"/>
                <a:cs typeface="Gill Sans"/>
                <a:sym typeface="Gill Sans"/>
              </a:defRPr>
            </a:lvl1pPr>
            <a:lvl2pPr marL="914400" lvl="1"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2pPr>
            <a:lvl3pPr marL="1371600" lvl="2"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3pPr>
            <a:lvl4pPr marL="1828800" lvl="3"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4pPr>
            <a:lvl5pPr marL="2286000" lvl="4"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8"/>
          <p:cNvSpPr txBox="1">
            <a:spLocks noGrp="1"/>
          </p:cNvSpPr>
          <p:nvPr>
            <p:ph type="body" idx="4"/>
          </p:nvPr>
        </p:nvSpPr>
        <p:spPr>
          <a:xfrm>
            <a:off x="6172200"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E56E2A"/>
              </a:buClr>
              <a:buSzPts val="2800"/>
              <a:buNone/>
              <a:defRPr sz="2800" b="0" i="0">
                <a:solidFill>
                  <a:srgbClr val="E56E2A"/>
                </a:solidFill>
                <a:latin typeface="Gill Sans"/>
                <a:ea typeface="Gill Sans"/>
                <a:cs typeface="Gill Sans"/>
                <a:sym typeface="Gill Sa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2" name="Google Shape;72;p8"/>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3" name="Google Shape;73;p8"/>
          <p:cNvSpPr txBox="1">
            <a:spLocks noGrp="1"/>
          </p:cNvSpPr>
          <p:nvPr>
            <p:ph type="body" idx="5"/>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4" name="Google Shape;74;p8"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75" name="Google Shape;75;p8"/>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76" name="Google Shape;76;p8"/>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u="none" strike="noStrike" cap="none">
                <a:solidFill>
                  <a:schemeClr val="lt1"/>
                </a:solidFill>
                <a:latin typeface="Gill Sans"/>
                <a:ea typeface="Gill Sans"/>
                <a:cs typeface="Gill Sans"/>
                <a:sym typeface="Gill Sans"/>
              </a:rPr>
              <a:t>HealthyEating.org</a:t>
            </a:r>
            <a:endParaRPr sz="2400" b="1" i="0" u="none" strike="noStrike" cap="none">
              <a:solidFill>
                <a:schemeClr val="lt1"/>
              </a:solidFill>
              <a:latin typeface="Gill Sans"/>
              <a:ea typeface="Gill Sans"/>
              <a:cs typeface="Gill Sans"/>
              <a:sym typeface="Gill Sans"/>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CC Internal Content 1 Column">
  <p:cSld name="DCC Internal Content 1 Column">
    <p:spTree>
      <p:nvGrpSpPr>
        <p:cNvPr id="1" name="Shape 580"/>
        <p:cNvGrpSpPr/>
        <p:nvPr/>
      </p:nvGrpSpPr>
      <p:grpSpPr>
        <a:xfrm>
          <a:off x="0" y="0"/>
          <a:ext cx="0" cy="0"/>
          <a:chOff x="0" y="0"/>
          <a:chExt cx="0" cy="0"/>
        </a:xfrm>
      </p:grpSpPr>
      <p:sp>
        <p:nvSpPr>
          <p:cNvPr id="581" name="Google Shape;581;p64"/>
          <p:cNvSpPr txBox="1">
            <a:spLocks noGrp="1"/>
          </p:cNvSpPr>
          <p:nvPr>
            <p:ph type="body" idx="1"/>
          </p:nvPr>
        </p:nvSpPr>
        <p:spPr>
          <a:xfrm>
            <a:off x="838200" y="1825625"/>
            <a:ext cx="10515600" cy="3701415"/>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42464B"/>
              </a:buClr>
              <a:buSzPts val="2800"/>
              <a:buChar char="•"/>
              <a:defRPr sz="2800" b="0" i="0">
                <a:solidFill>
                  <a:srgbClr val="42464B"/>
                </a:solidFill>
                <a:latin typeface="Gill Sans"/>
                <a:ea typeface="Gill Sans"/>
                <a:cs typeface="Gill Sans"/>
                <a:sym typeface="Gill Sans"/>
              </a:defRPr>
            </a:lvl1pPr>
            <a:lvl2pPr marL="914400" lvl="1"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2pPr>
            <a:lvl3pPr marL="1371600" lvl="2"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3pPr>
            <a:lvl4pPr marL="1828800" lvl="3"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4pPr>
            <a:lvl5pPr marL="2286000" lvl="4"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2" name="Google Shape;582;p64"/>
          <p:cNvSpPr txBox="1">
            <a:spLocks noGrp="1"/>
          </p:cNvSpPr>
          <p:nvPr>
            <p:ph type="title"/>
          </p:nvPr>
        </p:nvSpPr>
        <p:spPr>
          <a:xfrm>
            <a:off x="838200" y="365125"/>
            <a:ext cx="10517188"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76C0"/>
              </a:buClr>
              <a:buSzPts val="4400"/>
              <a:buFont typeface="Gill Sans"/>
              <a:buNone/>
              <a:defRPr b="1" i="0">
                <a:solidFill>
                  <a:srgbClr val="0076C0"/>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3" name="Google Shape;583;p64"/>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4" name="Google Shape;584;p64"/>
          <p:cNvSpPr txBox="1">
            <a:spLocks noGrp="1"/>
          </p:cNvSpPr>
          <p:nvPr>
            <p:ph type="body" idx="2"/>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85" name="Google Shape;585;p64"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586" name="Google Shape;586;p64"/>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587" name="Google Shape;587;p64"/>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DCC 5 Image Collage [insert photos]">
  <p:cSld name="DCC 5 Image Collage [insert photos]">
    <p:spTree>
      <p:nvGrpSpPr>
        <p:cNvPr id="1" name="Shape 588"/>
        <p:cNvGrpSpPr/>
        <p:nvPr/>
      </p:nvGrpSpPr>
      <p:grpSpPr>
        <a:xfrm>
          <a:off x="0" y="0"/>
          <a:ext cx="0" cy="0"/>
          <a:chOff x="0" y="0"/>
          <a:chExt cx="0" cy="0"/>
        </a:xfrm>
      </p:grpSpPr>
      <p:sp>
        <p:nvSpPr>
          <p:cNvPr id="589" name="Google Shape;589;p65"/>
          <p:cNvSpPr>
            <a:spLocks noGrp="1"/>
          </p:cNvSpPr>
          <p:nvPr>
            <p:ph type="pic" idx="2"/>
          </p:nvPr>
        </p:nvSpPr>
        <p:spPr>
          <a:xfrm>
            <a:off x="-1" y="0"/>
            <a:ext cx="2862113" cy="36576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0" name="Google Shape;590;p65"/>
          <p:cNvSpPr>
            <a:spLocks noGrp="1"/>
          </p:cNvSpPr>
          <p:nvPr>
            <p:ph type="pic" idx="3"/>
          </p:nvPr>
        </p:nvSpPr>
        <p:spPr>
          <a:xfrm>
            <a:off x="-1" y="3727763"/>
            <a:ext cx="2862113" cy="241158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1" name="Google Shape;591;p65"/>
          <p:cNvSpPr>
            <a:spLocks noGrp="1"/>
          </p:cNvSpPr>
          <p:nvPr>
            <p:ph type="pic" idx="4"/>
          </p:nvPr>
        </p:nvSpPr>
        <p:spPr>
          <a:xfrm>
            <a:off x="2953472" y="0"/>
            <a:ext cx="4600544" cy="613935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2" name="Google Shape;592;p65"/>
          <p:cNvSpPr>
            <a:spLocks noGrp="1"/>
          </p:cNvSpPr>
          <p:nvPr>
            <p:ph type="pic" idx="5"/>
          </p:nvPr>
        </p:nvSpPr>
        <p:spPr>
          <a:xfrm>
            <a:off x="7639116" y="2324725"/>
            <a:ext cx="4552884" cy="381462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3" name="Google Shape;593;p65"/>
          <p:cNvSpPr>
            <a:spLocks noGrp="1"/>
          </p:cNvSpPr>
          <p:nvPr>
            <p:ph type="pic" idx="6"/>
          </p:nvPr>
        </p:nvSpPr>
        <p:spPr>
          <a:xfrm>
            <a:off x="7639116" y="1"/>
            <a:ext cx="4552884" cy="224727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94" name="Google Shape;594;p65"/>
          <p:cNvCxnSpPr/>
          <p:nvPr/>
        </p:nvCxnSpPr>
        <p:spPr>
          <a:xfrm>
            <a:off x="7612225" y="2286000"/>
            <a:ext cx="4579775" cy="0"/>
          </a:xfrm>
          <a:prstGeom prst="straightConnector1">
            <a:avLst/>
          </a:prstGeom>
          <a:noFill/>
          <a:ln w="76200" cap="flat" cmpd="sng">
            <a:solidFill>
              <a:schemeClr val="lt1"/>
            </a:solidFill>
            <a:prstDash val="solid"/>
            <a:miter lim="800000"/>
            <a:headEnd type="none" w="sm" len="sm"/>
            <a:tailEnd type="none" w="sm" len="sm"/>
          </a:ln>
        </p:spPr>
      </p:cxnSp>
      <p:cxnSp>
        <p:nvCxnSpPr>
          <p:cNvPr id="595" name="Google Shape;595;p65"/>
          <p:cNvCxnSpPr/>
          <p:nvPr/>
        </p:nvCxnSpPr>
        <p:spPr>
          <a:xfrm>
            <a:off x="7599697" y="0"/>
            <a:ext cx="0" cy="6165101"/>
          </a:xfrm>
          <a:prstGeom prst="straightConnector1">
            <a:avLst/>
          </a:prstGeom>
          <a:noFill/>
          <a:ln w="76200" cap="flat" cmpd="sng">
            <a:solidFill>
              <a:schemeClr val="lt1"/>
            </a:solidFill>
            <a:prstDash val="solid"/>
            <a:miter lim="800000"/>
            <a:headEnd type="none" w="sm" len="sm"/>
            <a:tailEnd type="none" w="sm" len="sm"/>
          </a:ln>
        </p:spPr>
      </p:cxnSp>
      <p:cxnSp>
        <p:nvCxnSpPr>
          <p:cNvPr id="596" name="Google Shape;596;p65"/>
          <p:cNvCxnSpPr/>
          <p:nvPr/>
        </p:nvCxnSpPr>
        <p:spPr>
          <a:xfrm>
            <a:off x="-661" y="3692681"/>
            <a:ext cx="2908453" cy="0"/>
          </a:xfrm>
          <a:prstGeom prst="straightConnector1">
            <a:avLst/>
          </a:prstGeom>
          <a:noFill/>
          <a:ln w="76200" cap="flat" cmpd="sng">
            <a:solidFill>
              <a:schemeClr val="lt1"/>
            </a:solidFill>
            <a:prstDash val="solid"/>
            <a:miter lim="800000"/>
            <a:headEnd type="none" w="sm" len="sm"/>
            <a:tailEnd type="none" w="sm" len="sm"/>
          </a:ln>
        </p:spPr>
      </p:cxnSp>
      <p:cxnSp>
        <p:nvCxnSpPr>
          <p:cNvPr id="597" name="Google Shape;597;p65"/>
          <p:cNvCxnSpPr/>
          <p:nvPr/>
        </p:nvCxnSpPr>
        <p:spPr>
          <a:xfrm>
            <a:off x="2907792" y="0"/>
            <a:ext cx="0" cy="6165101"/>
          </a:xfrm>
          <a:prstGeom prst="straightConnector1">
            <a:avLst/>
          </a:prstGeom>
          <a:noFill/>
          <a:ln w="76200" cap="flat" cmpd="sng">
            <a:solidFill>
              <a:schemeClr val="lt1"/>
            </a:solidFill>
            <a:prstDash val="solid"/>
            <a:miter lim="800000"/>
            <a:headEnd type="none" w="sm" len="sm"/>
            <a:tailEnd type="none" w="sm" len="sm"/>
          </a:ln>
        </p:spPr>
      </p:cxnSp>
      <p:sp>
        <p:nvSpPr>
          <p:cNvPr id="598" name="Google Shape;598;p65"/>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9" name="Google Shape;599;p65"/>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00" name="Google Shape;600;p65"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601" name="Google Shape;601;p65"/>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602" name="Google Shape;602;p65"/>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DCC 3 Image Collage [insert photos]">
  <p:cSld name="DCC 3 Image Collage [insert photos]">
    <p:spTree>
      <p:nvGrpSpPr>
        <p:cNvPr id="1" name="Shape 603"/>
        <p:cNvGrpSpPr/>
        <p:nvPr/>
      </p:nvGrpSpPr>
      <p:grpSpPr>
        <a:xfrm>
          <a:off x="0" y="0"/>
          <a:ext cx="0" cy="0"/>
          <a:chOff x="0" y="0"/>
          <a:chExt cx="0" cy="0"/>
        </a:xfrm>
      </p:grpSpPr>
      <p:sp>
        <p:nvSpPr>
          <p:cNvPr id="604" name="Google Shape;604;p66"/>
          <p:cNvSpPr>
            <a:spLocks noGrp="1"/>
          </p:cNvSpPr>
          <p:nvPr>
            <p:ph type="pic" idx="2"/>
          </p:nvPr>
        </p:nvSpPr>
        <p:spPr>
          <a:xfrm>
            <a:off x="0" y="0"/>
            <a:ext cx="7554016" cy="613935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5" name="Google Shape;605;p66"/>
          <p:cNvSpPr>
            <a:spLocks noGrp="1"/>
          </p:cNvSpPr>
          <p:nvPr>
            <p:ph type="pic" idx="3"/>
          </p:nvPr>
        </p:nvSpPr>
        <p:spPr>
          <a:xfrm>
            <a:off x="7639116" y="2324725"/>
            <a:ext cx="4552884" cy="381462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6" name="Google Shape;606;p66"/>
          <p:cNvSpPr>
            <a:spLocks noGrp="1"/>
          </p:cNvSpPr>
          <p:nvPr>
            <p:ph type="pic" idx="4"/>
          </p:nvPr>
        </p:nvSpPr>
        <p:spPr>
          <a:xfrm>
            <a:off x="7639116" y="1"/>
            <a:ext cx="4552884" cy="224727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607" name="Google Shape;607;p66"/>
          <p:cNvCxnSpPr/>
          <p:nvPr/>
        </p:nvCxnSpPr>
        <p:spPr>
          <a:xfrm>
            <a:off x="7612225" y="2286000"/>
            <a:ext cx="4579775" cy="0"/>
          </a:xfrm>
          <a:prstGeom prst="straightConnector1">
            <a:avLst/>
          </a:prstGeom>
          <a:noFill/>
          <a:ln w="76200" cap="flat" cmpd="sng">
            <a:solidFill>
              <a:schemeClr val="lt1"/>
            </a:solidFill>
            <a:prstDash val="solid"/>
            <a:miter lim="800000"/>
            <a:headEnd type="none" w="sm" len="sm"/>
            <a:tailEnd type="none" w="sm" len="sm"/>
          </a:ln>
        </p:spPr>
      </p:cxnSp>
      <p:cxnSp>
        <p:nvCxnSpPr>
          <p:cNvPr id="608" name="Google Shape;608;p66"/>
          <p:cNvCxnSpPr/>
          <p:nvPr/>
        </p:nvCxnSpPr>
        <p:spPr>
          <a:xfrm>
            <a:off x="7599697" y="0"/>
            <a:ext cx="0" cy="6165101"/>
          </a:xfrm>
          <a:prstGeom prst="straightConnector1">
            <a:avLst/>
          </a:prstGeom>
          <a:noFill/>
          <a:ln w="76200" cap="flat" cmpd="sng">
            <a:solidFill>
              <a:schemeClr val="lt1"/>
            </a:solidFill>
            <a:prstDash val="solid"/>
            <a:miter lim="800000"/>
            <a:headEnd type="none" w="sm" len="sm"/>
            <a:tailEnd type="none" w="sm" len="sm"/>
          </a:ln>
        </p:spPr>
      </p:cxnSp>
      <p:sp>
        <p:nvSpPr>
          <p:cNvPr id="609" name="Google Shape;609;p66"/>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0" name="Google Shape;610;p66"/>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11" name="Google Shape;611;p66"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612" name="Google Shape;612;p66"/>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613" name="Google Shape;613;p66"/>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CC 1 Image [insert photo]">
  <p:cSld name="DCC 1 Image [insert photo]">
    <p:spTree>
      <p:nvGrpSpPr>
        <p:cNvPr id="1" name="Shape 614"/>
        <p:cNvGrpSpPr/>
        <p:nvPr/>
      </p:nvGrpSpPr>
      <p:grpSpPr>
        <a:xfrm>
          <a:off x="0" y="0"/>
          <a:ext cx="0" cy="0"/>
          <a:chOff x="0" y="0"/>
          <a:chExt cx="0" cy="0"/>
        </a:xfrm>
      </p:grpSpPr>
      <p:sp>
        <p:nvSpPr>
          <p:cNvPr id="615" name="Google Shape;615;p67"/>
          <p:cNvSpPr>
            <a:spLocks noGrp="1"/>
          </p:cNvSpPr>
          <p:nvPr>
            <p:ph type="pic" idx="2"/>
          </p:nvPr>
        </p:nvSpPr>
        <p:spPr>
          <a:xfrm>
            <a:off x="0" y="0"/>
            <a:ext cx="12192000" cy="613935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6" name="Google Shape;616;p67"/>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7" name="Google Shape;617;p67"/>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18" name="Google Shape;618;p67"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619" name="Google Shape;619;p67"/>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620" name="Google Shape;620;p67"/>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CC Image Title [insert photos]">
  <p:cSld name="DCC Image Title [insert photos]">
    <p:spTree>
      <p:nvGrpSpPr>
        <p:cNvPr id="1" name="Shape 621"/>
        <p:cNvGrpSpPr/>
        <p:nvPr/>
      </p:nvGrpSpPr>
      <p:grpSpPr>
        <a:xfrm>
          <a:off x="0" y="0"/>
          <a:ext cx="0" cy="0"/>
          <a:chOff x="0" y="0"/>
          <a:chExt cx="0" cy="0"/>
        </a:xfrm>
      </p:grpSpPr>
      <p:sp>
        <p:nvSpPr>
          <p:cNvPr id="622" name="Google Shape;622;p68"/>
          <p:cNvSpPr>
            <a:spLocks noGrp="1"/>
          </p:cNvSpPr>
          <p:nvPr>
            <p:ph type="pic" idx="2"/>
          </p:nvPr>
        </p:nvSpPr>
        <p:spPr>
          <a:xfrm>
            <a:off x="0" y="0"/>
            <a:ext cx="12192000" cy="613935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3" name="Google Shape;623;p68"/>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0"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4" name="Google Shape;624;p68"/>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5" name="Google Shape;625;p68"/>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26" name="Google Shape;626;p68"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627" name="Google Shape;627;p68"/>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628" name="Google Shape;628;p68"/>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CC Blank">
  <p:cSld name="DCC Blank">
    <p:spTree>
      <p:nvGrpSpPr>
        <p:cNvPr id="1" name="Shape 629"/>
        <p:cNvGrpSpPr/>
        <p:nvPr/>
      </p:nvGrpSpPr>
      <p:grpSpPr>
        <a:xfrm>
          <a:off x="0" y="0"/>
          <a:ext cx="0" cy="0"/>
          <a:chOff x="0" y="0"/>
          <a:chExt cx="0" cy="0"/>
        </a:xfrm>
      </p:grpSpPr>
      <p:sp>
        <p:nvSpPr>
          <p:cNvPr id="630" name="Google Shape;630;p69"/>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1" name="Google Shape;631;p69"/>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32" name="Google Shape;632;p69"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633" name="Google Shape;633;p69"/>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634" name="Google Shape;634;p69"/>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EH Internal Content Left / 3 Images Right [insert photos]">
  <p:cSld name="LEH Internal Content Left / 3 Images Right [insert photos]">
    <p:spTree>
      <p:nvGrpSpPr>
        <p:cNvPr id="1" name="Shape 77"/>
        <p:cNvGrpSpPr/>
        <p:nvPr/>
      </p:nvGrpSpPr>
      <p:grpSpPr>
        <a:xfrm>
          <a:off x="0" y="0"/>
          <a:ext cx="0" cy="0"/>
          <a:chOff x="0" y="0"/>
          <a:chExt cx="0" cy="0"/>
        </a:xfrm>
      </p:grpSpPr>
      <p:sp>
        <p:nvSpPr>
          <p:cNvPr id="78" name="Google Shape;78;p9"/>
          <p:cNvSpPr txBox="1">
            <a:spLocks noGrp="1"/>
          </p:cNvSpPr>
          <p:nvPr>
            <p:ph type="title"/>
          </p:nvPr>
        </p:nvSpPr>
        <p:spPr>
          <a:xfrm>
            <a:off x="838200" y="365125"/>
            <a:ext cx="5818632"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7EB9"/>
              </a:buClr>
              <a:buSzPts val="4400"/>
              <a:buFont typeface="Gill Sans"/>
              <a:buNone/>
              <a:defRPr b="1" i="0">
                <a:solidFill>
                  <a:srgbClr val="007EB9"/>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9"/>
          <p:cNvSpPr txBox="1">
            <a:spLocks noGrp="1"/>
          </p:cNvSpPr>
          <p:nvPr>
            <p:ph type="body" idx="1"/>
          </p:nvPr>
        </p:nvSpPr>
        <p:spPr>
          <a:xfrm>
            <a:off x="838200" y="1825625"/>
            <a:ext cx="5818632" cy="3701415"/>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42464B"/>
              </a:buClr>
              <a:buSzPts val="2800"/>
              <a:buChar char="•"/>
              <a:defRPr sz="2800" b="0" i="0">
                <a:solidFill>
                  <a:srgbClr val="42464B"/>
                </a:solidFill>
                <a:latin typeface="Gill Sans"/>
                <a:ea typeface="Gill Sans"/>
                <a:cs typeface="Gill Sans"/>
                <a:sym typeface="Gill Sans"/>
              </a:defRPr>
            </a:lvl1pPr>
            <a:lvl2pPr marL="914400" lvl="1"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2pPr>
            <a:lvl3pPr marL="1371600" lvl="2"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3pPr>
            <a:lvl4pPr marL="1828800" lvl="3"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4pPr>
            <a:lvl5pPr marL="2286000" lvl="4"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9"/>
          <p:cNvSpPr>
            <a:spLocks noGrp="1"/>
          </p:cNvSpPr>
          <p:nvPr>
            <p:ph type="pic" idx="2"/>
          </p:nvPr>
        </p:nvSpPr>
        <p:spPr>
          <a:xfrm>
            <a:off x="7612063" y="2310064"/>
            <a:ext cx="4579937" cy="382183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9"/>
          <p:cNvSpPr>
            <a:spLocks noGrp="1"/>
          </p:cNvSpPr>
          <p:nvPr>
            <p:ph type="pic" idx="3"/>
          </p:nvPr>
        </p:nvSpPr>
        <p:spPr>
          <a:xfrm>
            <a:off x="9962146" y="0"/>
            <a:ext cx="2229853" cy="222824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 name="Google Shape;82;p9"/>
          <p:cNvSpPr>
            <a:spLocks noGrp="1"/>
          </p:cNvSpPr>
          <p:nvPr>
            <p:ph type="pic" idx="4"/>
          </p:nvPr>
        </p:nvSpPr>
        <p:spPr>
          <a:xfrm>
            <a:off x="7612064" y="0"/>
            <a:ext cx="2266592" cy="222824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83" name="Google Shape;83;p9"/>
          <p:cNvCxnSpPr/>
          <p:nvPr/>
        </p:nvCxnSpPr>
        <p:spPr>
          <a:xfrm>
            <a:off x="7612225" y="2271561"/>
            <a:ext cx="4579775" cy="0"/>
          </a:xfrm>
          <a:prstGeom prst="straightConnector1">
            <a:avLst/>
          </a:prstGeom>
          <a:noFill/>
          <a:ln w="76200" cap="flat" cmpd="sng">
            <a:solidFill>
              <a:schemeClr val="lt1"/>
            </a:solidFill>
            <a:prstDash val="solid"/>
            <a:miter lim="800000"/>
            <a:headEnd type="none" w="sm" len="sm"/>
            <a:tailEnd type="none" w="sm" len="sm"/>
          </a:ln>
        </p:spPr>
      </p:cxnSp>
      <p:cxnSp>
        <p:nvCxnSpPr>
          <p:cNvPr id="84" name="Google Shape;84;p9"/>
          <p:cNvCxnSpPr/>
          <p:nvPr/>
        </p:nvCxnSpPr>
        <p:spPr>
          <a:xfrm>
            <a:off x="9925213" y="0"/>
            <a:ext cx="0" cy="2283133"/>
          </a:xfrm>
          <a:prstGeom prst="straightConnector1">
            <a:avLst/>
          </a:prstGeom>
          <a:noFill/>
          <a:ln w="76200" cap="flat" cmpd="sng">
            <a:solidFill>
              <a:schemeClr val="lt1"/>
            </a:solidFill>
            <a:prstDash val="solid"/>
            <a:miter lim="800000"/>
            <a:headEnd type="none" w="sm" len="sm"/>
            <a:tailEnd type="none" w="sm" len="sm"/>
          </a:ln>
        </p:spPr>
      </p:cxnSp>
      <p:sp>
        <p:nvSpPr>
          <p:cNvPr id="85" name="Google Shape;85;p9"/>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 name="Google Shape;86;p9"/>
          <p:cNvSpPr txBox="1">
            <a:spLocks noGrp="1"/>
          </p:cNvSpPr>
          <p:nvPr>
            <p:ph type="body" idx="5"/>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7" name="Google Shape;87;p9"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88" name="Google Shape;88;p9"/>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89" name="Google Shape;89;p9"/>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5" name="Google Shape;95;p10"/>
          <p:cNvSpPr txBox="1">
            <a:spLocks noGrp="1"/>
          </p:cNvSpPr>
          <p:nvPr>
            <p:ph type="title"/>
          </p:nvPr>
        </p:nvSpPr>
        <p:spPr>
          <a:xfrm>
            <a:off x="609600" y="274638"/>
            <a:ext cx="10972800" cy="7921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70C0"/>
              </a:buClr>
              <a:buSzPts val="4000"/>
              <a:buFont typeface="Palatino Linotype"/>
              <a:buNone/>
              <a:defRPr sz="4000">
                <a:solidFill>
                  <a:srgbClr val="0070C0"/>
                </a:solidFill>
                <a:latin typeface="Palatino Linotype"/>
                <a:ea typeface="Palatino Linotype"/>
                <a:cs typeface="Palatino Linotype"/>
                <a:sym typeface="Palatino Linotyp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0"/>
          <p:cNvSpPr/>
          <p:nvPr/>
        </p:nvSpPr>
        <p:spPr>
          <a:xfrm>
            <a:off x="0" y="6400800"/>
            <a:ext cx="12192000" cy="457200"/>
          </a:xfrm>
          <a:prstGeom prst="rect">
            <a:avLst/>
          </a:prstGeom>
          <a:solidFill>
            <a:srgbClr val="2EAB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97" name="Google Shape;97;p10"/>
          <p:cNvPicPr preferRelativeResize="0"/>
          <p:nvPr/>
        </p:nvPicPr>
        <p:blipFill rotWithShape="1">
          <a:blip r:embed="rId2">
            <a:alphaModFix/>
          </a:blip>
          <a:srcRect/>
          <a:stretch/>
        </p:blipFill>
        <p:spPr>
          <a:xfrm>
            <a:off x="10359922" y="5968448"/>
            <a:ext cx="1828801" cy="889552"/>
          </a:xfrm>
          <a:prstGeom prst="rect">
            <a:avLst/>
          </a:prstGeom>
          <a:noFill/>
          <a:ln>
            <a:noFill/>
          </a:ln>
        </p:spPr>
      </p:pic>
      <p:pic>
        <p:nvPicPr>
          <p:cNvPr id="98" name="Google Shape;98;p10" descr="DC_LogoWide.png"/>
          <p:cNvPicPr preferRelativeResize="0"/>
          <p:nvPr/>
        </p:nvPicPr>
        <p:blipFill rotWithShape="1">
          <a:blip r:embed="rId3">
            <a:alphaModFix/>
          </a:blip>
          <a:srcRect/>
          <a:stretch/>
        </p:blipFill>
        <p:spPr>
          <a:xfrm>
            <a:off x="203200" y="6477000"/>
            <a:ext cx="1422400" cy="30360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9"/>
        <p:cNvGrpSpPr/>
        <p:nvPr/>
      </p:nvGrpSpPr>
      <p:grpSpPr>
        <a:xfrm>
          <a:off x="0" y="0"/>
          <a:ext cx="0" cy="0"/>
          <a:chOff x="0" y="0"/>
          <a:chExt cx="0" cy="0"/>
        </a:xfrm>
      </p:grpSpPr>
      <p:sp>
        <p:nvSpPr>
          <p:cNvPr id="100" name="Google Shape;100;p11"/>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11"/>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rgbClr val="888888"/>
              </a:buClr>
              <a:buSzPts val="2800"/>
              <a:buNone/>
              <a:defRPr>
                <a:solidFill>
                  <a:srgbClr val="888888"/>
                </a:solidFill>
              </a:defRPr>
            </a:lvl1pPr>
            <a:lvl2pPr lvl="1" algn="ctr">
              <a:lnSpc>
                <a:spcPct val="90000"/>
              </a:lnSpc>
              <a:spcBef>
                <a:spcPts val="500"/>
              </a:spcBef>
              <a:spcAft>
                <a:spcPts val="0"/>
              </a:spcAft>
              <a:buClr>
                <a:srgbClr val="888888"/>
              </a:buClr>
              <a:buSzPts val="2400"/>
              <a:buNone/>
              <a:defRPr>
                <a:solidFill>
                  <a:srgbClr val="888888"/>
                </a:solidFill>
              </a:defRPr>
            </a:lvl2pPr>
            <a:lvl3pPr lvl="2" algn="ctr">
              <a:lnSpc>
                <a:spcPct val="90000"/>
              </a:lnSpc>
              <a:spcBef>
                <a:spcPts val="500"/>
              </a:spcBef>
              <a:spcAft>
                <a:spcPts val="0"/>
              </a:spcAft>
              <a:buClr>
                <a:srgbClr val="888888"/>
              </a:buClr>
              <a:buSzPts val="2000"/>
              <a:buNone/>
              <a:defRPr>
                <a:solidFill>
                  <a:srgbClr val="888888"/>
                </a:solidFill>
              </a:defRPr>
            </a:lvl3pPr>
            <a:lvl4pPr lvl="3" algn="ctr">
              <a:lnSpc>
                <a:spcPct val="90000"/>
              </a:lnSpc>
              <a:spcBef>
                <a:spcPts val="500"/>
              </a:spcBef>
              <a:spcAft>
                <a:spcPts val="0"/>
              </a:spcAft>
              <a:buClr>
                <a:srgbClr val="888888"/>
              </a:buClr>
              <a:buSzPts val="1800"/>
              <a:buNone/>
              <a:defRPr>
                <a:solidFill>
                  <a:srgbClr val="888888"/>
                </a:solidFill>
              </a:defRPr>
            </a:lvl4pPr>
            <a:lvl5pPr lvl="4" algn="ctr">
              <a:lnSpc>
                <a:spcPct val="90000"/>
              </a:lnSpc>
              <a:spcBef>
                <a:spcPts val="500"/>
              </a:spcBef>
              <a:spcAft>
                <a:spcPts val="0"/>
              </a:spcAft>
              <a:buClr>
                <a:srgbClr val="888888"/>
              </a:buClr>
              <a:buSzPts val="1800"/>
              <a:buNone/>
              <a:defRPr>
                <a:solidFill>
                  <a:srgbClr val="888888"/>
                </a:solidFill>
              </a:defRPr>
            </a:lvl5pPr>
            <a:lvl6pPr lvl="5" algn="ctr">
              <a:lnSpc>
                <a:spcPct val="90000"/>
              </a:lnSpc>
              <a:spcBef>
                <a:spcPts val="500"/>
              </a:spcBef>
              <a:spcAft>
                <a:spcPts val="0"/>
              </a:spcAft>
              <a:buClr>
                <a:srgbClr val="888888"/>
              </a:buClr>
              <a:buSzPts val="1800"/>
              <a:buNone/>
              <a:defRPr>
                <a:solidFill>
                  <a:srgbClr val="888888"/>
                </a:solidFill>
              </a:defRPr>
            </a:lvl6pPr>
            <a:lvl7pPr lvl="6" algn="ctr">
              <a:lnSpc>
                <a:spcPct val="90000"/>
              </a:lnSpc>
              <a:spcBef>
                <a:spcPts val="500"/>
              </a:spcBef>
              <a:spcAft>
                <a:spcPts val="0"/>
              </a:spcAft>
              <a:buClr>
                <a:srgbClr val="888888"/>
              </a:buClr>
              <a:buSzPts val="1800"/>
              <a:buNone/>
              <a:defRPr>
                <a:solidFill>
                  <a:srgbClr val="888888"/>
                </a:solidFill>
              </a:defRPr>
            </a:lvl7pPr>
            <a:lvl8pPr lvl="7" algn="ctr">
              <a:lnSpc>
                <a:spcPct val="90000"/>
              </a:lnSpc>
              <a:spcBef>
                <a:spcPts val="500"/>
              </a:spcBef>
              <a:spcAft>
                <a:spcPts val="0"/>
              </a:spcAft>
              <a:buClr>
                <a:srgbClr val="888888"/>
              </a:buClr>
              <a:buSzPts val="1800"/>
              <a:buNone/>
              <a:defRPr>
                <a:solidFill>
                  <a:srgbClr val="888888"/>
                </a:solidFill>
              </a:defRPr>
            </a:lvl8pPr>
            <a:lvl9pPr lvl="8" algn="ctr">
              <a:lnSpc>
                <a:spcPct val="90000"/>
              </a:lnSpc>
              <a:spcBef>
                <a:spcPts val="500"/>
              </a:spcBef>
              <a:spcAft>
                <a:spcPts val="0"/>
              </a:spcAft>
              <a:buClr>
                <a:srgbClr val="888888"/>
              </a:buClr>
              <a:buSzPts val="1800"/>
              <a:buNone/>
              <a:defRPr>
                <a:solidFill>
                  <a:srgbClr val="888888"/>
                </a:solidFill>
              </a:defRPr>
            </a:lvl9pPr>
          </a:lstStyle>
          <a:p>
            <a:endParaRPr/>
          </a:p>
        </p:txBody>
      </p:sp>
      <p:sp>
        <p:nvSpPr>
          <p:cNvPr id="102" name="Google Shape;10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5" name="Google Shape;105;p11"/>
          <p:cNvSpPr/>
          <p:nvPr/>
        </p:nvSpPr>
        <p:spPr>
          <a:xfrm>
            <a:off x="0" y="6400800"/>
            <a:ext cx="12192000" cy="457200"/>
          </a:xfrm>
          <a:prstGeom prst="rect">
            <a:avLst/>
          </a:prstGeom>
          <a:solidFill>
            <a:srgbClr val="2EAB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06" name="Google Shape;106;p11"/>
          <p:cNvPicPr preferRelativeResize="0"/>
          <p:nvPr/>
        </p:nvPicPr>
        <p:blipFill rotWithShape="1">
          <a:blip r:embed="rId2">
            <a:alphaModFix/>
          </a:blip>
          <a:srcRect/>
          <a:stretch/>
        </p:blipFill>
        <p:spPr>
          <a:xfrm>
            <a:off x="10363200" y="5968448"/>
            <a:ext cx="1828801" cy="889552"/>
          </a:xfrm>
          <a:prstGeom prst="rect">
            <a:avLst/>
          </a:prstGeom>
          <a:noFill/>
          <a:ln>
            <a:noFill/>
          </a:ln>
        </p:spPr>
      </p:pic>
      <p:pic>
        <p:nvPicPr>
          <p:cNvPr id="107" name="Google Shape;107;p11" descr="DC_LogoWide.png"/>
          <p:cNvPicPr preferRelativeResize="0"/>
          <p:nvPr/>
        </p:nvPicPr>
        <p:blipFill rotWithShape="1">
          <a:blip r:embed="rId3">
            <a:alphaModFix/>
          </a:blip>
          <a:srcRect/>
          <a:stretch/>
        </p:blipFill>
        <p:spPr>
          <a:xfrm>
            <a:off x="203200" y="6501609"/>
            <a:ext cx="1422400" cy="30360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8" r:id="rId38"/>
    <p:sldLayoutId id="2147483689" r:id="rId39"/>
    <p:sldLayoutId id="2147483690" r:id="rId40"/>
    <p:sldLayoutId id="2147483691" r:id="rId41"/>
    <p:sldLayoutId id="2147483692" r:id="rId42"/>
    <p:sldLayoutId id="2147483693" r:id="rId43"/>
    <p:sldLayoutId id="2147483694" r:id="rId44"/>
    <p:sldLayoutId id="2147483695" r:id="rId45"/>
    <p:sldLayoutId id="2147483696" r:id="rId46"/>
    <p:sldLayoutId id="2147483697" r:id="rId47"/>
    <p:sldLayoutId id="2147483698" r:id="rId48"/>
    <p:sldLayoutId id="2147483699" r:id="rId49"/>
    <p:sldLayoutId id="2147483700" r:id="rId50"/>
    <p:sldLayoutId id="2147483701" r:id="rId51"/>
    <p:sldLayoutId id="2147483702" r:id="rId52"/>
    <p:sldLayoutId id="2147483703" r:id="rId53"/>
    <p:sldLayoutId id="2147483704" r:id="rId54"/>
    <p:sldLayoutId id="2147483705" r:id="rId55"/>
    <p:sldLayoutId id="2147483706" r:id="rId56"/>
    <p:sldLayoutId id="2147483707" r:id="rId57"/>
    <p:sldLayoutId id="2147483708" r:id="rId58"/>
    <p:sldLayoutId id="2147483709" r:id="rId59"/>
    <p:sldLayoutId id="2147483710" r:id="rId60"/>
    <p:sldLayoutId id="2147483711" r:id="rId61"/>
    <p:sldLayoutId id="2147483712" r:id="rId62"/>
    <p:sldLayoutId id="2147483713" r:id="rId63"/>
    <p:sldLayoutId id="2147483714" r:id="rId64"/>
    <p:sldLayoutId id="2147483715" r:id="rId6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hyperlink" Target="https://www.cdc.gov/healthyschools/health_and_academics/pdf/health-academic-achievement.pdf" TargetMode="External"/><Relationship Id="rId5" Type="http://schemas.openxmlformats.org/officeDocument/2006/relationships/hyperlink" Target="https://doi.org/10.3945/ajcn.2010.30101" TargetMode="External"/><Relationship Id="rId4" Type="http://schemas.openxmlformats.org/officeDocument/2006/relationships/image" Target="../media/image42.jp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50.jpg"/></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8.jpg"/><Relationship Id="rId4" Type="http://schemas.openxmlformats.org/officeDocument/2006/relationships/image" Target="../media/image57.jpg"/></Relationships>
</file>

<file path=ppt/slides/_rels/slide2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63.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health.gov/dietaryguidelines/2015-scientific-report/"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2" name="Google Shape;642;p70"/>
          <p:cNvPicPr preferRelativeResize="0">
            <a:picLocks noGrp="1"/>
          </p:cNvPicPr>
          <p:nvPr>
            <p:ph type="pic" idx="2"/>
          </p:nvPr>
        </p:nvPicPr>
        <p:blipFill rotWithShape="1">
          <a:blip r:embed="rId3">
            <a:alphaModFix/>
          </a:blip>
          <a:srcRect l="3845" r="3845"/>
          <a:stretch/>
        </p:blipFill>
        <p:spPr>
          <a:prstGeom prst="rect">
            <a:avLst/>
          </a:prstGeom>
          <a:noFill/>
          <a:ln>
            <a:solidFill>
              <a:schemeClr val="accent1"/>
            </a:solidFill>
          </a:ln>
        </p:spPr>
      </p:pic>
      <p:sp>
        <p:nvSpPr>
          <p:cNvPr id="2" name="Subtitle 1"/>
          <p:cNvSpPr>
            <a:spLocks noGrp="1"/>
          </p:cNvSpPr>
          <p:nvPr>
            <p:ph type="subTitle" idx="1"/>
          </p:nvPr>
        </p:nvSpPr>
        <p:spPr>
          <a:xfrm>
            <a:off x="302260" y="4642876"/>
            <a:ext cx="5974080" cy="1183322"/>
          </a:xfrm>
        </p:spPr>
        <p:txBody>
          <a:bodyPr/>
          <a:lstStyle/>
          <a:p>
            <a:r>
              <a:rPr lang="en-US" dirty="0" smtClean="0"/>
              <a:t>A user-friendly presentation guide</a:t>
            </a:r>
            <a:endParaRPr lang="en-US" dirty="0"/>
          </a:p>
        </p:txBody>
      </p:sp>
      <p:sp>
        <p:nvSpPr>
          <p:cNvPr id="3" name="Text Placeholder 2"/>
          <p:cNvSpPr>
            <a:spLocks noGrp="1"/>
          </p:cNvSpPr>
          <p:nvPr>
            <p:ph type="body" idx="3"/>
          </p:nvPr>
        </p:nvSpPr>
        <p:spPr>
          <a:xfrm>
            <a:off x="0" y="1664799"/>
            <a:ext cx="7754111" cy="3133725"/>
          </a:xfrm>
        </p:spPr>
        <p:txBody>
          <a:bodyPr/>
          <a:lstStyle/>
          <a:p>
            <a:r>
              <a:rPr lang="en-US" dirty="0" smtClean="0"/>
              <a:t>Activity + Eating</a:t>
            </a:r>
          </a:p>
          <a:p>
            <a:r>
              <a:rPr lang="en-US" dirty="0"/>
              <a:t>f</a:t>
            </a:r>
            <a:r>
              <a:rPr lang="en-US" dirty="0" smtClean="0"/>
              <a:t>or Adults</a:t>
            </a:r>
            <a:endParaRPr lang="en-US" dirty="0"/>
          </a:p>
        </p:txBody>
      </p:sp>
      <p:sp>
        <p:nvSpPr>
          <p:cNvPr id="4" name="Text Placeholder 3"/>
          <p:cNvSpPr>
            <a:spLocks noGrp="1"/>
          </p:cNvSpPr>
          <p:nvPr>
            <p:ph type="body" idx="4"/>
          </p:nvPr>
        </p:nvSpPr>
        <p:spPr/>
        <p:txBody>
          <a:bodyPr/>
          <a:lstStyle/>
          <a:p>
            <a:endParaRPr lang="en-US"/>
          </a:p>
        </p:txBody>
      </p:sp>
    </p:spTree>
    <p:extLst>
      <p:ext uri="{BB962C8B-B14F-4D97-AF65-F5344CB8AC3E}">
        <p14:creationId xmlns:p14="http://schemas.microsoft.com/office/powerpoint/2010/main" val="25180769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76"/>
          <p:cNvSpPr txBox="1">
            <a:spLocks noGrp="1"/>
          </p:cNvSpPr>
          <p:nvPr>
            <p:ph type="title"/>
          </p:nvPr>
        </p:nvSpPr>
        <p:spPr>
          <a:xfrm>
            <a:off x="186846" y="327547"/>
            <a:ext cx="81933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7EB9"/>
              </a:buClr>
              <a:buSzPts val="4400"/>
              <a:buFont typeface="Gill Sans"/>
              <a:buNone/>
            </a:pPr>
            <a:r>
              <a:rPr lang="en-US" dirty="0"/>
              <a:t>Am I at a Healthy Weight?</a:t>
            </a:r>
            <a:endParaRPr dirty="0"/>
          </a:p>
        </p:txBody>
      </p:sp>
      <p:sp>
        <p:nvSpPr>
          <p:cNvPr id="686" name="Google Shape;686;p76"/>
          <p:cNvSpPr txBox="1">
            <a:spLocks noGrp="1"/>
          </p:cNvSpPr>
          <p:nvPr>
            <p:ph type="body" idx="1"/>
          </p:nvPr>
        </p:nvSpPr>
        <p:spPr>
          <a:xfrm>
            <a:off x="5298932" y="1550761"/>
            <a:ext cx="6440628" cy="3797852"/>
          </a:xfrm>
          <a:prstGeom prst="rect">
            <a:avLst/>
          </a:prstGeom>
          <a:noFill/>
          <a:ln>
            <a:noFill/>
          </a:ln>
        </p:spPr>
        <p:txBody>
          <a:bodyPr spcFirstLastPara="1" wrap="square" lIns="91425" tIns="45700" rIns="91425" bIns="45700" anchor="t" anchorCtr="0">
            <a:noAutofit/>
          </a:bodyPr>
          <a:lstStyle/>
          <a:p>
            <a:pPr marL="0" indent="0">
              <a:spcBef>
                <a:spcPts val="0"/>
              </a:spcBef>
              <a:buNone/>
            </a:pPr>
            <a:r>
              <a:rPr lang="en-US" sz="2900" dirty="0"/>
              <a:t>Weight is only one indicator of </a:t>
            </a:r>
            <a:r>
              <a:rPr lang="en-US" sz="2900" dirty="0" smtClean="0"/>
              <a:t>health, but it can be a useful tool in determining if we need to make changes.</a:t>
            </a:r>
          </a:p>
          <a:p>
            <a:pPr marL="0" lvl="0" indent="0" algn="l" rtl="0">
              <a:lnSpc>
                <a:spcPct val="90000"/>
              </a:lnSpc>
              <a:spcBef>
                <a:spcPts val="0"/>
              </a:spcBef>
              <a:spcAft>
                <a:spcPts val="0"/>
              </a:spcAft>
              <a:buNone/>
            </a:pPr>
            <a:endParaRPr lang="en-US" sz="2900" dirty="0" smtClean="0"/>
          </a:p>
          <a:p>
            <a:pPr marL="0" lvl="0" indent="0" algn="l" rtl="0">
              <a:lnSpc>
                <a:spcPct val="90000"/>
              </a:lnSpc>
              <a:spcBef>
                <a:spcPts val="0"/>
              </a:spcBef>
              <a:spcAft>
                <a:spcPts val="0"/>
              </a:spcAft>
              <a:buNone/>
            </a:pPr>
            <a:r>
              <a:rPr lang="en-US" sz="2900" dirty="0" smtClean="0"/>
              <a:t>Small changes that can make a </a:t>
            </a:r>
            <a:r>
              <a:rPr lang="en-US" sz="2900" b="1" dirty="0" smtClean="0"/>
              <a:t>big </a:t>
            </a:r>
            <a:r>
              <a:rPr lang="en-US" sz="2900" dirty="0" smtClean="0"/>
              <a:t>difference in improving overall health include: </a:t>
            </a:r>
            <a:endParaRPr sz="2900" dirty="0" smtClean="0"/>
          </a:p>
          <a:p>
            <a:pPr marL="1143000" lvl="2" indent="-228600">
              <a:spcBef>
                <a:spcPts val="0"/>
              </a:spcBef>
            </a:pPr>
            <a:r>
              <a:rPr lang="en-US" dirty="0" smtClean="0"/>
              <a:t>Eating wholesome foods</a:t>
            </a:r>
            <a:endParaRPr dirty="0"/>
          </a:p>
          <a:p>
            <a:pPr marL="1143000" lvl="2" indent="-228600">
              <a:spcBef>
                <a:spcPts val="1000"/>
              </a:spcBef>
            </a:pPr>
            <a:r>
              <a:rPr lang="en-US" dirty="0" smtClean="0"/>
              <a:t>Moving more</a:t>
            </a:r>
          </a:p>
          <a:p>
            <a:pPr marL="1143000" lvl="2" indent="-228600">
              <a:spcBef>
                <a:spcPts val="1000"/>
              </a:spcBef>
            </a:pPr>
            <a:r>
              <a:rPr lang="en-US" dirty="0" smtClean="0"/>
              <a:t>Prioritizing self-care and well-being</a:t>
            </a:r>
            <a:endParaRPr dirty="0"/>
          </a:p>
        </p:txBody>
      </p:sp>
      <p:sp>
        <p:nvSpPr>
          <p:cNvPr id="687" name="Google Shape;687;p76"/>
          <p:cNvSpPr txBox="1">
            <a:spLocks noGrp="1"/>
          </p:cNvSpPr>
          <p:nvPr>
            <p:ph type="body" idx="4"/>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None/>
            </a:pPr>
            <a:r>
              <a:rPr lang="en-US"/>
              <a:t>Page 2</a:t>
            </a:r>
            <a:endParaRPr/>
          </a:p>
        </p:txBody>
      </p:sp>
      <p:pic>
        <p:nvPicPr>
          <p:cNvPr id="2" name="Picture 1"/>
          <p:cNvPicPr>
            <a:picLocks noChangeAspect="1"/>
          </p:cNvPicPr>
          <p:nvPr/>
        </p:nvPicPr>
        <p:blipFill>
          <a:blip r:embed="rId3"/>
          <a:stretch>
            <a:fillRect/>
          </a:stretch>
        </p:blipFill>
        <p:spPr>
          <a:xfrm>
            <a:off x="1479116" y="1688548"/>
            <a:ext cx="3185160" cy="3258503"/>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5" name="Google Shape;695;p77"/>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None/>
            </a:pPr>
            <a:r>
              <a:rPr lang="en-US"/>
              <a:t>Page 3</a:t>
            </a:r>
            <a:endParaRPr/>
          </a:p>
        </p:txBody>
      </p:sp>
      <p:pic>
        <p:nvPicPr>
          <p:cNvPr id="696" name="Google Shape;696;p77"/>
          <p:cNvPicPr>
            <a:picLocks/>
          </p:cNvPicPr>
          <p:nvPr/>
        </p:nvPicPr>
        <p:blipFill rotWithShape="1">
          <a:blip r:embed="rId3">
            <a:alphaModFix/>
          </a:blip>
          <a:srcRect/>
          <a:stretch/>
        </p:blipFill>
        <p:spPr>
          <a:xfrm>
            <a:off x="3841043" y="373036"/>
            <a:ext cx="4348016" cy="5563516"/>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78"/>
          <p:cNvSpPr txBox="1">
            <a:spLocks noGrp="1"/>
          </p:cNvSpPr>
          <p:nvPr>
            <p:ph type="body" idx="1"/>
          </p:nvPr>
        </p:nvSpPr>
        <p:spPr>
          <a:xfrm>
            <a:off x="328444" y="957526"/>
            <a:ext cx="5157900" cy="823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E56E2A"/>
              </a:buClr>
              <a:buSzPts val="2800"/>
              <a:buNone/>
            </a:pPr>
            <a:r>
              <a:rPr lang="en-US" dirty="0"/>
              <a:t>Eat More</a:t>
            </a:r>
            <a:endParaRPr dirty="0"/>
          </a:p>
        </p:txBody>
      </p:sp>
      <p:sp>
        <p:nvSpPr>
          <p:cNvPr id="703" name="Google Shape;703;p78"/>
          <p:cNvSpPr txBox="1">
            <a:spLocks noGrp="1"/>
          </p:cNvSpPr>
          <p:nvPr>
            <p:ph type="title"/>
          </p:nvPr>
        </p:nvSpPr>
        <p:spPr>
          <a:xfrm>
            <a:off x="645775" y="27275"/>
            <a:ext cx="105171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7EB9"/>
              </a:buClr>
              <a:buSzPts val="4400"/>
              <a:buFont typeface="Gill Sans"/>
              <a:buNone/>
            </a:pPr>
            <a:r>
              <a:rPr lang="en-US" dirty="0"/>
              <a:t>Focus on </a:t>
            </a:r>
            <a:r>
              <a:rPr lang="en-US" dirty="0" smtClean="0"/>
              <a:t>Food </a:t>
            </a:r>
            <a:r>
              <a:rPr lang="en-US" dirty="0"/>
              <a:t>Quality</a:t>
            </a:r>
            <a:endParaRPr dirty="0"/>
          </a:p>
        </p:txBody>
      </p:sp>
      <p:sp>
        <p:nvSpPr>
          <p:cNvPr id="704" name="Google Shape;704;p78"/>
          <p:cNvSpPr txBox="1">
            <a:spLocks noGrp="1"/>
          </p:cNvSpPr>
          <p:nvPr>
            <p:ph type="body" idx="2"/>
          </p:nvPr>
        </p:nvSpPr>
        <p:spPr>
          <a:xfrm>
            <a:off x="284703" y="1831129"/>
            <a:ext cx="3912000" cy="381225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42464B"/>
              </a:buClr>
              <a:buSzPts val="2800"/>
              <a:buChar char="•"/>
            </a:pPr>
            <a:r>
              <a:rPr lang="en-US" dirty="0" smtClean="0"/>
              <a:t>Whole and minimally processed </a:t>
            </a:r>
            <a:r>
              <a:rPr lang="en-US" dirty="0" smtClean="0"/>
              <a:t>foods</a:t>
            </a:r>
            <a:endParaRPr dirty="0" smtClean="0"/>
          </a:p>
          <a:p>
            <a:pPr marL="228600" lvl="0" indent="-228600" algn="l" rtl="0">
              <a:lnSpc>
                <a:spcPct val="90000"/>
              </a:lnSpc>
              <a:spcAft>
                <a:spcPts val="0"/>
              </a:spcAft>
              <a:buClr>
                <a:srgbClr val="42464B"/>
              </a:buClr>
              <a:buSzPts val="2800"/>
              <a:buChar char="•"/>
            </a:pPr>
            <a:r>
              <a:rPr lang="en-US" dirty="0" smtClean="0"/>
              <a:t>Milk</a:t>
            </a:r>
            <a:r>
              <a:rPr lang="en-US" dirty="0"/>
              <a:t>, cheese, yogurt</a:t>
            </a:r>
            <a:endParaRPr dirty="0"/>
          </a:p>
          <a:p>
            <a:pPr marL="228600" lvl="0" indent="-228600" algn="l" rtl="0">
              <a:lnSpc>
                <a:spcPct val="90000"/>
              </a:lnSpc>
              <a:spcBef>
                <a:spcPts val="1000"/>
              </a:spcBef>
              <a:spcAft>
                <a:spcPts val="0"/>
              </a:spcAft>
              <a:buClr>
                <a:srgbClr val="42464B"/>
              </a:buClr>
              <a:buSzPts val="2800"/>
              <a:buChar char="•"/>
            </a:pPr>
            <a:r>
              <a:rPr lang="en-US" dirty="0"/>
              <a:t>Vegetables</a:t>
            </a:r>
            <a:endParaRPr dirty="0"/>
          </a:p>
          <a:p>
            <a:pPr marL="228600" lvl="0" indent="-228600" algn="l" rtl="0">
              <a:lnSpc>
                <a:spcPct val="90000"/>
              </a:lnSpc>
              <a:spcBef>
                <a:spcPts val="1000"/>
              </a:spcBef>
              <a:spcAft>
                <a:spcPts val="0"/>
              </a:spcAft>
              <a:buClr>
                <a:srgbClr val="42464B"/>
              </a:buClr>
              <a:buSzPts val="2800"/>
              <a:buChar char="•"/>
            </a:pPr>
            <a:r>
              <a:rPr lang="en-US" dirty="0"/>
              <a:t>Fruits</a:t>
            </a:r>
            <a:endParaRPr dirty="0"/>
          </a:p>
          <a:p>
            <a:pPr marL="228600" lvl="0" indent="-228600" algn="l" rtl="0">
              <a:lnSpc>
                <a:spcPct val="90000"/>
              </a:lnSpc>
              <a:spcBef>
                <a:spcPts val="1000"/>
              </a:spcBef>
              <a:spcAft>
                <a:spcPts val="0"/>
              </a:spcAft>
              <a:buClr>
                <a:srgbClr val="42464B"/>
              </a:buClr>
              <a:buSzPts val="2800"/>
              <a:buChar char="•"/>
            </a:pPr>
            <a:r>
              <a:rPr lang="en-US" dirty="0"/>
              <a:t>Whole grains</a:t>
            </a:r>
            <a:endParaRPr dirty="0"/>
          </a:p>
          <a:p>
            <a:pPr marL="228600" lvl="0" indent="-228600" algn="l" rtl="0">
              <a:lnSpc>
                <a:spcPct val="90000"/>
              </a:lnSpc>
              <a:spcBef>
                <a:spcPts val="1000"/>
              </a:spcBef>
              <a:spcAft>
                <a:spcPts val="0"/>
              </a:spcAft>
              <a:buClr>
                <a:srgbClr val="42464B"/>
              </a:buClr>
              <a:buSzPts val="2800"/>
              <a:buChar char="•"/>
            </a:pPr>
            <a:r>
              <a:rPr lang="en-US" dirty="0"/>
              <a:t>Lean meats, seafood, bean and nuts</a:t>
            </a:r>
            <a:endParaRPr dirty="0"/>
          </a:p>
        </p:txBody>
      </p:sp>
      <p:sp>
        <p:nvSpPr>
          <p:cNvPr id="705" name="Google Shape;705;p78"/>
          <p:cNvSpPr txBox="1">
            <a:spLocks noGrp="1"/>
          </p:cNvSpPr>
          <p:nvPr>
            <p:ph type="body" idx="3"/>
          </p:nvPr>
        </p:nvSpPr>
        <p:spPr>
          <a:xfrm>
            <a:off x="7492034" y="1671160"/>
            <a:ext cx="2703600" cy="4052400"/>
          </a:xfrm>
          <a:prstGeom prst="rect">
            <a:avLst/>
          </a:prstGeom>
          <a:noFill/>
          <a:ln>
            <a:noFill/>
          </a:ln>
        </p:spPr>
        <p:txBody>
          <a:bodyPr spcFirstLastPara="1" wrap="square" lIns="91425" tIns="45700" rIns="91425" bIns="45700" anchor="t" anchorCtr="0">
            <a:noAutofit/>
          </a:bodyPr>
          <a:lstStyle/>
          <a:p>
            <a:pPr marL="228600" indent="-228600">
              <a:buFont typeface="Gill Sans"/>
              <a:buChar char="•"/>
            </a:pPr>
            <a:r>
              <a:rPr lang="en-US" dirty="0" smtClean="0"/>
              <a:t>Refined starches</a:t>
            </a:r>
          </a:p>
          <a:p>
            <a:pPr marL="228600" indent="-228600">
              <a:buFont typeface="Gill Sans"/>
              <a:buChar char="•"/>
            </a:pPr>
            <a:r>
              <a:rPr lang="en-US" dirty="0" smtClean="0"/>
              <a:t>Added sugars</a:t>
            </a:r>
          </a:p>
          <a:p>
            <a:pPr marL="228600" indent="-228600">
              <a:buFont typeface="Gill Sans"/>
              <a:buChar char="•"/>
            </a:pPr>
            <a:r>
              <a:rPr lang="en-US" dirty="0" smtClean="0"/>
              <a:t>Processed meats</a:t>
            </a:r>
          </a:p>
          <a:p>
            <a:pPr marL="228600" indent="-228600">
              <a:buFont typeface="Gill Sans"/>
              <a:buChar char="•"/>
            </a:pPr>
            <a:r>
              <a:rPr lang="en-US" dirty="0" smtClean="0"/>
              <a:t>Other highly processed foods</a:t>
            </a:r>
            <a:endParaRPr lang="en-US" dirty="0"/>
          </a:p>
        </p:txBody>
      </p:sp>
      <p:sp>
        <p:nvSpPr>
          <p:cNvPr id="706" name="Google Shape;706;p78"/>
          <p:cNvSpPr txBox="1">
            <a:spLocks noGrp="1"/>
          </p:cNvSpPr>
          <p:nvPr>
            <p:ph type="body" idx="4"/>
          </p:nvPr>
        </p:nvSpPr>
        <p:spPr>
          <a:xfrm>
            <a:off x="7492034" y="913605"/>
            <a:ext cx="2476375" cy="823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E56E2A"/>
              </a:buClr>
              <a:buSzPts val="2800"/>
              <a:buNone/>
            </a:pPr>
            <a:r>
              <a:rPr lang="en-US" dirty="0"/>
              <a:t>Eat </a:t>
            </a:r>
            <a:r>
              <a:rPr lang="en-US" dirty="0" smtClean="0"/>
              <a:t>Fewer</a:t>
            </a:r>
            <a:endParaRPr dirty="0"/>
          </a:p>
        </p:txBody>
      </p:sp>
      <p:sp>
        <p:nvSpPr>
          <p:cNvPr id="707" name="Google Shape;707;p78"/>
          <p:cNvSpPr txBox="1">
            <a:spLocks noGrp="1"/>
          </p:cNvSpPr>
          <p:nvPr>
            <p:ph type="body" idx="5"/>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None/>
            </a:pPr>
            <a:r>
              <a:rPr lang="en-US"/>
              <a:t>Page 3</a:t>
            </a:r>
            <a:endParaRPr/>
          </a:p>
        </p:txBody>
      </p:sp>
      <p:pic>
        <p:nvPicPr>
          <p:cNvPr id="708" name="Google Shape;708;p78"/>
          <p:cNvPicPr preferRelativeResize="0"/>
          <p:nvPr/>
        </p:nvPicPr>
        <p:blipFill rotWithShape="1">
          <a:blip r:embed="rId3">
            <a:alphaModFix/>
          </a:blip>
          <a:srcRect l="14915"/>
          <a:stretch/>
        </p:blipFill>
        <p:spPr>
          <a:xfrm>
            <a:off x="9952892" y="1231790"/>
            <a:ext cx="2023385" cy="1681850"/>
          </a:xfrm>
          <a:prstGeom prst="rect">
            <a:avLst/>
          </a:prstGeom>
          <a:noFill/>
          <a:ln>
            <a:noFill/>
          </a:ln>
        </p:spPr>
      </p:pic>
      <p:pic>
        <p:nvPicPr>
          <p:cNvPr id="709" name="Google Shape;709;p78"/>
          <p:cNvPicPr preferRelativeResize="0"/>
          <p:nvPr/>
        </p:nvPicPr>
        <p:blipFill>
          <a:blip r:embed="rId4">
            <a:alphaModFix/>
          </a:blip>
          <a:stretch>
            <a:fillRect/>
          </a:stretch>
        </p:blipFill>
        <p:spPr>
          <a:xfrm>
            <a:off x="4196703" y="1402778"/>
            <a:ext cx="2703725" cy="4052426"/>
          </a:xfrm>
          <a:prstGeom prst="rect">
            <a:avLst/>
          </a:prstGeom>
          <a:noFill/>
          <a:ln>
            <a:noFill/>
          </a:ln>
        </p:spPr>
      </p:pic>
      <p:pic>
        <p:nvPicPr>
          <p:cNvPr id="710" name="Google Shape;710;p78"/>
          <p:cNvPicPr preferRelativeResize="0"/>
          <p:nvPr/>
        </p:nvPicPr>
        <p:blipFill>
          <a:blip r:embed="rId5">
            <a:alphaModFix/>
          </a:blip>
          <a:stretch>
            <a:fillRect/>
          </a:stretch>
        </p:blipFill>
        <p:spPr>
          <a:xfrm>
            <a:off x="9967605" y="3265978"/>
            <a:ext cx="1665875" cy="2189226"/>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6" name="Google Shape;716;p79"/>
          <p:cNvPicPr preferRelativeResize="0">
            <a:picLocks noGrp="1"/>
          </p:cNvPicPr>
          <p:nvPr>
            <p:ph type="body" idx="1"/>
          </p:nvPr>
        </p:nvPicPr>
        <p:blipFill rotWithShape="1">
          <a:blip r:embed="rId3">
            <a:alphaModFix/>
          </a:blip>
          <a:srcRect t="1814" b="2774"/>
          <a:stretch/>
        </p:blipFill>
        <p:spPr>
          <a:xfrm>
            <a:off x="4021910" y="1308322"/>
            <a:ext cx="4881300" cy="4657344"/>
          </a:xfrm>
          <a:prstGeom prst="rect">
            <a:avLst/>
          </a:prstGeom>
          <a:noFill/>
          <a:ln>
            <a:noFill/>
          </a:ln>
        </p:spPr>
      </p:pic>
      <p:sp>
        <p:nvSpPr>
          <p:cNvPr id="717" name="Google Shape;717;p79"/>
          <p:cNvSpPr txBox="1">
            <a:spLocks noGrp="1"/>
          </p:cNvSpPr>
          <p:nvPr>
            <p:ph type="title"/>
          </p:nvPr>
        </p:nvSpPr>
        <p:spPr>
          <a:xfrm>
            <a:off x="0" y="145669"/>
            <a:ext cx="11926818"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76C0"/>
              </a:buClr>
              <a:buSzPts val="4400"/>
              <a:buFont typeface="Gill Sans"/>
              <a:buNone/>
            </a:pPr>
            <a:r>
              <a:rPr lang="en-US" dirty="0" smtClean="0"/>
              <a:t>Food Labels Help Guide Choices</a:t>
            </a:r>
            <a:endParaRPr dirty="0"/>
          </a:p>
        </p:txBody>
      </p:sp>
      <p:sp>
        <p:nvSpPr>
          <p:cNvPr id="718" name="Google Shape;718;p79"/>
          <p:cNvSpPr txBox="1">
            <a:spLocks noGrp="1"/>
          </p:cNvSpPr>
          <p:nvPr>
            <p:ph type="body" idx="2"/>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None/>
            </a:pPr>
            <a:r>
              <a:rPr lang="en-US"/>
              <a:t>Page 3</a:t>
            </a:r>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80"/>
          <p:cNvSpPr txBox="1">
            <a:spLocks noGrp="1"/>
          </p:cNvSpPr>
          <p:nvPr>
            <p:ph type="title"/>
          </p:nvPr>
        </p:nvSpPr>
        <p:spPr>
          <a:xfrm>
            <a:off x="762000" y="182881"/>
            <a:ext cx="5894832" cy="150780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7EB9"/>
              </a:buClr>
              <a:buSzPts val="4400"/>
              <a:buFont typeface="Gill Sans"/>
              <a:buNone/>
            </a:pPr>
            <a:r>
              <a:rPr lang="en-US" dirty="0"/>
              <a:t>Start Your Day </a:t>
            </a:r>
            <a:r>
              <a:rPr lang="en-US" dirty="0" smtClean="0"/>
              <a:t>with Breakfast</a:t>
            </a:r>
            <a:endParaRPr dirty="0"/>
          </a:p>
        </p:txBody>
      </p:sp>
      <p:sp>
        <p:nvSpPr>
          <p:cNvPr id="725" name="Google Shape;725;p80"/>
          <p:cNvSpPr txBox="1">
            <a:spLocks noGrp="1"/>
          </p:cNvSpPr>
          <p:nvPr>
            <p:ph type="body" idx="1"/>
          </p:nvPr>
        </p:nvSpPr>
        <p:spPr>
          <a:xfrm>
            <a:off x="853439" y="1963411"/>
            <a:ext cx="4597792" cy="363572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dirty="0" smtClean="0"/>
              <a:t>Eating a nutritious breakfast can have a positive impact on:</a:t>
            </a:r>
          </a:p>
          <a:p>
            <a:pPr marL="0" lvl="0" indent="0" algn="l" rtl="0">
              <a:lnSpc>
                <a:spcPct val="90000"/>
              </a:lnSpc>
              <a:spcBef>
                <a:spcPts val="0"/>
              </a:spcBef>
              <a:spcAft>
                <a:spcPts val="0"/>
              </a:spcAft>
              <a:buNone/>
            </a:pPr>
            <a:endParaRPr dirty="0"/>
          </a:p>
          <a:p>
            <a:pPr marL="685800" lvl="1" indent="-228600">
              <a:spcBef>
                <a:spcPts val="0"/>
              </a:spcBef>
            </a:pPr>
            <a:r>
              <a:rPr lang="en-US" dirty="0" smtClean="0"/>
              <a:t>Weight loss + maintenance</a:t>
            </a:r>
            <a:endParaRPr lang="en-US" dirty="0"/>
          </a:p>
          <a:p>
            <a:pPr marL="685800" lvl="1" indent="-228600">
              <a:spcBef>
                <a:spcPts val="0"/>
              </a:spcBef>
            </a:pPr>
            <a:r>
              <a:rPr lang="en-US" dirty="0" smtClean="0"/>
              <a:t>Overall quality of </a:t>
            </a:r>
            <a:r>
              <a:rPr lang="en-US" dirty="0"/>
              <a:t>eating </a:t>
            </a:r>
            <a:r>
              <a:rPr lang="en-US" dirty="0" smtClean="0"/>
              <a:t>patterns</a:t>
            </a:r>
          </a:p>
          <a:p>
            <a:pPr marL="685800" lvl="1" indent="-228600">
              <a:spcBef>
                <a:spcPts val="0"/>
              </a:spcBef>
            </a:pPr>
            <a:r>
              <a:rPr lang="en-US" dirty="0" smtClean="0"/>
              <a:t>Attention </a:t>
            </a:r>
            <a:r>
              <a:rPr lang="en-US" dirty="0"/>
              <a:t>+ focus</a:t>
            </a:r>
          </a:p>
          <a:p>
            <a:pPr marL="685800" lvl="1" indent="-228600">
              <a:spcBef>
                <a:spcPts val="0"/>
              </a:spcBef>
            </a:pPr>
            <a:endParaRPr lang="en-US" dirty="0"/>
          </a:p>
        </p:txBody>
      </p:sp>
      <p:pic>
        <p:nvPicPr>
          <p:cNvPr id="726" name="Google Shape;726;p80"/>
          <p:cNvPicPr preferRelativeResize="0">
            <a:picLocks noGrp="1"/>
          </p:cNvPicPr>
          <p:nvPr>
            <p:ph type="pic" idx="2"/>
          </p:nvPr>
        </p:nvPicPr>
        <p:blipFill rotWithShape="1">
          <a:blip r:embed="rId3">
            <a:alphaModFix/>
          </a:blip>
          <a:srcRect l="5066" r="5066"/>
          <a:stretch/>
        </p:blipFill>
        <p:spPr>
          <a:xfrm>
            <a:off x="7612064" y="2301509"/>
            <a:ext cx="4579937" cy="3821835"/>
          </a:xfrm>
          <a:prstGeom prst="rect">
            <a:avLst/>
          </a:prstGeom>
          <a:noFill/>
          <a:ln>
            <a:noFill/>
          </a:ln>
        </p:spPr>
      </p:pic>
      <p:pic>
        <p:nvPicPr>
          <p:cNvPr id="727" name="Google Shape;727;p80"/>
          <p:cNvPicPr preferRelativeResize="0">
            <a:picLocks noGrp="1"/>
          </p:cNvPicPr>
          <p:nvPr>
            <p:ph type="pic" idx="3"/>
          </p:nvPr>
        </p:nvPicPr>
        <p:blipFill rotWithShape="1">
          <a:blip r:embed="rId4">
            <a:alphaModFix/>
          </a:blip>
          <a:srcRect t="1264" b="1263"/>
          <a:stretch/>
        </p:blipFill>
        <p:spPr>
          <a:xfrm>
            <a:off x="7612064" y="0"/>
            <a:ext cx="4579936" cy="2326561"/>
          </a:xfrm>
          <a:prstGeom prst="rect">
            <a:avLst/>
          </a:prstGeom>
          <a:noFill/>
          <a:ln>
            <a:noFill/>
          </a:ln>
        </p:spPr>
      </p:pic>
      <p:sp>
        <p:nvSpPr>
          <p:cNvPr id="728" name="Google Shape;728;p80"/>
          <p:cNvSpPr txBox="1">
            <a:spLocks noGrp="1"/>
          </p:cNvSpPr>
          <p:nvPr>
            <p:ph type="body" idx="4"/>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None/>
            </a:pPr>
            <a:r>
              <a:rPr lang="en-US"/>
              <a:t>Page 3</a:t>
            </a:r>
            <a:endParaRPr/>
          </a:p>
        </p:txBody>
      </p:sp>
      <p:sp>
        <p:nvSpPr>
          <p:cNvPr id="2" name="TextBox 1"/>
          <p:cNvSpPr txBox="1"/>
          <p:nvPr/>
        </p:nvSpPr>
        <p:spPr>
          <a:xfrm>
            <a:off x="439616" y="5384680"/>
            <a:ext cx="6840415" cy="738664"/>
          </a:xfrm>
          <a:prstGeom prst="rect">
            <a:avLst/>
          </a:prstGeom>
          <a:noFill/>
        </p:spPr>
        <p:txBody>
          <a:bodyPr wrap="square" rtlCol="0">
            <a:spAutoFit/>
          </a:bodyPr>
          <a:lstStyle/>
          <a:p>
            <a:r>
              <a:rPr lang="en-US" dirty="0" smtClean="0">
                <a:hlinkClick r:id="rId5"/>
              </a:rPr>
              <a:t>Sources: </a:t>
            </a:r>
          </a:p>
          <a:p>
            <a:r>
              <a:rPr lang="en-US" dirty="0" smtClean="0">
                <a:hlinkClick r:id="rId5"/>
              </a:rPr>
              <a:t>Smith </a:t>
            </a:r>
            <a:r>
              <a:rPr lang="en-US" dirty="0">
                <a:hlinkClick r:id="rId5"/>
              </a:rPr>
              <a:t>KJ et al. </a:t>
            </a:r>
            <a:r>
              <a:rPr lang="en-US" i="1" dirty="0">
                <a:hlinkClick r:id="rId5"/>
              </a:rPr>
              <a:t>Am J </a:t>
            </a:r>
            <a:r>
              <a:rPr lang="en-US" i="1" dirty="0" err="1">
                <a:hlinkClick r:id="rId5"/>
              </a:rPr>
              <a:t>Clin</a:t>
            </a:r>
            <a:r>
              <a:rPr lang="en-US" i="1" dirty="0">
                <a:hlinkClick r:id="rId5"/>
              </a:rPr>
              <a:t> </a:t>
            </a:r>
            <a:r>
              <a:rPr lang="en-US" i="1" dirty="0" err="1">
                <a:hlinkClick r:id="rId5"/>
              </a:rPr>
              <a:t>Nutr</a:t>
            </a:r>
            <a:r>
              <a:rPr lang="en-US" i="1" dirty="0">
                <a:hlinkClick r:id="rId5"/>
              </a:rPr>
              <a:t>, </a:t>
            </a:r>
            <a:r>
              <a:rPr lang="en-US" dirty="0" smtClean="0">
                <a:hlinkClick r:id="rId5"/>
              </a:rPr>
              <a:t>2010</a:t>
            </a:r>
            <a:endParaRPr lang="en-US" dirty="0" smtClean="0"/>
          </a:p>
          <a:p>
            <a:r>
              <a:rPr lang="en-US" dirty="0">
                <a:hlinkClick r:id="rId6"/>
              </a:rPr>
              <a:t>CDC, 2014</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pic>
        <p:nvPicPr>
          <p:cNvPr id="734" name="Google Shape;734;p81"/>
          <p:cNvPicPr preferRelativeResize="0"/>
          <p:nvPr/>
        </p:nvPicPr>
        <p:blipFill rotWithShape="1">
          <a:blip r:embed="rId3">
            <a:alphaModFix/>
          </a:blip>
          <a:srcRect/>
          <a:stretch/>
        </p:blipFill>
        <p:spPr>
          <a:xfrm>
            <a:off x="5597199" y="4200673"/>
            <a:ext cx="1352000" cy="1810206"/>
          </a:xfrm>
          <a:prstGeom prst="rect">
            <a:avLst/>
          </a:prstGeom>
          <a:noFill/>
          <a:ln>
            <a:noFill/>
          </a:ln>
        </p:spPr>
      </p:pic>
      <p:pic>
        <p:nvPicPr>
          <p:cNvPr id="735" name="Google Shape;735;p81"/>
          <p:cNvPicPr preferRelativeResize="0"/>
          <p:nvPr/>
        </p:nvPicPr>
        <p:blipFill rotWithShape="1">
          <a:blip r:embed="rId4">
            <a:alphaModFix/>
          </a:blip>
          <a:srcRect r="15919"/>
          <a:stretch/>
        </p:blipFill>
        <p:spPr>
          <a:xfrm>
            <a:off x="2918906" y="4218898"/>
            <a:ext cx="1923475" cy="1522709"/>
          </a:xfrm>
          <a:prstGeom prst="rect">
            <a:avLst/>
          </a:prstGeom>
          <a:noFill/>
          <a:ln>
            <a:noFill/>
          </a:ln>
        </p:spPr>
      </p:pic>
      <p:sp>
        <p:nvSpPr>
          <p:cNvPr id="736" name="Google Shape;736;p81"/>
          <p:cNvSpPr txBox="1">
            <a:spLocks noGrp="1"/>
          </p:cNvSpPr>
          <p:nvPr>
            <p:ph type="title"/>
          </p:nvPr>
        </p:nvSpPr>
        <p:spPr>
          <a:xfrm>
            <a:off x="1515421" y="339297"/>
            <a:ext cx="9515556" cy="93602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76C0"/>
              </a:buClr>
              <a:buSzPts val="4400"/>
              <a:buFont typeface="Gill Sans"/>
              <a:buNone/>
            </a:pPr>
            <a:r>
              <a:rPr lang="en-US" dirty="0"/>
              <a:t>What Makes a Healthy Breakfast?</a:t>
            </a:r>
            <a:endParaRPr dirty="0"/>
          </a:p>
        </p:txBody>
      </p:sp>
      <p:sp>
        <p:nvSpPr>
          <p:cNvPr id="737" name="Google Shape;737;p81"/>
          <p:cNvSpPr txBox="1">
            <a:spLocks noGrp="1"/>
          </p:cNvSpPr>
          <p:nvPr>
            <p:ph type="body" idx="2"/>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None/>
            </a:pPr>
            <a:r>
              <a:rPr lang="en-US"/>
              <a:t>Page 3</a:t>
            </a:r>
            <a:endParaRPr/>
          </a:p>
        </p:txBody>
      </p:sp>
      <p:pic>
        <p:nvPicPr>
          <p:cNvPr id="738" name="Google Shape;738;p81"/>
          <p:cNvPicPr preferRelativeResize="0"/>
          <p:nvPr/>
        </p:nvPicPr>
        <p:blipFill rotWithShape="1">
          <a:blip r:embed="rId5">
            <a:alphaModFix/>
          </a:blip>
          <a:srcRect l="22917" t="14714" r="16666" b="19045"/>
          <a:stretch/>
        </p:blipFill>
        <p:spPr>
          <a:xfrm>
            <a:off x="946314" y="4118002"/>
            <a:ext cx="1923481" cy="1724500"/>
          </a:xfrm>
          <a:prstGeom prst="rect">
            <a:avLst/>
          </a:prstGeom>
          <a:noFill/>
          <a:ln>
            <a:noFill/>
          </a:ln>
        </p:spPr>
      </p:pic>
      <p:pic>
        <p:nvPicPr>
          <p:cNvPr id="739" name="Google Shape;739;p81"/>
          <p:cNvPicPr preferRelativeResize="0"/>
          <p:nvPr/>
        </p:nvPicPr>
        <p:blipFill rotWithShape="1">
          <a:blip r:embed="rId6">
            <a:alphaModFix/>
          </a:blip>
          <a:srcRect r="13015"/>
          <a:stretch/>
        </p:blipFill>
        <p:spPr>
          <a:xfrm>
            <a:off x="9798056" y="4218898"/>
            <a:ext cx="1732442" cy="1325700"/>
          </a:xfrm>
          <a:prstGeom prst="rect">
            <a:avLst/>
          </a:prstGeom>
          <a:noFill/>
          <a:ln>
            <a:noFill/>
          </a:ln>
        </p:spPr>
      </p:pic>
      <p:pic>
        <p:nvPicPr>
          <p:cNvPr id="740" name="Google Shape;740;p81"/>
          <p:cNvPicPr preferRelativeResize="0"/>
          <p:nvPr/>
        </p:nvPicPr>
        <p:blipFill rotWithShape="1">
          <a:blip r:embed="rId7">
            <a:alphaModFix/>
          </a:blip>
          <a:srcRect/>
          <a:stretch/>
        </p:blipFill>
        <p:spPr>
          <a:xfrm>
            <a:off x="8130738" y="4086763"/>
            <a:ext cx="1352000" cy="2031181"/>
          </a:xfrm>
          <a:prstGeom prst="rect">
            <a:avLst/>
          </a:prstGeom>
          <a:noFill/>
          <a:ln>
            <a:noFill/>
          </a:ln>
        </p:spPr>
      </p:pic>
      <p:pic>
        <p:nvPicPr>
          <p:cNvPr id="741" name="Google Shape;741;p81"/>
          <p:cNvPicPr preferRelativeResize="0"/>
          <p:nvPr/>
        </p:nvPicPr>
        <p:blipFill>
          <a:blip r:embed="rId8">
            <a:alphaModFix/>
          </a:blip>
          <a:stretch>
            <a:fillRect/>
          </a:stretch>
        </p:blipFill>
        <p:spPr>
          <a:xfrm>
            <a:off x="2856075" y="1185776"/>
            <a:ext cx="6626663" cy="3098445"/>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048256" y="1581213"/>
            <a:ext cx="8119872" cy="3134043"/>
          </a:xfrm>
        </p:spPr>
        <p:txBody>
          <a:bodyPr/>
          <a:lstStyle/>
          <a:p>
            <a:pPr algn="ctr"/>
            <a:r>
              <a:rPr lang="en-US" dirty="0" smtClean="0"/>
              <a:t>What keeps you from eating a healthy breakfast?</a:t>
            </a:r>
            <a:endParaRPr lang="en-US" dirty="0"/>
          </a:p>
        </p:txBody>
      </p:sp>
      <p:sp>
        <p:nvSpPr>
          <p:cNvPr id="8" name="Text Placeholder 7"/>
          <p:cNvSpPr>
            <a:spLocks noGrp="1"/>
          </p:cNvSpPr>
          <p:nvPr>
            <p:ph type="body" idx="1"/>
          </p:nvPr>
        </p:nvSpPr>
        <p:spPr/>
        <p:txBody>
          <a:bodyPr/>
          <a:lstStyle/>
          <a:p>
            <a:endParaRPr lang="en-US"/>
          </a:p>
        </p:txBody>
      </p:sp>
    </p:spTree>
    <p:extLst>
      <p:ext uri="{BB962C8B-B14F-4D97-AF65-F5344CB8AC3E}">
        <p14:creationId xmlns:p14="http://schemas.microsoft.com/office/powerpoint/2010/main" val="17115557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82"/>
          <p:cNvSpPr txBox="1">
            <a:spLocks noGrp="1"/>
          </p:cNvSpPr>
          <p:nvPr>
            <p:ph type="title"/>
          </p:nvPr>
        </p:nvSpPr>
        <p:spPr>
          <a:xfrm>
            <a:off x="0" y="365125"/>
            <a:ext cx="5818632"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7EB9"/>
              </a:buClr>
              <a:buSzPts val="4400"/>
              <a:buFont typeface="Gill Sans"/>
              <a:buNone/>
            </a:pPr>
            <a:r>
              <a:rPr lang="en-US" dirty="0" smtClean="0"/>
              <a:t>Breakfast Ideas</a:t>
            </a:r>
            <a:endParaRPr dirty="0"/>
          </a:p>
        </p:txBody>
      </p:sp>
      <p:sp>
        <p:nvSpPr>
          <p:cNvPr id="748" name="Google Shape;748;p82"/>
          <p:cNvSpPr txBox="1">
            <a:spLocks noGrp="1"/>
          </p:cNvSpPr>
          <p:nvPr>
            <p:ph type="body" idx="1"/>
          </p:nvPr>
        </p:nvSpPr>
        <p:spPr>
          <a:xfrm>
            <a:off x="853440" y="1690688"/>
            <a:ext cx="6010800" cy="40605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42464B"/>
              </a:buClr>
              <a:buSzPts val="2800"/>
              <a:buNone/>
            </a:pPr>
            <a:r>
              <a:rPr lang="en-US" dirty="0">
                <a:latin typeface="Gill Sans" panose="020B0604020202020204" charset="0"/>
                <a:ea typeface="Calibri"/>
                <a:cs typeface="Calibri"/>
                <a:sym typeface="Calibri"/>
              </a:rPr>
              <a:t>These sample meals can be prepared in less than 3 minutes and contain 3 of </a:t>
            </a:r>
            <a:r>
              <a:rPr lang="en-US" dirty="0" smtClean="0">
                <a:latin typeface="Gill Sans" panose="020B0604020202020204" charset="0"/>
                <a:ea typeface="Calibri"/>
                <a:cs typeface="Calibri"/>
                <a:sym typeface="Calibri"/>
              </a:rPr>
              <a:t>the 5 </a:t>
            </a:r>
            <a:r>
              <a:rPr lang="en-US" dirty="0">
                <a:latin typeface="Gill Sans" panose="020B0604020202020204" charset="0"/>
                <a:ea typeface="Calibri"/>
                <a:cs typeface="Calibri"/>
                <a:sym typeface="Calibri"/>
              </a:rPr>
              <a:t>food-group foods:</a:t>
            </a:r>
            <a:br>
              <a:rPr lang="en-US" dirty="0">
                <a:latin typeface="Gill Sans" panose="020B0604020202020204" charset="0"/>
                <a:ea typeface="Calibri"/>
                <a:cs typeface="Calibri"/>
                <a:sym typeface="Calibri"/>
              </a:rPr>
            </a:br>
            <a:endParaRPr dirty="0">
              <a:latin typeface="Gill Sans" panose="020B0604020202020204" charset="0"/>
              <a:ea typeface="Calibri"/>
              <a:cs typeface="Calibri"/>
              <a:sym typeface="Calibri"/>
            </a:endParaRPr>
          </a:p>
          <a:p>
            <a:pPr marL="685800" lvl="1" indent="-285750" algn="l" rtl="0">
              <a:lnSpc>
                <a:spcPct val="80000"/>
              </a:lnSpc>
              <a:spcBef>
                <a:spcPts val="500"/>
              </a:spcBef>
              <a:spcAft>
                <a:spcPts val="0"/>
              </a:spcAft>
              <a:buClr>
                <a:srgbClr val="42464B"/>
              </a:buClr>
              <a:buSzPts val="2700"/>
              <a:buFont typeface="Calibri"/>
              <a:buChar char="•"/>
            </a:pPr>
            <a:r>
              <a:rPr lang="en-US" sz="2700" dirty="0">
                <a:latin typeface="Gill Sans" panose="020B0604020202020204" charset="0"/>
                <a:ea typeface="Calibri"/>
                <a:cs typeface="Calibri"/>
                <a:sym typeface="Calibri"/>
              </a:rPr>
              <a:t>Bagel with light cream cheese or peanut butter and orange juice</a:t>
            </a:r>
            <a:endParaRPr sz="2700" dirty="0">
              <a:latin typeface="Gill Sans" panose="020B0604020202020204" charset="0"/>
              <a:ea typeface="Calibri"/>
              <a:cs typeface="Calibri"/>
              <a:sym typeface="Calibri"/>
            </a:endParaRPr>
          </a:p>
          <a:p>
            <a:pPr marL="685800" lvl="1" indent="-285750" algn="l" rtl="0">
              <a:lnSpc>
                <a:spcPct val="80000"/>
              </a:lnSpc>
              <a:spcBef>
                <a:spcPts val="500"/>
              </a:spcBef>
              <a:spcAft>
                <a:spcPts val="0"/>
              </a:spcAft>
              <a:buClr>
                <a:srgbClr val="42464B"/>
              </a:buClr>
              <a:buSzPts val="2700"/>
              <a:buFont typeface="Calibri"/>
              <a:buChar char="•"/>
            </a:pPr>
            <a:r>
              <a:rPr lang="en-US" sz="2700" dirty="0">
                <a:latin typeface="Gill Sans" panose="020B0604020202020204" charset="0"/>
                <a:ea typeface="Calibri"/>
                <a:cs typeface="Calibri"/>
                <a:sym typeface="Calibri"/>
              </a:rPr>
              <a:t>Cereal with low-fat milk and banana</a:t>
            </a:r>
            <a:endParaRPr sz="2700" dirty="0">
              <a:latin typeface="Gill Sans" panose="020B0604020202020204" charset="0"/>
              <a:ea typeface="Calibri"/>
              <a:cs typeface="Calibri"/>
              <a:sym typeface="Calibri"/>
            </a:endParaRPr>
          </a:p>
          <a:p>
            <a:pPr marL="685800" lvl="1" indent="-285750" algn="l" rtl="0">
              <a:lnSpc>
                <a:spcPct val="80000"/>
              </a:lnSpc>
              <a:spcBef>
                <a:spcPts val="500"/>
              </a:spcBef>
              <a:spcAft>
                <a:spcPts val="0"/>
              </a:spcAft>
              <a:buClr>
                <a:srgbClr val="42464B"/>
              </a:buClr>
              <a:buSzPts val="2700"/>
              <a:buFont typeface="Calibri"/>
              <a:buChar char="•"/>
            </a:pPr>
            <a:r>
              <a:rPr lang="en-US" sz="2700" dirty="0">
                <a:latin typeface="Gill Sans" panose="020B0604020202020204" charset="0"/>
                <a:ea typeface="Calibri"/>
                <a:cs typeface="Calibri"/>
                <a:sym typeface="Calibri"/>
              </a:rPr>
              <a:t>English muffin with melted cheese and a sliced pear</a:t>
            </a:r>
            <a:endParaRPr sz="2700" dirty="0">
              <a:latin typeface="Gill Sans" panose="020B0604020202020204" charset="0"/>
              <a:ea typeface="Calibri"/>
              <a:cs typeface="Calibri"/>
              <a:sym typeface="Calibri"/>
            </a:endParaRPr>
          </a:p>
          <a:p>
            <a:pPr marL="685800" lvl="1" indent="-285750" algn="l" rtl="0">
              <a:lnSpc>
                <a:spcPct val="80000"/>
              </a:lnSpc>
              <a:spcBef>
                <a:spcPts val="500"/>
              </a:spcBef>
              <a:spcAft>
                <a:spcPts val="0"/>
              </a:spcAft>
              <a:buClr>
                <a:srgbClr val="42464B"/>
              </a:buClr>
              <a:buSzPts val="2700"/>
              <a:buFont typeface="Calibri"/>
              <a:buChar char="•"/>
            </a:pPr>
            <a:r>
              <a:rPr lang="en-US" sz="2700" dirty="0">
                <a:latin typeface="Gill Sans" panose="020B0604020202020204" charset="0"/>
                <a:ea typeface="Calibri"/>
                <a:cs typeface="Calibri"/>
                <a:sym typeface="Calibri"/>
              </a:rPr>
              <a:t>Low-fat yogurt topped with almonds and an apple</a:t>
            </a:r>
            <a:endParaRPr sz="3700" dirty="0">
              <a:latin typeface="Gill Sans" panose="020B0604020202020204" charset="0"/>
              <a:ea typeface="Calibri"/>
              <a:cs typeface="Calibri"/>
              <a:sym typeface="Calibri"/>
            </a:endParaRPr>
          </a:p>
        </p:txBody>
      </p:sp>
      <p:pic>
        <p:nvPicPr>
          <p:cNvPr id="749" name="Google Shape;749;p82"/>
          <p:cNvPicPr preferRelativeResize="0">
            <a:picLocks noGrp="1"/>
          </p:cNvPicPr>
          <p:nvPr>
            <p:ph type="pic" idx="2"/>
          </p:nvPr>
        </p:nvPicPr>
        <p:blipFill rotWithShape="1">
          <a:blip r:embed="rId3">
            <a:alphaModFix/>
          </a:blip>
          <a:srcRect t="12966" b="12966"/>
          <a:stretch/>
        </p:blipFill>
        <p:spPr>
          <a:xfrm>
            <a:off x="7612063" y="2310064"/>
            <a:ext cx="4579937" cy="3821835"/>
          </a:xfrm>
          <a:prstGeom prst="rect">
            <a:avLst/>
          </a:prstGeom>
          <a:noFill/>
          <a:ln>
            <a:noFill/>
          </a:ln>
        </p:spPr>
      </p:pic>
      <p:pic>
        <p:nvPicPr>
          <p:cNvPr id="750" name="Google Shape;750;p82"/>
          <p:cNvPicPr preferRelativeResize="0">
            <a:picLocks noGrp="1"/>
          </p:cNvPicPr>
          <p:nvPr>
            <p:ph type="pic" idx="3"/>
          </p:nvPr>
        </p:nvPicPr>
        <p:blipFill rotWithShape="1">
          <a:blip r:embed="rId4">
            <a:alphaModFix/>
          </a:blip>
          <a:srcRect t="17560" b="17560"/>
          <a:stretch/>
        </p:blipFill>
        <p:spPr>
          <a:xfrm>
            <a:off x="7612064" y="0"/>
            <a:ext cx="4579936" cy="2310064"/>
          </a:xfrm>
          <a:prstGeom prst="rect">
            <a:avLst/>
          </a:prstGeom>
          <a:noFill/>
          <a:ln>
            <a:noFill/>
          </a:ln>
        </p:spPr>
      </p:pic>
      <p:sp>
        <p:nvSpPr>
          <p:cNvPr id="751" name="Google Shape;751;p82"/>
          <p:cNvSpPr txBox="1">
            <a:spLocks noGrp="1"/>
          </p:cNvSpPr>
          <p:nvPr>
            <p:ph type="body" idx="4"/>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None/>
            </a:pPr>
            <a:r>
              <a:rPr lang="en-US"/>
              <a:t>Page 3</a:t>
            </a:r>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8" name="Google Shape;758;p83"/>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None/>
            </a:pPr>
            <a:r>
              <a:rPr lang="en-US"/>
              <a:t>Page 4 + 5</a:t>
            </a:r>
            <a:endParaRPr/>
          </a:p>
        </p:txBody>
      </p:sp>
      <p:pic>
        <p:nvPicPr>
          <p:cNvPr id="759" name="Google Shape;759;p83"/>
          <p:cNvPicPr preferRelativeResize="0"/>
          <p:nvPr/>
        </p:nvPicPr>
        <p:blipFill rotWithShape="1">
          <a:blip r:embed="rId3">
            <a:alphaModFix/>
          </a:blip>
          <a:srcRect/>
          <a:stretch/>
        </p:blipFill>
        <p:spPr>
          <a:xfrm>
            <a:off x="2896269" y="325259"/>
            <a:ext cx="4348016" cy="5563516"/>
          </a:xfrm>
          <a:prstGeom prst="rect">
            <a:avLst/>
          </a:prstGeom>
          <a:noFill/>
          <a:ln>
            <a:noFill/>
          </a:ln>
        </p:spPr>
      </p:pic>
      <p:pic>
        <p:nvPicPr>
          <p:cNvPr id="760" name="Google Shape;760;p83"/>
          <p:cNvPicPr preferRelativeResize="0"/>
          <p:nvPr/>
        </p:nvPicPr>
        <p:blipFill rotWithShape="1">
          <a:blip r:embed="rId4">
            <a:alphaModFix/>
          </a:blip>
          <a:srcRect/>
          <a:stretch/>
        </p:blipFill>
        <p:spPr>
          <a:xfrm rot="550292">
            <a:off x="5169076" y="461521"/>
            <a:ext cx="4150418" cy="5290991"/>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84"/>
          <p:cNvSpPr txBox="1">
            <a:spLocks noGrp="1"/>
          </p:cNvSpPr>
          <p:nvPr>
            <p:ph type="title"/>
          </p:nvPr>
        </p:nvSpPr>
        <p:spPr>
          <a:xfrm>
            <a:off x="430050" y="198425"/>
            <a:ext cx="105171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76C0"/>
              </a:buClr>
              <a:buSzPts val="4400"/>
              <a:buFont typeface="Gill Sans"/>
              <a:buNone/>
            </a:pPr>
            <a:r>
              <a:rPr lang="en-US" dirty="0"/>
              <a:t>It’s All In Your Hands</a:t>
            </a:r>
            <a:endParaRPr dirty="0"/>
          </a:p>
        </p:txBody>
      </p:sp>
      <p:sp>
        <p:nvSpPr>
          <p:cNvPr id="767" name="Google Shape;767;p84"/>
          <p:cNvSpPr txBox="1">
            <a:spLocks noGrp="1"/>
          </p:cNvSpPr>
          <p:nvPr>
            <p:ph type="body" idx="2"/>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None/>
            </a:pPr>
            <a:r>
              <a:rPr lang="en-US"/>
              <a:t>Page 4</a:t>
            </a:r>
            <a:endParaRPr/>
          </a:p>
        </p:txBody>
      </p:sp>
      <p:sp>
        <p:nvSpPr>
          <p:cNvPr id="768" name="Google Shape;768;p84"/>
          <p:cNvSpPr txBox="1"/>
          <p:nvPr/>
        </p:nvSpPr>
        <p:spPr>
          <a:xfrm>
            <a:off x="280359" y="1399810"/>
            <a:ext cx="6613132" cy="919095"/>
          </a:xfrm>
          <a:prstGeom prst="rect">
            <a:avLst/>
          </a:prstGeom>
          <a:noFill/>
          <a:ln>
            <a:noFill/>
          </a:ln>
        </p:spPr>
        <p:txBody>
          <a:bodyPr spcFirstLastPara="1" wrap="square" lIns="91425" tIns="45700" rIns="91425" bIns="45700" anchor="t" anchorCtr="0">
            <a:noAutofit/>
          </a:bodyPr>
          <a:lstStyle/>
          <a:p>
            <a:pPr lvl="0"/>
            <a:r>
              <a:rPr lang="en-US" sz="2800" dirty="0" smtClean="0">
                <a:solidFill>
                  <a:srgbClr val="42464B"/>
                </a:solidFill>
                <a:latin typeface="Gill Sans" panose="020B0604020202020204" charset="0"/>
                <a:ea typeface="Calibri"/>
                <a:cs typeface="Calibri"/>
                <a:sym typeface="Calibri"/>
              </a:rPr>
              <a:t>Use this chart to estimate your serving size. </a:t>
            </a:r>
            <a:endParaRPr dirty="0">
              <a:solidFill>
                <a:srgbClr val="42464B"/>
              </a:solidFill>
            </a:endParaRPr>
          </a:p>
        </p:txBody>
      </p:sp>
      <p:pic>
        <p:nvPicPr>
          <p:cNvPr id="769" name="Google Shape;769;p84"/>
          <p:cNvPicPr preferRelativeResize="0"/>
          <p:nvPr/>
        </p:nvPicPr>
        <p:blipFill>
          <a:blip r:embed="rId3">
            <a:alphaModFix/>
          </a:blip>
          <a:stretch>
            <a:fillRect/>
          </a:stretch>
        </p:blipFill>
        <p:spPr>
          <a:xfrm>
            <a:off x="6893491" y="87682"/>
            <a:ext cx="4636997" cy="6017300"/>
          </a:xfrm>
          <a:prstGeom prst="rect">
            <a:avLst/>
          </a:prstGeom>
          <a:noFill/>
          <a:ln>
            <a:noFill/>
          </a:ln>
        </p:spPr>
      </p:pic>
      <p:pic>
        <p:nvPicPr>
          <p:cNvPr id="770" name="Google Shape;770;p84"/>
          <p:cNvPicPr preferRelativeResize="0"/>
          <p:nvPr/>
        </p:nvPicPr>
        <p:blipFill>
          <a:blip r:embed="rId4">
            <a:alphaModFix/>
          </a:blip>
          <a:stretch>
            <a:fillRect/>
          </a:stretch>
        </p:blipFill>
        <p:spPr>
          <a:xfrm>
            <a:off x="790082" y="2215691"/>
            <a:ext cx="5593686" cy="3197724"/>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idx="1"/>
          </p:nvPr>
        </p:nvSpPr>
        <p:spPr>
          <a:xfrm>
            <a:off x="838200" y="1230924"/>
            <a:ext cx="10515600" cy="4695092"/>
          </a:xfrm>
        </p:spPr>
        <p:txBody>
          <a:bodyPr/>
          <a:lstStyle/>
          <a:p>
            <a:pPr marL="50800" indent="0">
              <a:buNone/>
            </a:pPr>
            <a:r>
              <a:rPr lang="en-US" dirty="0" smtClean="0"/>
              <a:t>Over the last 12 months, how often are these statements true for you or your household?</a:t>
            </a:r>
          </a:p>
          <a:p>
            <a:pPr marL="50800" indent="0">
              <a:buNone/>
            </a:pPr>
            <a:endParaRPr lang="en-US" sz="2000" dirty="0" smtClean="0"/>
          </a:p>
          <a:p>
            <a:pPr marL="565150" indent="-514350">
              <a:buAutoNum type="arabicPeriod"/>
            </a:pPr>
            <a:r>
              <a:rPr lang="en-US" dirty="0" smtClean="0"/>
              <a:t>We </a:t>
            </a:r>
            <a:r>
              <a:rPr lang="en-US" dirty="0"/>
              <a:t>(I) worried whether our food would run out before we (I) got money to buy </a:t>
            </a:r>
            <a:r>
              <a:rPr lang="en-US" dirty="0" smtClean="0"/>
              <a:t>more. </a:t>
            </a:r>
          </a:p>
          <a:p>
            <a:pPr marL="508000" lvl="1" indent="0">
              <a:buNone/>
            </a:pPr>
            <a:r>
              <a:rPr lang="en-US" dirty="0" smtClean="0"/>
              <a:t>	      	Often true 		Sometimes true		Rarely True</a:t>
            </a:r>
          </a:p>
          <a:p>
            <a:pPr marL="565150" indent="-514350">
              <a:buAutoNum type="arabicPeriod"/>
            </a:pPr>
            <a:endParaRPr lang="en-US" dirty="0" smtClean="0"/>
          </a:p>
          <a:p>
            <a:pPr marL="565150" indent="-514350">
              <a:buFont typeface="+mj-lt"/>
              <a:buAutoNum type="arabicPeriod"/>
            </a:pPr>
            <a:r>
              <a:rPr lang="en-US" dirty="0" smtClean="0"/>
              <a:t>The </a:t>
            </a:r>
            <a:r>
              <a:rPr lang="en-US" dirty="0"/>
              <a:t>food that we (I) bought just didn't last and we (I) didn't </a:t>
            </a:r>
            <a:r>
              <a:rPr lang="en-US" dirty="0" smtClean="0"/>
              <a:t>have   money </a:t>
            </a:r>
            <a:r>
              <a:rPr lang="en-US" dirty="0"/>
              <a:t>to get </a:t>
            </a:r>
            <a:r>
              <a:rPr lang="en-US" dirty="0" smtClean="0"/>
              <a:t>more</a:t>
            </a:r>
            <a:r>
              <a:rPr lang="en-US" dirty="0"/>
              <a:t>.</a:t>
            </a:r>
            <a:endParaRPr lang="en-US" dirty="0" smtClean="0"/>
          </a:p>
          <a:p>
            <a:pPr marL="50800" indent="0">
              <a:buNone/>
            </a:pPr>
            <a:r>
              <a:rPr lang="en-US" dirty="0"/>
              <a:t> </a:t>
            </a:r>
            <a:r>
              <a:rPr lang="en-US" dirty="0" smtClean="0"/>
              <a:t>		Often </a:t>
            </a:r>
            <a:r>
              <a:rPr lang="en-US" dirty="0"/>
              <a:t>true 		</a:t>
            </a:r>
            <a:r>
              <a:rPr lang="en-US" dirty="0" smtClean="0"/>
              <a:t>Sometimes </a:t>
            </a:r>
            <a:r>
              <a:rPr lang="en-US" dirty="0"/>
              <a:t>true		</a:t>
            </a:r>
            <a:r>
              <a:rPr lang="en-US" dirty="0" smtClean="0"/>
              <a:t>Rarely </a:t>
            </a:r>
            <a:r>
              <a:rPr lang="en-US" dirty="0"/>
              <a:t>True</a:t>
            </a:r>
          </a:p>
        </p:txBody>
      </p:sp>
      <p:sp>
        <p:nvSpPr>
          <p:cNvPr id="15" name="Title 14"/>
          <p:cNvSpPr>
            <a:spLocks noGrp="1"/>
          </p:cNvSpPr>
          <p:nvPr>
            <p:ph type="title"/>
          </p:nvPr>
        </p:nvSpPr>
        <p:spPr/>
        <p:txBody>
          <a:bodyPr/>
          <a:lstStyle/>
          <a:p>
            <a:r>
              <a:rPr lang="en-US" dirty="0" smtClean="0"/>
              <a:t>Answer the questions on your own:</a:t>
            </a:r>
            <a:endParaRPr lang="en-US" dirty="0"/>
          </a:p>
        </p:txBody>
      </p:sp>
      <p:sp>
        <p:nvSpPr>
          <p:cNvPr id="17" name="Text Placeholder 16"/>
          <p:cNvSpPr>
            <a:spLocks noGrp="1"/>
          </p:cNvSpPr>
          <p:nvPr>
            <p:ph type="body" idx="2"/>
          </p:nvPr>
        </p:nvSpPr>
        <p:spPr/>
        <p:txBody>
          <a:bodyPr/>
          <a:lstStyle/>
          <a:p>
            <a:endParaRPr lang="en-US"/>
          </a:p>
        </p:txBody>
      </p:sp>
      <p:sp>
        <p:nvSpPr>
          <p:cNvPr id="2" name="Rectangle 1"/>
          <p:cNvSpPr/>
          <p:nvPr/>
        </p:nvSpPr>
        <p:spPr>
          <a:xfrm>
            <a:off x="2277086" y="3500622"/>
            <a:ext cx="404446" cy="35169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973393" y="3456660"/>
            <a:ext cx="404446" cy="35169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657493" y="3456660"/>
            <a:ext cx="404446" cy="35169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973393" y="5442093"/>
            <a:ext cx="404446" cy="35169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288931" y="5449777"/>
            <a:ext cx="404446" cy="35169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657493" y="5442093"/>
            <a:ext cx="404446" cy="35169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2793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85"/>
          <p:cNvSpPr txBox="1">
            <a:spLocks noGrp="1"/>
          </p:cNvSpPr>
          <p:nvPr>
            <p:ph type="title"/>
          </p:nvPr>
        </p:nvSpPr>
        <p:spPr>
          <a:xfrm>
            <a:off x="277555" y="1340012"/>
            <a:ext cx="2526605" cy="35733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76C0"/>
              </a:buClr>
              <a:buSzPts val="4400"/>
              <a:buFont typeface="Gill Sans"/>
              <a:buNone/>
            </a:pPr>
            <a:r>
              <a:rPr lang="en-US" dirty="0"/>
              <a:t>What am I eating now?</a:t>
            </a:r>
            <a:endParaRPr dirty="0"/>
          </a:p>
        </p:txBody>
      </p:sp>
      <p:sp>
        <p:nvSpPr>
          <p:cNvPr id="777" name="Google Shape;777;p85"/>
          <p:cNvSpPr txBox="1">
            <a:spLocks noGrp="1"/>
          </p:cNvSpPr>
          <p:nvPr>
            <p:ph type="body" idx="2"/>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None/>
            </a:pPr>
            <a:r>
              <a:rPr lang="en-US"/>
              <a:t>Page 4 + 5 </a:t>
            </a:r>
            <a:endParaRPr/>
          </a:p>
        </p:txBody>
      </p:sp>
      <p:pic>
        <p:nvPicPr>
          <p:cNvPr id="778" name="Google Shape;778;p85"/>
          <p:cNvPicPr preferRelativeResize="0"/>
          <p:nvPr/>
        </p:nvPicPr>
        <p:blipFill>
          <a:blip r:embed="rId3">
            <a:alphaModFix/>
          </a:blip>
          <a:stretch>
            <a:fillRect/>
          </a:stretch>
        </p:blipFill>
        <p:spPr>
          <a:xfrm>
            <a:off x="2926793" y="112075"/>
            <a:ext cx="8808075" cy="5838950"/>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86"/>
          <p:cNvSpPr txBox="1">
            <a:spLocks noGrp="1"/>
          </p:cNvSpPr>
          <p:nvPr>
            <p:ph type="title"/>
          </p:nvPr>
        </p:nvSpPr>
        <p:spPr>
          <a:xfrm>
            <a:off x="363254" y="451341"/>
            <a:ext cx="6989524"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7EB9"/>
              </a:buClr>
              <a:buSzPts val="4400"/>
              <a:buFont typeface="Gill Sans"/>
              <a:buNone/>
            </a:pPr>
            <a:r>
              <a:rPr lang="en-US" dirty="0" smtClean="0"/>
              <a:t>Trade Up!</a:t>
            </a:r>
            <a:endParaRPr dirty="0"/>
          </a:p>
        </p:txBody>
      </p:sp>
      <p:sp>
        <p:nvSpPr>
          <p:cNvPr id="785" name="Google Shape;785;p86"/>
          <p:cNvSpPr txBox="1">
            <a:spLocks noGrp="1"/>
          </p:cNvSpPr>
          <p:nvPr>
            <p:ph type="body" idx="1"/>
          </p:nvPr>
        </p:nvSpPr>
        <p:spPr>
          <a:xfrm>
            <a:off x="838200" y="1825625"/>
            <a:ext cx="5818632" cy="370141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42464B"/>
              </a:buClr>
              <a:buSzPts val="2590"/>
              <a:buFont typeface="Calibri"/>
              <a:buChar char="•"/>
            </a:pPr>
            <a:r>
              <a:rPr lang="en-US" sz="2590" dirty="0">
                <a:latin typeface="Gill Sans" panose="020B0604020202020204" charset="0"/>
                <a:ea typeface="Calibri"/>
                <a:cs typeface="Calibri"/>
                <a:sym typeface="Calibri"/>
              </a:rPr>
              <a:t>Eat </a:t>
            </a:r>
            <a:r>
              <a:rPr lang="en-US" sz="2590" dirty="0" smtClean="0">
                <a:latin typeface="Gill Sans" panose="020B0604020202020204" charset="0"/>
                <a:ea typeface="Calibri"/>
                <a:cs typeface="Calibri"/>
                <a:sym typeface="Calibri"/>
              </a:rPr>
              <a:t>foods </a:t>
            </a:r>
            <a:r>
              <a:rPr lang="en-US" sz="2590" dirty="0">
                <a:latin typeface="Gill Sans" panose="020B0604020202020204" charset="0"/>
                <a:ea typeface="Calibri"/>
                <a:cs typeface="Calibri"/>
                <a:sym typeface="Calibri"/>
              </a:rPr>
              <a:t>that are </a:t>
            </a:r>
            <a:r>
              <a:rPr lang="en-US" sz="2590" dirty="0" smtClean="0">
                <a:latin typeface="Gill Sans" panose="020B0604020202020204" charset="0"/>
                <a:ea typeface="Calibri"/>
                <a:cs typeface="Calibri"/>
                <a:sym typeface="Calibri"/>
              </a:rPr>
              <a:t>nutrient-rich and </a:t>
            </a:r>
            <a:r>
              <a:rPr lang="en-US" sz="2590" dirty="0">
                <a:latin typeface="Gill Sans" panose="020B0604020202020204" charset="0"/>
                <a:ea typeface="Calibri"/>
                <a:cs typeface="Calibri"/>
                <a:sym typeface="Calibri"/>
              </a:rPr>
              <a:t>have fewer </a:t>
            </a:r>
            <a:r>
              <a:rPr lang="en-US" sz="2590" dirty="0" smtClean="0">
                <a:latin typeface="Gill Sans" panose="020B0604020202020204" charset="0"/>
                <a:ea typeface="Calibri"/>
                <a:cs typeface="Calibri"/>
                <a:sym typeface="Calibri"/>
              </a:rPr>
              <a:t>calories. Choose</a:t>
            </a:r>
            <a:r>
              <a:rPr lang="en-US" sz="2590" dirty="0" smtClean="0">
                <a:latin typeface="Gill Sans" panose="020B0604020202020204" charset="0"/>
                <a:ea typeface="Calibri"/>
                <a:cs typeface="Calibri"/>
                <a:sym typeface="Calibri"/>
              </a:rPr>
              <a:t>:</a:t>
            </a:r>
            <a:endParaRPr dirty="0">
              <a:latin typeface="Gill Sans" panose="020B0604020202020204" charset="0"/>
              <a:ea typeface="Calibri"/>
              <a:cs typeface="Calibri"/>
              <a:sym typeface="Calibri"/>
            </a:endParaRPr>
          </a:p>
          <a:p>
            <a:pPr marL="685800" lvl="1" indent="-228600" algn="l" rtl="0">
              <a:lnSpc>
                <a:spcPct val="90000"/>
              </a:lnSpc>
              <a:spcBef>
                <a:spcPts val="500"/>
              </a:spcBef>
              <a:spcAft>
                <a:spcPts val="0"/>
              </a:spcAft>
              <a:buClr>
                <a:srgbClr val="42464B"/>
              </a:buClr>
              <a:buSzPts val="2590"/>
              <a:buFont typeface="Calibri"/>
              <a:buChar char="•"/>
            </a:pPr>
            <a:r>
              <a:rPr lang="en-US" sz="2590" dirty="0" smtClean="0">
                <a:latin typeface="Gill Sans" panose="020B0604020202020204" charset="0"/>
                <a:ea typeface="Calibri"/>
                <a:cs typeface="Calibri"/>
                <a:sym typeface="Calibri"/>
              </a:rPr>
              <a:t>Low-fat </a:t>
            </a:r>
            <a:r>
              <a:rPr lang="en-US" sz="2590" dirty="0">
                <a:latin typeface="Gill Sans" panose="020B0604020202020204" charset="0"/>
                <a:ea typeface="Calibri"/>
                <a:cs typeface="Calibri"/>
                <a:sym typeface="Calibri"/>
              </a:rPr>
              <a:t>milk instead of soda</a:t>
            </a:r>
            <a:endParaRPr dirty="0">
              <a:latin typeface="Gill Sans" panose="020B0604020202020204" charset="0"/>
              <a:ea typeface="Calibri"/>
              <a:cs typeface="Calibri"/>
              <a:sym typeface="Calibri"/>
            </a:endParaRPr>
          </a:p>
          <a:p>
            <a:pPr marL="685800" lvl="1" indent="-228600" algn="l" rtl="0">
              <a:lnSpc>
                <a:spcPct val="90000"/>
              </a:lnSpc>
              <a:spcBef>
                <a:spcPts val="500"/>
              </a:spcBef>
              <a:spcAft>
                <a:spcPts val="0"/>
              </a:spcAft>
              <a:buClr>
                <a:srgbClr val="42464B"/>
              </a:buClr>
              <a:buSzPts val="2590"/>
              <a:buFont typeface="Calibri"/>
              <a:buChar char="•"/>
            </a:pPr>
            <a:r>
              <a:rPr lang="en-US" sz="2590" dirty="0" smtClean="0">
                <a:latin typeface="Gill Sans" panose="020B0604020202020204" charset="0"/>
                <a:ea typeface="Calibri"/>
                <a:cs typeface="Calibri"/>
                <a:sym typeface="Calibri"/>
              </a:rPr>
              <a:t>Oatmeal </a:t>
            </a:r>
            <a:r>
              <a:rPr lang="en-US" sz="2590" dirty="0">
                <a:latin typeface="Gill Sans" panose="020B0604020202020204" charset="0"/>
                <a:ea typeface="Calibri"/>
                <a:cs typeface="Calibri"/>
                <a:sym typeface="Calibri"/>
              </a:rPr>
              <a:t>or whole grain cereal </a:t>
            </a:r>
            <a:r>
              <a:rPr lang="en-US" sz="2590" dirty="0" smtClean="0">
                <a:latin typeface="Gill Sans" panose="020B0604020202020204" charset="0"/>
                <a:ea typeface="Calibri"/>
                <a:cs typeface="Calibri"/>
                <a:sym typeface="Calibri"/>
              </a:rPr>
              <a:t>in place of </a:t>
            </a:r>
            <a:r>
              <a:rPr lang="en-US" sz="2590" dirty="0">
                <a:latin typeface="Gill Sans" panose="020B0604020202020204" charset="0"/>
                <a:ea typeface="Calibri"/>
                <a:cs typeface="Calibri"/>
                <a:sym typeface="Calibri"/>
              </a:rPr>
              <a:t>a pastry</a:t>
            </a:r>
            <a:endParaRPr dirty="0">
              <a:latin typeface="Gill Sans" panose="020B0604020202020204" charset="0"/>
              <a:ea typeface="Calibri"/>
              <a:cs typeface="Calibri"/>
              <a:sym typeface="Calibri"/>
            </a:endParaRPr>
          </a:p>
          <a:p>
            <a:pPr marL="685800" lvl="1" indent="-228600" algn="l" rtl="0">
              <a:lnSpc>
                <a:spcPct val="90000"/>
              </a:lnSpc>
              <a:spcBef>
                <a:spcPts val="500"/>
              </a:spcBef>
              <a:spcAft>
                <a:spcPts val="0"/>
              </a:spcAft>
              <a:buClr>
                <a:srgbClr val="42464B"/>
              </a:buClr>
              <a:buSzPts val="2590"/>
              <a:buFont typeface="Calibri"/>
              <a:buChar char="•"/>
            </a:pPr>
            <a:r>
              <a:rPr lang="en-US" sz="2590" dirty="0" smtClean="0">
                <a:latin typeface="Gill Sans" panose="020B0604020202020204" charset="0"/>
                <a:ea typeface="Calibri"/>
                <a:cs typeface="Calibri"/>
                <a:sym typeface="Calibri"/>
              </a:rPr>
              <a:t>Baked </a:t>
            </a:r>
            <a:r>
              <a:rPr lang="en-US" sz="2590" dirty="0">
                <a:latin typeface="Gill Sans" panose="020B0604020202020204" charset="0"/>
                <a:ea typeface="Calibri"/>
                <a:cs typeface="Calibri"/>
                <a:sym typeface="Calibri"/>
              </a:rPr>
              <a:t>chicken instead of fried chicken</a:t>
            </a:r>
            <a:endParaRPr dirty="0">
              <a:latin typeface="Gill Sans" panose="020B0604020202020204" charset="0"/>
              <a:ea typeface="Calibri"/>
              <a:cs typeface="Calibri"/>
              <a:sym typeface="Calibri"/>
            </a:endParaRPr>
          </a:p>
          <a:p>
            <a:pPr marL="228600" lvl="0" indent="-228600" algn="l" rtl="0">
              <a:lnSpc>
                <a:spcPct val="90000"/>
              </a:lnSpc>
              <a:spcBef>
                <a:spcPts val="1000"/>
              </a:spcBef>
              <a:spcAft>
                <a:spcPts val="0"/>
              </a:spcAft>
              <a:buClr>
                <a:srgbClr val="42464B"/>
              </a:buClr>
              <a:buSzPts val="2590"/>
              <a:buFont typeface="Calibri"/>
              <a:buChar char="•"/>
            </a:pPr>
            <a:r>
              <a:rPr lang="en-US" sz="2590" dirty="0">
                <a:latin typeface="Gill Sans" panose="020B0604020202020204" charset="0"/>
                <a:ea typeface="Calibri"/>
                <a:cs typeface="Calibri"/>
                <a:sym typeface="Calibri"/>
              </a:rPr>
              <a:t>Eat foods from all food groups for a balanced </a:t>
            </a:r>
            <a:r>
              <a:rPr lang="en-US" sz="2590" dirty="0" smtClean="0">
                <a:latin typeface="Gill Sans" panose="020B0604020202020204" charset="0"/>
                <a:ea typeface="Calibri"/>
                <a:cs typeface="Calibri"/>
                <a:sym typeface="Calibri"/>
              </a:rPr>
              <a:t>diet.</a:t>
            </a:r>
            <a:endParaRPr dirty="0">
              <a:latin typeface="Gill Sans" panose="020B0604020202020204" charset="0"/>
              <a:ea typeface="Calibri"/>
              <a:cs typeface="Calibri"/>
              <a:sym typeface="Calibri"/>
            </a:endParaRPr>
          </a:p>
          <a:p>
            <a:pPr marL="342900" lvl="1" indent="0" algn="l" rtl="0">
              <a:lnSpc>
                <a:spcPct val="90000"/>
              </a:lnSpc>
              <a:spcBef>
                <a:spcPts val="500"/>
              </a:spcBef>
              <a:spcAft>
                <a:spcPts val="0"/>
              </a:spcAft>
              <a:buClr>
                <a:srgbClr val="42464B"/>
              </a:buClr>
              <a:buSzPts val="2590"/>
              <a:buNone/>
            </a:pPr>
            <a:endParaRPr sz="2590" dirty="0">
              <a:latin typeface="Calibri"/>
              <a:ea typeface="Calibri"/>
              <a:cs typeface="Calibri"/>
              <a:sym typeface="Calibri"/>
            </a:endParaRPr>
          </a:p>
        </p:txBody>
      </p:sp>
      <p:pic>
        <p:nvPicPr>
          <p:cNvPr id="786" name="Google Shape;786;p86"/>
          <p:cNvPicPr preferRelativeResize="0">
            <a:picLocks noGrp="1"/>
          </p:cNvPicPr>
          <p:nvPr>
            <p:ph type="pic" idx="2"/>
          </p:nvPr>
        </p:nvPicPr>
        <p:blipFill rotWithShape="1">
          <a:blip r:embed="rId3">
            <a:alphaModFix/>
          </a:blip>
          <a:srcRect t="12966" b="12966"/>
          <a:stretch/>
        </p:blipFill>
        <p:spPr>
          <a:xfrm>
            <a:off x="7612063" y="2310064"/>
            <a:ext cx="4579937" cy="3821835"/>
          </a:xfrm>
          <a:prstGeom prst="rect">
            <a:avLst/>
          </a:prstGeom>
          <a:noFill/>
          <a:ln>
            <a:noFill/>
          </a:ln>
        </p:spPr>
      </p:pic>
      <p:pic>
        <p:nvPicPr>
          <p:cNvPr id="787" name="Google Shape;787;p86"/>
          <p:cNvPicPr preferRelativeResize="0">
            <a:picLocks noGrp="1"/>
          </p:cNvPicPr>
          <p:nvPr>
            <p:ph type="pic" idx="3"/>
          </p:nvPr>
        </p:nvPicPr>
        <p:blipFill rotWithShape="1">
          <a:blip r:embed="rId4">
            <a:alphaModFix/>
          </a:blip>
          <a:srcRect l="25039" r="25039"/>
          <a:stretch/>
        </p:blipFill>
        <p:spPr>
          <a:xfrm>
            <a:off x="9962146" y="0"/>
            <a:ext cx="2229853" cy="2228247"/>
          </a:xfrm>
          <a:prstGeom prst="rect">
            <a:avLst/>
          </a:prstGeom>
          <a:noFill/>
          <a:ln>
            <a:noFill/>
          </a:ln>
        </p:spPr>
      </p:pic>
      <p:pic>
        <p:nvPicPr>
          <p:cNvPr id="788" name="Google Shape;788;p86"/>
          <p:cNvPicPr preferRelativeResize="0">
            <a:picLocks noGrp="1"/>
          </p:cNvPicPr>
          <p:nvPr>
            <p:ph type="pic" idx="4"/>
          </p:nvPr>
        </p:nvPicPr>
        <p:blipFill rotWithShape="1">
          <a:blip r:embed="rId5">
            <a:alphaModFix/>
          </a:blip>
          <a:srcRect l="11859" r="11858"/>
          <a:stretch/>
        </p:blipFill>
        <p:spPr>
          <a:xfrm>
            <a:off x="7612064" y="0"/>
            <a:ext cx="2266592" cy="2228247"/>
          </a:xfrm>
          <a:prstGeom prst="rect">
            <a:avLst/>
          </a:prstGeom>
          <a:noFill/>
          <a:ln>
            <a:noFill/>
          </a:ln>
        </p:spPr>
      </p:pic>
      <p:sp>
        <p:nvSpPr>
          <p:cNvPr id="789" name="Google Shape;789;p86"/>
          <p:cNvSpPr txBox="1">
            <a:spLocks noGrp="1"/>
          </p:cNvSpPr>
          <p:nvPr>
            <p:ph type="body" idx="5"/>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None/>
            </a:pPr>
            <a:r>
              <a:rPr lang="en-US"/>
              <a:t>Page 4 </a:t>
            </a:r>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pic>
        <p:nvPicPr>
          <p:cNvPr id="795" name="Google Shape;795;p87"/>
          <p:cNvPicPr preferRelativeResize="0">
            <a:picLocks noGrp="1"/>
          </p:cNvPicPr>
          <p:nvPr>
            <p:ph type="body" idx="1"/>
          </p:nvPr>
        </p:nvPicPr>
        <p:blipFill rotWithShape="1">
          <a:blip r:embed="rId3">
            <a:alphaModFix/>
          </a:blip>
          <a:srcRect/>
          <a:stretch/>
        </p:blipFill>
        <p:spPr>
          <a:xfrm>
            <a:off x="997650" y="1724400"/>
            <a:ext cx="10196700" cy="3409200"/>
          </a:xfrm>
          <a:prstGeom prst="rect">
            <a:avLst/>
          </a:prstGeom>
          <a:noFill/>
          <a:ln>
            <a:noFill/>
          </a:ln>
        </p:spPr>
      </p:pic>
      <p:sp>
        <p:nvSpPr>
          <p:cNvPr id="796" name="Google Shape;796;p87"/>
          <p:cNvSpPr txBox="1">
            <a:spLocks noGrp="1"/>
          </p:cNvSpPr>
          <p:nvPr>
            <p:ph type="title"/>
          </p:nvPr>
        </p:nvSpPr>
        <p:spPr>
          <a:xfrm>
            <a:off x="838200" y="365125"/>
            <a:ext cx="10517188"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76C0"/>
              </a:buClr>
              <a:buSzPts val="4400"/>
              <a:buFont typeface="Gill Sans"/>
              <a:buNone/>
            </a:pPr>
            <a:r>
              <a:rPr lang="en-US" dirty="0"/>
              <a:t>Small Steps Lead to Big Change</a:t>
            </a:r>
            <a:endParaRPr dirty="0"/>
          </a:p>
        </p:txBody>
      </p:sp>
      <p:sp>
        <p:nvSpPr>
          <p:cNvPr id="797" name="Google Shape;797;p87"/>
          <p:cNvSpPr txBox="1">
            <a:spLocks noGrp="1"/>
          </p:cNvSpPr>
          <p:nvPr>
            <p:ph type="body" idx="2"/>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None/>
            </a:pPr>
            <a:r>
              <a:rPr lang="en-US"/>
              <a:t>Page 5</a:t>
            </a:r>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4" name="Google Shape;804;p88"/>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None/>
            </a:pPr>
            <a:r>
              <a:rPr lang="en-US"/>
              <a:t>Page 3</a:t>
            </a:r>
            <a:endParaRPr/>
          </a:p>
        </p:txBody>
      </p:sp>
      <p:pic>
        <p:nvPicPr>
          <p:cNvPr id="805" name="Google Shape;805;p88"/>
          <p:cNvPicPr preferRelativeResize="0"/>
          <p:nvPr/>
        </p:nvPicPr>
        <p:blipFill rotWithShape="1">
          <a:blip r:embed="rId3">
            <a:alphaModFix/>
          </a:blip>
          <a:srcRect/>
          <a:stretch/>
        </p:blipFill>
        <p:spPr>
          <a:xfrm>
            <a:off x="4046742" y="295231"/>
            <a:ext cx="4348016" cy="5563516"/>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pic>
        <p:nvPicPr>
          <p:cNvPr id="811" name="Google Shape;811;p89"/>
          <p:cNvPicPr preferRelativeResize="0">
            <a:picLocks noGrp="1"/>
          </p:cNvPicPr>
          <p:nvPr>
            <p:ph type="body" idx="1"/>
          </p:nvPr>
        </p:nvPicPr>
        <p:blipFill rotWithShape="1">
          <a:blip r:embed="rId3">
            <a:alphaModFix/>
          </a:blip>
          <a:srcRect/>
          <a:stretch/>
        </p:blipFill>
        <p:spPr>
          <a:xfrm>
            <a:off x="7044435" y="1088575"/>
            <a:ext cx="4602300" cy="4830600"/>
          </a:xfrm>
          <a:prstGeom prst="rect">
            <a:avLst/>
          </a:prstGeom>
          <a:noFill/>
          <a:ln>
            <a:noFill/>
          </a:ln>
        </p:spPr>
      </p:pic>
      <p:sp>
        <p:nvSpPr>
          <p:cNvPr id="812" name="Google Shape;812;p89"/>
          <p:cNvSpPr txBox="1">
            <a:spLocks noGrp="1"/>
          </p:cNvSpPr>
          <p:nvPr>
            <p:ph type="title"/>
          </p:nvPr>
        </p:nvSpPr>
        <p:spPr>
          <a:xfrm>
            <a:off x="426720" y="200265"/>
            <a:ext cx="7750072" cy="105467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76C0"/>
              </a:buClr>
              <a:buSzPts val="4400"/>
              <a:buFont typeface="Gill Sans"/>
              <a:buNone/>
            </a:pPr>
            <a:r>
              <a:rPr lang="en-US" dirty="0"/>
              <a:t>Benefits of Physical Activity</a:t>
            </a:r>
            <a:endParaRPr dirty="0"/>
          </a:p>
        </p:txBody>
      </p:sp>
      <p:sp>
        <p:nvSpPr>
          <p:cNvPr id="813" name="Google Shape;813;p89"/>
          <p:cNvSpPr txBox="1">
            <a:spLocks noGrp="1"/>
          </p:cNvSpPr>
          <p:nvPr>
            <p:ph type="body" idx="2"/>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None/>
            </a:pPr>
            <a:r>
              <a:rPr lang="en-US"/>
              <a:t>Page 6</a:t>
            </a:r>
            <a:endParaRPr/>
          </a:p>
        </p:txBody>
      </p:sp>
      <p:sp>
        <p:nvSpPr>
          <p:cNvPr id="814" name="Google Shape;814;p89"/>
          <p:cNvSpPr txBox="1"/>
          <p:nvPr/>
        </p:nvSpPr>
        <p:spPr>
          <a:xfrm>
            <a:off x="634350" y="1088575"/>
            <a:ext cx="6661200" cy="4830600"/>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chemeClr val="bg2"/>
              </a:buClr>
              <a:buSzPts val="3200"/>
              <a:buFont typeface="Arial" panose="020B0604020202020204" pitchFamily="34" charset="0"/>
              <a:buChar char="•"/>
            </a:pPr>
            <a:r>
              <a:rPr lang="en-US" sz="3200" dirty="0" smtClean="0">
                <a:solidFill>
                  <a:srgbClr val="42464B"/>
                </a:solidFill>
                <a:latin typeface="Gill Sans" panose="020B0604020202020204" charset="0"/>
                <a:ea typeface="Calibri"/>
                <a:cs typeface="Calibri"/>
                <a:sym typeface="Calibri"/>
              </a:rPr>
              <a:t>Improved </a:t>
            </a:r>
            <a:r>
              <a:rPr lang="en-US" sz="3200" dirty="0">
                <a:solidFill>
                  <a:srgbClr val="42464B"/>
                </a:solidFill>
                <a:latin typeface="Gill Sans" panose="020B0604020202020204" charset="0"/>
                <a:ea typeface="Calibri"/>
                <a:cs typeface="Calibri"/>
                <a:sym typeface="Calibri"/>
              </a:rPr>
              <a:t>energy</a:t>
            </a:r>
            <a:endParaRPr sz="3200" dirty="0">
              <a:solidFill>
                <a:srgbClr val="42464B"/>
              </a:solidFill>
              <a:latin typeface="Gill Sans" panose="020B0604020202020204" charset="0"/>
              <a:ea typeface="Calibri"/>
              <a:cs typeface="Calibri"/>
              <a:sym typeface="Calibri"/>
            </a:endParaRPr>
          </a:p>
          <a:p>
            <a:pPr marL="457200" marR="0" lvl="0" indent="-457200" algn="l" rtl="0">
              <a:spcBef>
                <a:spcPts val="0"/>
              </a:spcBef>
              <a:spcAft>
                <a:spcPts val="0"/>
              </a:spcAft>
              <a:buClr>
                <a:schemeClr val="bg2"/>
              </a:buClr>
              <a:buSzPts val="3200"/>
              <a:buFont typeface="Arial" panose="020B0604020202020204" pitchFamily="34" charset="0"/>
              <a:buChar char="•"/>
            </a:pPr>
            <a:r>
              <a:rPr lang="en-US" sz="3200" dirty="0">
                <a:solidFill>
                  <a:srgbClr val="42464B"/>
                </a:solidFill>
                <a:latin typeface="Gill Sans" panose="020B0604020202020204" charset="0"/>
                <a:ea typeface="Calibri"/>
                <a:cs typeface="Calibri"/>
                <a:sym typeface="Calibri"/>
              </a:rPr>
              <a:t>Less stress and better sleep</a:t>
            </a:r>
            <a:endParaRPr sz="3200" dirty="0">
              <a:solidFill>
                <a:srgbClr val="42464B"/>
              </a:solidFill>
              <a:latin typeface="Gill Sans" panose="020B0604020202020204" charset="0"/>
              <a:ea typeface="Calibri"/>
              <a:cs typeface="Calibri"/>
              <a:sym typeface="Calibri"/>
            </a:endParaRPr>
          </a:p>
          <a:p>
            <a:pPr marL="457200" marR="0" lvl="0" indent="-457200" algn="l" rtl="0">
              <a:spcBef>
                <a:spcPts val="0"/>
              </a:spcBef>
              <a:spcAft>
                <a:spcPts val="0"/>
              </a:spcAft>
              <a:buClr>
                <a:schemeClr val="bg2"/>
              </a:buClr>
              <a:buSzPts val="3200"/>
              <a:buFont typeface="Arial" panose="020B0604020202020204" pitchFamily="34" charset="0"/>
              <a:buChar char="•"/>
            </a:pPr>
            <a:r>
              <a:rPr lang="en-US" sz="3200" dirty="0">
                <a:solidFill>
                  <a:srgbClr val="42464B"/>
                </a:solidFill>
                <a:latin typeface="Gill Sans" panose="020B0604020202020204" charset="0"/>
                <a:ea typeface="Calibri"/>
                <a:cs typeface="Calibri"/>
                <a:sym typeface="Calibri"/>
              </a:rPr>
              <a:t>Weight loss and </a:t>
            </a:r>
            <a:r>
              <a:rPr lang="en-US" sz="3200" dirty="0" smtClean="0">
                <a:solidFill>
                  <a:srgbClr val="42464B"/>
                </a:solidFill>
                <a:latin typeface="Gill Sans" panose="020B0604020202020204" charset="0"/>
                <a:ea typeface="Calibri"/>
                <a:cs typeface="Calibri"/>
                <a:sym typeface="Calibri"/>
              </a:rPr>
              <a:t>maintenance</a:t>
            </a:r>
            <a:endParaRPr sz="3200" dirty="0">
              <a:solidFill>
                <a:srgbClr val="42464B"/>
              </a:solidFill>
              <a:latin typeface="Gill Sans" panose="020B0604020202020204" charset="0"/>
              <a:ea typeface="Calibri"/>
              <a:cs typeface="Calibri"/>
              <a:sym typeface="Calibri"/>
            </a:endParaRPr>
          </a:p>
          <a:p>
            <a:pPr marL="457200" marR="0" lvl="0" indent="-457200" algn="l" rtl="0">
              <a:spcBef>
                <a:spcPts val="0"/>
              </a:spcBef>
              <a:spcAft>
                <a:spcPts val="0"/>
              </a:spcAft>
              <a:buClr>
                <a:schemeClr val="bg2"/>
              </a:buClr>
              <a:buSzPts val="3200"/>
              <a:buFont typeface="Arial" panose="020B0604020202020204" pitchFamily="34" charset="0"/>
              <a:buChar char="•"/>
            </a:pPr>
            <a:r>
              <a:rPr lang="en-US" sz="3200" dirty="0">
                <a:solidFill>
                  <a:srgbClr val="42464B"/>
                </a:solidFill>
                <a:latin typeface="Gill Sans" panose="020B0604020202020204" charset="0"/>
                <a:ea typeface="Calibri"/>
                <a:cs typeface="Calibri"/>
                <a:sym typeface="Calibri"/>
              </a:rPr>
              <a:t>Increased strength</a:t>
            </a:r>
            <a:endParaRPr sz="3200" dirty="0">
              <a:solidFill>
                <a:srgbClr val="42464B"/>
              </a:solidFill>
              <a:latin typeface="Gill Sans" panose="020B0604020202020204" charset="0"/>
              <a:ea typeface="Calibri"/>
              <a:cs typeface="Calibri"/>
              <a:sym typeface="Calibri"/>
            </a:endParaRPr>
          </a:p>
          <a:p>
            <a:pPr marL="457200" marR="0" lvl="0" indent="-457200" algn="l" rtl="0">
              <a:spcBef>
                <a:spcPts val="0"/>
              </a:spcBef>
              <a:spcAft>
                <a:spcPts val="0"/>
              </a:spcAft>
              <a:buClr>
                <a:schemeClr val="bg2"/>
              </a:buClr>
              <a:buSzPts val="3200"/>
              <a:buFont typeface="Arial" panose="020B0604020202020204" pitchFamily="34" charset="0"/>
              <a:buChar char="•"/>
            </a:pPr>
            <a:r>
              <a:rPr lang="en-US" sz="3200" dirty="0">
                <a:solidFill>
                  <a:srgbClr val="42464B"/>
                </a:solidFill>
                <a:latin typeface="Gill Sans" panose="020B0604020202020204" charset="0"/>
                <a:ea typeface="Calibri"/>
                <a:cs typeface="Calibri"/>
                <a:sym typeface="Calibri"/>
              </a:rPr>
              <a:t>Reduced risk of diseases</a:t>
            </a:r>
            <a:endParaRPr sz="3200" dirty="0">
              <a:solidFill>
                <a:srgbClr val="42464B"/>
              </a:solidFill>
              <a:latin typeface="Gill Sans" panose="020B0604020202020204" charset="0"/>
              <a:ea typeface="Calibri"/>
              <a:cs typeface="Calibri"/>
              <a:sym typeface="Calibri"/>
            </a:endParaRPr>
          </a:p>
          <a:p>
            <a:pPr marL="457200" marR="0" lvl="0" indent="-457200" algn="l" rtl="0">
              <a:spcBef>
                <a:spcPts val="0"/>
              </a:spcBef>
              <a:spcAft>
                <a:spcPts val="0"/>
              </a:spcAft>
              <a:buClr>
                <a:schemeClr val="bg2"/>
              </a:buClr>
              <a:buSzPts val="3200"/>
              <a:buFont typeface="Arial" panose="020B0604020202020204" pitchFamily="34" charset="0"/>
              <a:buChar char="•"/>
            </a:pPr>
            <a:r>
              <a:rPr lang="en-US" sz="3200" dirty="0">
                <a:solidFill>
                  <a:srgbClr val="42464B"/>
                </a:solidFill>
                <a:latin typeface="Gill Sans" panose="020B0604020202020204" charset="0"/>
                <a:ea typeface="Calibri"/>
                <a:cs typeface="Calibri"/>
                <a:sym typeface="Calibri"/>
              </a:rPr>
              <a:t>Lower blood pressure</a:t>
            </a:r>
            <a:endParaRPr sz="3200" dirty="0">
              <a:solidFill>
                <a:srgbClr val="42464B"/>
              </a:solidFill>
              <a:latin typeface="Gill Sans" panose="020B0604020202020204" charset="0"/>
              <a:ea typeface="Calibri"/>
              <a:cs typeface="Calibri"/>
              <a:sym typeface="Calibri"/>
            </a:endParaRPr>
          </a:p>
          <a:p>
            <a:pPr marL="457200" marR="0" lvl="0" indent="-457200" algn="l" rtl="0">
              <a:spcBef>
                <a:spcPts val="0"/>
              </a:spcBef>
              <a:spcAft>
                <a:spcPts val="0"/>
              </a:spcAft>
              <a:buClr>
                <a:schemeClr val="bg2"/>
              </a:buClr>
              <a:buSzPts val="3200"/>
              <a:buFont typeface="Arial" panose="020B0604020202020204" pitchFamily="34" charset="0"/>
              <a:buChar char="•"/>
            </a:pPr>
            <a:r>
              <a:rPr lang="en-US" sz="3200" dirty="0">
                <a:solidFill>
                  <a:srgbClr val="42464B"/>
                </a:solidFill>
                <a:latin typeface="Gill Sans" panose="020B0604020202020204" charset="0"/>
                <a:ea typeface="Calibri"/>
                <a:cs typeface="Calibri"/>
                <a:sym typeface="Calibri"/>
              </a:rPr>
              <a:t>Keep bones healthy</a:t>
            </a:r>
            <a:endParaRPr sz="3200" dirty="0">
              <a:solidFill>
                <a:srgbClr val="42464B"/>
              </a:solidFill>
              <a:latin typeface="Gill Sans" panose="020B0604020202020204" charset="0"/>
              <a:ea typeface="Calibri"/>
              <a:cs typeface="Calibri"/>
              <a:sym typeface="Calibri"/>
            </a:endParaRPr>
          </a:p>
          <a:p>
            <a:pPr marL="457200" marR="0" lvl="0" indent="-457200" algn="l" rtl="0">
              <a:spcBef>
                <a:spcPts val="0"/>
              </a:spcBef>
              <a:spcAft>
                <a:spcPts val="0"/>
              </a:spcAft>
              <a:buClr>
                <a:schemeClr val="bg2"/>
              </a:buClr>
              <a:buSzPts val="3200"/>
              <a:buFont typeface="Arial" panose="020B0604020202020204" pitchFamily="34" charset="0"/>
              <a:buChar char="•"/>
            </a:pPr>
            <a:r>
              <a:rPr lang="en-US" sz="3200" dirty="0" smtClean="0">
                <a:solidFill>
                  <a:srgbClr val="42464B"/>
                </a:solidFill>
                <a:latin typeface="Gill Sans" panose="020B0604020202020204" charset="0"/>
                <a:ea typeface="Calibri"/>
                <a:cs typeface="Calibri"/>
                <a:sym typeface="Calibri"/>
              </a:rPr>
              <a:t>Improved </a:t>
            </a:r>
            <a:r>
              <a:rPr lang="en-US" sz="3200" dirty="0">
                <a:solidFill>
                  <a:srgbClr val="42464B"/>
                </a:solidFill>
                <a:latin typeface="Gill Sans" panose="020B0604020202020204" charset="0"/>
                <a:ea typeface="Calibri"/>
                <a:cs typeface="Calibri"/>
                <a:sym typeface="Calibri"/>
              </a:rPr>
              <a:t>concentration and </a:t>
            </a:r>
            <a:r>
              <a:rPr lang="en-US" sz="3200" dirty="0" smtClean="0">
                <a:solidFill>
                  <a:srgbClr val="42464B"/>
                </a:solidFill>
                <a:latin typeface="Gill Sans" panose="020B0604020202020204" charset="0"/>
                <a:ea typeface="Calibri"/>
                <a:cs typeface="Calibri"/>
                <a:sym typeface="Calibri"/>
              </a:rPr>
              <a:t>productivity</a:t>
            </a:r>
            <a:endParaRPr sz="3200" dirty="0">
              <a:solidFill>
                <a:srgbClr val="42464B"/>
              </a:solidFill>
              <a:latin typeface="Gill Sans" panose="020B0604020202020204" charset="0"/>
              <a:ea typeface="Calibri"/>
              <a:cs typeface="Calibri"/>
              <a:sym typeface="Calibri"/>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90"/>
          <p:cNvSpPr txBox="1">
            <a:spLocks noGrp="1"/>
          </p:cNvSpPr>
          <p:nvPr>
            <p:ph type="title"/>
          </p:nvPr>
        </p:nvSpPr>
        <p:spPr>
          <a:xfrm>
            <a:off x="550469" y="454047"/>
            <a:ext cx="5735659"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7EB9"/>
              </a:buClr>
              <a:buSzPts val="4400"/>
              <a:buFont typeface="Gill Sans"/>
              <a:buNone/>
            </a:pPr>
            <a:r>
              <a:rPr lang="en-US" dirty="0"/>
              <a:t>Be </a:t>
            </a:r>
            <a:r>
              <a:rPr lang="en-US" dirty="0" smtClean="0"/>
              <a:t>active for </a:t>
            </a:r>
            <a:r>
              <a:rPr lang="en-US" dirty="0"/>
              <a:t>30 minutes a day!</a:t>
            </a:r>
            <a:endParaRPr dirty="0"/>
          </a:p>
        </p:txBody>
      </p:sp>
      <p:sp>
        <p:nvSpPr>
          <p:cNvPr id="821" name="Google Shape;821;p90"/>
          <p:cNvSpPr txBox="1">
            <a:spLocks noGrp="1"/>
          </p:cNvSpPr>
          <p:nvPr>
            <p:ph type="body" idx="1"/>
          </p:nvPr>
        </p:nvSpPr>
        <p:spPr>
          <a:xfrm>
            <a:off x="550469" y="1917381"/>
            <a:ext cx="6956400" cy="408750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None/>
            </a:pPr>
            <a:r>
              <a:rPr lang="en-US" sz="2670" dirty="0" smtClean="0">
                <a:latin typeface="Gill Sans" panose="020B0604020202020204" charset="0"/>
                <a:ea typeface="Calibri"/>
                <a:cs typeface="Calibri"/>
                <a:sym typeface="Calibri"/>
              </a:rPr>
              <a:t>No time </a:t>
            </a:r>
            <a:r>
              <a:rPr lang="en-US" sz="2670" dirty="0">
                <a:latin typeface="Gill Sans" panose="020B0604020202020204" charset="0"/>
                <a:ea typeface="Calibri"/>
                <a:cs typeface="Calibri"/>
                <a:sym typeface="Calibri"/>
              </a:rPr>
              <a:t>to exercise</a:t>
            </a:r>
            <a:r>
              <a:rPr lang="en-US" sz="2670" dirty="0" smtClean="0">
                <a:latin typeface="Gill Sans" panose="020B0604020202020204" charset="0"/>
                <a:ea typeface="Calibri"/>
                <a:cs typeface="Calibri"/>
                <a:sym typeface="Calibri"/>
              </a:rPr>
              <a:t>? Try these options:</a:t>
            </a:r>
          </a:p>
          <a:p>
            <a:pPr marL="0" lvl="0" indent="0" algn="l" rtl="0">
              <a:lnSpc>
                <a:spcPct val="70000"/>
              </a:lnSpc>
              <a:spcBef>
                <a:spcPts val="0"/>
              </a:spcBef>
              <a:spcAft>
                <a:spcPts val="0"/>
              </a:spcAft>
              <a:buNone/>
            </a:pPr>
            <a:endParaRPr sz="3300" dirty="0">
              <a:latin typeface="Gill Sans" panose="020B0604020202020204" charset="0"/>
              <a:ea typeface="Calibri"/>
              <a:cs typeface="Calibri"/>
              <a:sym typeface="Calibri"/>
            </a:endParaRPr>
          </a:p>
          <a:p>
            <a:pPr marL="685800" lvl="1" indent="-260350" algn="l" rtl="0">
              <a:lnSpc>
                <a:spcPct val="70000"/>
              </a:lnSpc>
              <a:spcBef>
                <a:spcPts val="500"/>
              </a:spcBef>
              <a:spcAft>
                <a:spcPts val="0"/>
              </a:spcAft>
              <a:buClr>
                <a:srgbClr val="42464B"/>
              </a:buClr>
              <a:buSzPts val="2670"/>
              <a:buFont typeface="Calibri"/>
              <a:buChar char="•"/>
            </a:pPr>
            <a:r>
              <a:rPr lang="en-US" sz="2670" dirty="0" smtClean="0">
                <a:latin typeface="Gill Sans" panose="020B0604020202020204" charset="0"/>
                <a:ea typeface="Calibri"/>
                <a:cs typeface="Calibri"/>
                <a:sym typeface="Calibri"/>
              </a:rPr>
              <a:t>Three 10-minute </a:t>
            </a:r>
            <a:r>
              <a:rPr lang="en-US" sz="2670" dirty="0" smtClean="0">
                <a:latin typeface="Gill Sans" panose="020B0604020202020204" charset="0"/>
                <a:ea typeface="Calibri"/>
                <a:cs typeface="Calibri"/>
                <a:sym typeface="Calibri"/>
              </a:rPr>
              <a:t>sessions daily</a:t>
            </a:r>
            <a:endParaRPr sz="3300" dirty="0">
              <a:latin typeface="Gill Sans" panose="020B0604020202020204" charset="0"/>
              <a:ea typeface="Calibri"/>
              <a:cs typeface="Calibri"/>
              <a:sym typeface="Calibri"/>
            </a:endParaRPr>
          </a:p>
          <a:p>
            <a:pPr marL="685800" lvl="1" indent="-260350" algn="l" rtl="0">
              <a:lnSpc>
                <a:spcPct val="70000"/>
              </a:lnSpc>
              <a:spcBef>
                <a:spcPts val="500"/>
              </a:spcBef>
              <a:spcAft>
                <a:spcPts val="0"/>
              </a:spcAft>
              <a:buClr>
                <a:srgbClr val="42464B"/>
              </a:buClr>
              <a:buSzPts val="2670"/>
              <a:buFont typeface="Calibri"/>
              <a:buChar char="•"/>
            </a:pPr>
            <a:r>
              <a:rPr lang="en-US" sz="2670" dirty="0">
                <a:latin typeface="Gill Sans" panose="020B0604020202020204" charset="0"/>
                <a:ea typeface="Calibri"/>
                <a:cs typeface="Calibri"/>
                <a:sym typeface="Calibri"/>
              </a:rPr>
              <a:t>Take the stairs</a:t>
            </a:r>
            <a:endParaRPr sz="3300" dirty="0">
              <a:latin typeface="Gill Sans" panose="020B0604020202020204" charset="0"/>
              <a:ea typeface="Calibri"/>
              <a:cs typeface="Calibri"/>
              <a:sym typeface="Calibri"/>
            </a:endParaRPr>
          </a:p>
          <a:p>
            <a:pPr marL="685800" lvl="1" indent="-260350" algn="l" rtl="0">
              <a:lnSpc>
                <a:spcPct val="70000"/>
              </a:lnSpc>
              <a:spcBef>
                <a:spcPts val="500"/>
              </a:spcBef>
              <a:spcAft>
                <a:spcPts val="0"/>
              </a:spcAft>
              <a:buClr>
                <a:srgbClr val="42464B"/>
              </a:buClr>
              <a:buSzPts val="2670"/>
              <a:buFont typeface="Calibri"/>
              <a:buChar char="•"/>
            </a:pPr>
            <a:r>
              <a:rPr lang="en-US" sz="2670" dirty="0">
                <a:latin typeface="Gill Sans" panose="020B0604020202020204" charset="0"/>
                <a:ea typeface="Calibri"/>
                <a:cs typeface="Calibri"/>
                <a:sym typeface="Calibri"/>
              </a:rPr>
              <a:t>Walking meeting</a:t>
            </a:r>
            <a:endParaRPr sz="3300" dirty="0">
              <a:latin typeface="Gill Sans" panose="020B0604020202020204" charset="0"/>
              <a:ea typeface="Calibri"/>
              <a:cs typeface="Calibri"/>
              <a:sym typeface="Calibri"/>
            </a:endParaRPr>
          </a:p>
          <a:p>
            <a:pPr marL="685800" lvl="1" indent="-260350" algn="l" rtl="0">
              <a:lnSpc>
                <a:spcPct val="70000"/>
              </a:lnSpc>
              <a:spcBef>
                <a:spcPts val="500"/>
              </a:spcBef>
              <a:spcAft>
                <a:spcPts val="0"/>
              </a:spcAft>
              <a:buClr>
                <a:srgbClr val="42464B"/>
              </a:buClr>
              <a:buSzPts val="2670"/>
              <a:buFont typeface="Calibri"/>
              <a:buChar char="•"/>
            </a:pPr>
            <a:r>
              <a:rPr lang="en-US" sz="2670" dirty="0">
                <a:latin typeface="Gill Sans" panose="020B0604020202020204" charset="0"/>
                <a:ea typeface="Calibri"/>
                <a:cs typeface="Calibri"/>
                <a:sym typeface="Calibri"/>
              </a:rPr>
              <a:t>Ride your bike instead of driving</a:t>
            </a:r>
            <a:endParaRPr sz="3300" dirty="0">
              <a:latin typeface="Gill Sans" panose="020B0604020202020204" charset="0"/>
              <a:ea typeface="Calibri"/>
              <a:cs typeface="Calibri"/>
              <a:sym typeface="Calibri"/>
            </a:endParaRPr>
          </a:p>
          <a:p>
            <a:pPr marL="685800" lvl="1" indent="-260350" algn="l" rtl="0">
              <a:lnSpc>
                <a:spcPct val="70000"/>
              </a:lnSpc>
              <a:spcBef>
                <a:spcPts val="500"/>
              </a:spcBef>
              <a:spcAft>
                <a:spcPts val="0"/>
              </a:spcAft>
              <a:buClr>
                <a:srgbClr val="42464B"/>
              </a:buClr>
              <a:buSzPts val="2670"/>
              <a:buFont typeface="Calibri"/>
              <a:buChar char="•"/>
            </a:pPr>
            <a:r>
              <a:rPr lang="en-US" sz="2670" dirty="0">
                <a:latin typeface="Gill Sans" panose="020B0604020202020204" charset="0"/>
                <a:ea typeface="Calibri"/>
                <a:cs typeface="Calibri"/>
                <a:sym typeface="Calibri"/>
              </a:rPr>
              <a:t>Stretch break</a:t>
            </a:r>
            <a:endParaRPr sz="3300" dirty="0">
              <a:latin typeface="Gill Sans" panose="020B0604020202020204" charset="0"/>
              <a:ea typeface="Calibri"/>
              <a:cs typeface="Calibri"/>
              <a:sym typeface="Calibri"/>
            </a:endParaRPr>
          </a:p>
          <a:p>
            <a:pPr marL="685800" lvl="1" indent="-90805" algn="l" rtl="0">
              <a:lnSpc>
                <a:spcPct val="70000"/>
              </a:lnSpc>
              <a:spcBef>
                <a:spcPts val="500"/>
              </a:spcBef>
              <a:spcAft>
                <a:spcPts val="0"/>
              </a:spcAft>
              <a:buClr>
                <a:srgbClr val="42464B"/>
              </a:buClr>
              <a:buSzPts val="2170"/>
              <a:buNone/>
            </a:pPr>
            <a:endParaRPr sz="2670" dirty="0">
              <a:latin typeface="Gill Sans" panose="020B0604020202020204" charset="0"/>
              <a:ea typeface="Calibri"/>
              <a:cs typeface="Calibri"/>
              <a:sym typeface="Calibri"/>
            </a:endParaRPr>
          </a:p>
          <a:p>
            <a:pPr marL="0" lvl="0" indent="0" algn="l" rtl="0">
              <a:lnSpc>
                <a:spcPct val="70000"/>
              </a:lnSpc>
              <a:spcBef>
                <a:spcPts val="1000"/>
              </a:spcBef>
              <a:spcAft>
                <a:spcPts val="0"/>
              </a:spcAft>
              <a:buNone/>
            </a:pPr>
            <a:r>
              <a:rPr lang="en-US" sz="2670" dirty="0" smtClean="0">
                <a:latin typeface="Gill Sans" panose="020B0604020202020204" charset="0"/>
                <a:ea typeface="Calibri"/>
                <a:cs typeface="Calibri"/>
                <a:sym typeface="Calibri"/>
              </a:rPr>
              <a:t>For weight loss, </a:t>
            </a:r>
            <a:r>
              <a:rPr lang="en-US" sz="2670" dirty="0">
                <a:latin typeface="Gill Sans" panose="020B0604020202020204" charset="0"/>
                <a:ea typeface="Calibri"/>
                <a:cs typeface="Calibri"/>
                <a:sym typeface="Calibri"/>
              </a:rPr>
              <a:t>work your way up 60-90 minutes of exercise each </a:t>
            </a:r>
            <a:r>
              <a:rPr lang="en-US" sz="2670" dirty="0" smtClean="0">
                <a:latin typeface="Gill Sans" panose="020B0604020202020204" charset="0"/>
                <a:ea typeface="Calibri"/>
                <a:cs typeface="Calibri"/>
                <a:sym typeface="Calibri"/>
              </a:rPr>
              <a:t>day.</a:t>
            </a:r>
            <a:r>
              <a:rPr lang="en-US" sz="2670" dirty="0">
                <a:latin typeface="Gill Sans" panose="020B0604020202020204" charset="0"/>
                <a:ea typeface="Calibri"/>
                <a:cs typeface="Calibri"/>
                <a:sym typeface="Calibri"/>
              </a:rPr>
              <a:t/>
            </a:r>
            <a:br>
              <a:rPr lang="en-US" sz="2670" dirty="0">
                <a:latin typeface="Gill Sans" panose="020B0604020202020204" charset="0"/>
                <a:ea typeface="Calibri"/>
                <a:cs typeface="Calibri"/>
                <a:sym typeface="Calibri"/>
              </a:rPr>
            </a:br>
            <a:endParaRPr sz="2670" dirty="0">
              <a:latin typeface="Gill Sans" panose="020B0604020202020204" charset="0"/>
              <a:ea typeface="Calibri"/>
              <a:cs typeface="Calibri"/>
              <a:sym typeface="Calibri"/>
            </a:endParaRPr>
          </a:p>
          <a:p>
            <a:pPr marL="0" lvl="0" indent="0" algn="l" rtl="0">
              <a:lnSpc>
                <a:spcPct val="70000"/>
              </a:lnSpc>
              <a:spcBef>
                <a:spcPts val="1000"/>
              </a:spcBef>
              <a:spcAft>
                <a:spcPts val="0"/>
              </a:spcAft>
              <a:buNone/>
            </a:pPr>
            <a:endParaRPr sz="3300" dirty="0">
              <a:latin typeface="Calibri"/>
              <a:ea typeface="Calibri"/>
              <a:cs typeface="Calibri"/>
              <a:sym typeface="Calibri"/>
            </a:endParaRPr>
          </a:p>
          <a:p>
            <a:pPr marL="0" lvl="0" indent="0" algn="l" rtl="0">
              <a:lnSpc>
                <a:spcPct val="70000"/>
              </a:lnSpc>
              <a:spcBef>
                <a:spcPts val="1000"/>
              </a:spcBef>
              <a:spcAft>
                <a:spcPts val="0"/>
              </a:spcAft>
              <a:buClr>
                <a:srgbClr val="42464B"/>
              </a:buClr>
              <a:buSzPts val="2170"/>
              <a:buNone/>
            </a:pPr>
            <a:endParaRPr sz="2670" dirty="0">
              <a:latin typeface="Calibri"/>
              <a:ea typeface="Calibri"/>
              <a:cs typeface="Calibri"/>
              <a:sym typeface="Calibri"/>
            </a:endParaRPr>
          </a:p>
        </p:txBody>
      </p:sp>
      <p:pic>
        <p:nvPicPr>
          <p:cNvPr id="822" name="Google Shape;822;p90"/>
          <p:cNvPicPr preferRelativeResize="0">
            <a:picLocks noGrp="1"/>
          </p:cNvPicPr>
          <p:nvPr>
            <p:ph type="pic" idx="2"/>
          </p:nvPr>
        </p:nvPicPr>
        <p:blipFill rotWithShape="1">
          <a:blip r:embed="rId3">
            <a:alphaModFix/>
          </a:blip>
          <a:srcRect l="15808" r="15808"/>
          <a:stretch/>
        </p:blipFill>
        <p:spPr>
          <a:xfrm>
            <a:off x="7612063" y="2310064"/>
            <a:ext cx="4579937" cy="3821835"/>
          </a:xfrm>
          <a:prstGeom prst="rect">
            <a:avLst/>
          </a:prstGeom>
          <a:noFill/>
          <a:ln>
            <a:noFill/>
          </a:ln>
        </p:spPr>
      </p:pic>
      <p:pic>
        <p:nvPicPr>
          <p:cNvPr id="823" name="Google Shape;823;p90"/>
          <p:cNvPicPr preferRelativeResize="0">
            <a:picLocks noGrp="1"/>
          </p:cNvPicPr>
          <p:nvPr>
            <p:ph type="pic" idx="3"/>
          </p:nvPr>
        </p:nvPicPr>
        <p:blipFill rotWithShape="1">
          <a:blip r:embed="rId4">
            <a:alphaModFix/>
          </a:blip>
          <a:srcRect t="1264" b="1263"/>
          <a:stretch/>
        </p:blipFill>
        <p:spPr>
          <a:xfrm>
            <a:off x="7612064" y="0"/>
            <a:ext cx="4579936" cy="2310064"/>
          </a:xfrm>
          <a:prstGeom prst="rect">
            <a:avLst/>
          </a:prstGeom>
          <a:noFill/>
          <a:ln>
            <a:noFill/>
          </a:ln>
        </p:spPr>
      </p:pic>
      <p:sp>
        <p:nvSpPr>
          <p:cNvPr id="824" name="Google Shape;824;p90"/>
          <p:cNvSpPr txBox="1">
            <a:spLocks noGrp="1"/>
          </p:cNvSpPr>
          <p:nvPr>
            <p:ph type="body" idx="4"/>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None/>
            </a:pPr>
            <a:r>
              <a:rPr lang="en-US"/>
              <a:t>Page 6</a:t>
            </a:r>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91"/>
          <p:cNvSpPr txBox="1">
            <a:spLocks noGrp="1"/>
          </p:cNvSpPr>
          <p:nvPr>
            <p:ph type="title"/>
          </p:nvPr>
        </p:nvSpPr>
        <p:spPr>
          <a:xfrm>
            <a:off x="487625" y="198300"/>
            <a:ext cx="65652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Boost Your Heart Rate</a:t>
            </a:r>
            <a:endParaRPr/>
          </a:p>
        </p:txBody>
      </p:sp>
      <p:sp>
        <p:nvSpPr>
          <p:cNvPr id="831" name="Google Shape;831;p91"/>
          <p:cNvSpPr txBox="1">
            <a:spLocks noGrp="1"/>
          </p:cNvSpPr>
          <p:nvPr>
            <p:ph type="body" idx="4"/>
          </p:nvPr>
        </p:nvSpPr>
        <p:spPr>
          <a:xfrm>
            <a:off x="853440" y="6280150"/>
            <a:ext cx="4881300" cy="435000"/>
          </a:xfrm>
          <a:prstGeom prst="rect">
            <a:avLst/>
          </a:prstGeom>
        </p:spPr>
        <p:txBody>
          <a:bodyPr spcFirstLastPara="1" wrap="square" lIns="91425" tIns="45700" rIns="91425" bIns="45700" anchor="ctr" anchorCtr="0">
            <a:noAutofit/>
          </a:bodyPr>
          <a:lstStyle/>
          <a:p>
            <a:pPr marL="0" lvl="0" indent="0" algn="l" rtl="0">
              <a:spcBef>
                <a:spcPts val="1000"/>
              </a:spcBef>
              <a:spcAft>
                <a:spcPts val="0"/>
              </a:spcAft>
              <a:buNone/>
            </a:pPr>
            <a:r>
              <a:rPr lang="en-US"/>
              <a:t>Page 6</a:t>
            </a:r>
            <a:endParaRPr/>
          </a:p>
        </p:txBody>
      </p:sp>
      <p:sp>
        <p:nvSpPr>
          <p:cNvPr id="832" name="Google Shape;832;p91"/>
          <p:cNvSpPr/>
          <p:nvPr/>
        </p:nvSpPr>
        <p:spPr>
          <a:xfrm>
            <a:off x="1981201" y="1600795"/>
            <a:ext cx="2895000" cy="989700"/>
          </a:xfrm>
          <a:prstGeom prst="rightArrow">
            <a:avLst>
              <a:gd name="adj1" fmla="val 50000"/>
              <a:gd name="adj2" fmla="val 75413"/>
            </a:avLst>
          </a:prstGeom>
          <a:solidFill>
            <a:srgbClr val="A4C2F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latin typeface="Arial"/>
                <a:ea typeface="Arial"/>
                <a:cs typeface="Arial"/>
                <a:sym typeface="Arial"/>
              </a:rPr>
              <a:t>Easy</a:t>
            </a:r>
            <a:endParaRPr/>
          </a:p>
        </p:txBody>
      </p:sp>
      <p:sp>
        <p:nvSpPr>
          <p:cNvPr id="833" name="Google Shape;833;p91"/>
          <p:cNvSpPr/>
          <p:nvPr/>
        </p:nvSpPr>
        <p:spPr>
          <a:xfrm>
            <a:off x="1981201" y="2971504"/>
            <a:ext cx="2895000" cy="991200"/>
          </a:xfrm>
          <a:prstGeom prst="rightArrow">
            <a:avLst>
              <a:gd name="adj1" fmla="val 50000"/>
              <a:gd name="adj2" fmla="val 75300"/>
            </a:avLst>
          </a:prstGeom>
          <a:solidFill>
            <a:srgbClr val="D9EA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Arial"/>
                <a:ea typeface="Arial"/>
                <a:cs typeface="Arial"/>
                <a:sym typeface="Arial"/>
              </a:rPr>
              <a:t>  </a:t>
            </a:r>
            <a:r>
              <a:rPr lang="en-US" sz="2400" b="1">
                <a:solidFill>
                  <a:schemeClr val="dk1"/>
                </a:solidFill>
                <a:latin typeface="Arial"/>
                <a:ea typeface="Arial"/>
                <a:cs typeface="Arial"/>
                <a:sym typeface="Arial"/>
              </a:rPr>
              <a:t>Moderate</a:t>
            </a:r>
            <a:endParaRPr/>
          </a:p>
        </p:txBody>
      </p:sp>
      <p:sp>
        <p:nvSpPr>
          <p:cNvPr id="834" name="Google Shape;834;p91"/>
          <p:cNvSpPr/>
          <p:nvPr/>
        </p:nvSpPr>
        <p:spPr>
          <a:xfrm>
            <a:off x="1981201" y="4343699"/>
            <a:ext cx="2895000" cy="989700"/>
          </a:xfrm>
          <a:prstGeom prst="rightArrow">
            <a:avLst>
              <a:gd name="adj1" fmla="val 50000"/>
              <a:gd name="adj2" fmla="val 75414"/>
            </a:avLst>
          </a:prstGeom>
          <a:solidFill>
            <a:srgbClr val="D9D2E9"/>
          </a:solidFill>
          <a:ln w="9525" cap="flat" cmpd="sng">
            <a:solidFill>
              <a:srgbClr val="D9D2E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Palatino Linotype"/>
                <a:ea typeface="Palatino Linotype"/>
                <a:cs typeface="Palatino Linotype"/>
                <a:sym typeface="Palatino Linotype"/>
              </a:rPr>
              <a:t>  </a:t>
            </a:r>
            <a:r>
              <a:rPr lang="en-US" sz="2400" b="1">
                <a:latin typeface="Arial"/>
                <a:ea typeface="Arial"/>
                <a:cs typeface="Arial"/>
                <a:sym typeface="Arial"/>
              </a:rPr>
              <a:t>Challenging</a:t>
            </a:r>
            <a:endParaRPr/>
          </a:p>
        </p:txBody>
      </p:sp>
      <p:sp>
        <p:nvSpPr>
          <p:cNvPr id="835" name="Google Shape;835;p91"/>
          <p:cNvSpPr/>
          <p:nvPr/>
        </p:nvSpPr>
        <p:spPr>
          <a:xfrm>
            <a:off x="5104822" y="1524000"/>
            <a:ext cx="5105400" cy="1143000"/>
          </a:xfrm>
          <a:prstGeom prst="roundRect">
            <a:avLst>
              <a:gd name="adj" fmla="val 16667"/>
            </a:avLst>
          </a:prstGeom>
          <a:solidFill>
            <a:srgbClr val="A4C2F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alatino Linotype"/>
              <a:ea typeface="Palatino Linotype"/>
              <a:cs typeface="Palatino Linotype"/>
              <a:sym typeface="Palatino Linotype"/>
            </a:endParaRPr>
          </a:p>
        </p:txBody>
      </p:sp>
      <p:sp>
        <p:nvSpPr>
          <p:cNvPr id="836" name="Google Shape;836;p91"/>
          <p:cNvSpPr/>
          <p:nvPr/>
        </p:nvSpPr>
        <p:spPr>
          <a:xfrm>
            <a:off x="5104822" y="2895600"/>
            <a:ext cx="5105400" cy="1143000"/>
          </a:xfrm>
          <a:prstGeom prst="roundRect">
            <a:avLst>
              <a:gd name="adj" fmla="val 16667"/>
            </a:avLst>
          </a:prstGeom>
          <a:solidFill>
            <a:srgbClr val="D9EA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alatino Linotype"/>
              <a:ea typeface="Palatino Linotype"/>
              <a:cs typeface="Palatino Linotype"/>
              <a:sym typeface="Palatino Linotype"/>
            </a:endParaRPr>
          </a:p>
        </p:txBody>
      </p:sp>
      <p:sp>
        <p:nvSpPr>
          <p:cNvPr id="837" name="Google Shape;837;p91"/>
          <p:cNvSpPr/>
          <p:nvPr/>
        </p:nvSpPr>
        <p:spPr>
          <a:xfrm>
            <a:off x="5104822" y="4267200"/>
            <a:ext cx="5105400" cy="1143000"/>
          </a:xfrm>
          <a:prstGeom prst="roundRect">
            <a:avLst>
              <a:gd name="adj" fmla="val 16667"/>
            </a:avLst>
          </a:prstGeom>
          <a:solidFill>
            <a:srgbClr val="D9D2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alatino Linotype"/>
              <a:ea typeface="Palatino Linotype"/>
              <a:cs typeface="Palatino Linotype"/>
              <a:sym typeface="Palatino Linotype"/>
            </a:endParaRPr>
          </a:p>
        </p:txBody>
      </p:sp>
      <p:sp>
        <p:nvSpPr>
          <p:cNvPr id="838" name="Google Shape;838;p91"/>
          <p:cNvSpPr txBox="1"/>
          <p:nvPr/>
        </p:nvSpPr>
        <p:spPr>
          <a:xfrm>
            <a:off x="5180734" y="1676401"/>
            <a:ext cx="4343700" cy="3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latin typeface="Calibri"/>
                <a:ea typeface="Calibri"/>
                <a:cs typeface="Calibri"/>
                <a:sym typeface="Calibri"/>
              </a:rPr>
              <a:t>Can talk normally</a:t>
            </a:r>
            <a:br>
              <a:rPr lang="en-US" sz="2400">
                <a:latin typeface="Calibri"/>
                <a:ea typeface="Calibri"/>
                <a:cs typeface="Calibri"/>
                <a:sym typeface="Calibri"/>
              </a:rPr>
            </a:br>
            <a:r>
              <a:rPr lang="en-US" sz="2400">
                <a:latin typeface="Calibri"/>
                <a:ea typeface="Calibri"/>
                <a:cs typeface="Calibri"/>
                <a:sym typeface="Calibri"/>
              </a:rPr>
              <a:t>(e.g., slow walking)</a:t>
            </a:r>
            <a:endParaRPr>
              <a:latin typeface="Calibri"/>
              <a:ea typeface="Calibri"/>
              <a:cs typeface="Calibri"/>
              <a:sym typeface="Calibri"/>
            </a:endParaRPr>
          </a:p>
          <a:p>
            <a:pPr marL="0" marR="0" lvl="0" indent="0" algn="l" rtl="0">
              <a:spcBef>
                <a:spcPts val="0"/>
              </a:spcBef>
              <a:spcAft>
                <a:spcPts val="0"/>
              </a:spcAft>
              <a:buNone/>
            </a:pPr>
            <a:endParaRPr sz="2400">
              <a:latin typeface="Calibri"/>
              <a:ea typeface="Calibri"/>
              <a:cs typeface="Calibri"/>
              <a:sym typeface="Calibri"/>
            </a:endParaRPr>
          </a:p>
          <a:p>
            <a:pPr marL="0" marR="0" lvl="0" indent="0" algn="l" rtl="0">
              <a:spcBef>
                <a:spcPts val="0"/>
              </a:spcBef>
              <a:spcAft>
                <a:spcPts val="0"/>
              </a:spcAft>
              <a:buNone/>
            </a:pPr>
            <a:endParaRPr sz="1800">
              <a:latin typeface="Calibri"/>
              <a:ea typeface="Calibri"/>
              <a:cs typeface="Calibri"/>
              <a:sym typeface="Calibri"/>
            </a:endParaRPr>
          </a:p>
          <a:p>
            <a:pPr marL="0" marR="0" lvl="0" indent="0" algn="l" rtl="0">
              <a:spcBef>
                <a:spcPts val="0"/>
              </a:spcBef>
              <a:spcAft>
                <a:spcPts val="0"/>
              </a:spcAft>
              <a:buNone/>
            </a:pPr>
            <a:r>
              <a:rPr lang="en-US" sz="2400">
                <a:latin typeface="Calibri"/>
                <a:ea typeface="Calibri"/>
                <a:cs typeface="Calibri"/>
                <a:sym typeface="Calibri"/>
              </a:rPr>
              <a:t>Heart pumping faster, a little hard to talk (e.g., fast walking)</a:t>
            </a:r>
            <a:endParaRPr>
              <a:latin typeface="Calibri"/>
              <a:ea typeface="Calibri"/>
              <a:cs typeface="Calibri"/>
              <a:sym typeface="Calibri"/>
            </a:endParaRPr>
          </a:p>
          <a:p>
            <a:pPr marL="0" marR="0" lvl="0" indent="0" algn="l" rtl="0">
              <a:spcBef>
                <a:spcPts val="0"/>
              </a:spcBef>
              <a:spcAft>
                <a:spcPts val="0"/>
              </a:spcAft>
              <a:buNone/>
            </a:pPr>
            <a:endParaRPr sz="2400">
              <a:latin typeface="Calibri"/>
              <a:ea typeface="Calibri"/>
              <a:cs typeface="Calibri"/>
              <a:sym typeface="Calibri"/>
            </a:endParaRPr>
          </a:p>
          <a:p>
            <a:pPr marL="0" marR="0" lvl="0" indent="0" algn="l" rtl="0">
              <a:spcBef>
                <a:spcPts val="0"/>
              </a:spcBef>
              <a:spcAft>
                <a:spcPts val="0"/>
              </a:spcAft>
              <a:buNone/>
            </a:pPr>
            <a:endParaRPr sz="1800">
              <a:latin typeface="Calibri"/>
              <a:ea typeface="Calibri"/>
              <a:cs typeface="Calibri"/>
              <a:sym typeface="Calibri"/>
            </a:endParaRPr>
          </a:p>
          <a:p>
            <a:pPr marL="0" marR="0" lvl="0" indent="0" algn="l" rtl="0">
              <a:spcBef>
                <a:spcPts val="0"/>
              </a:spcBef>
              <a:spcAft>
                <a:spcPts val="0"/>
              </a:spcAft>
              <a:buNone/>
            </a:pPr>
            <a:r>
              <a:rPr lang="en-US" sz="2400">
                <a:latin typeface="Calibri"/>
                <a:ea typeface="Calibri"/>
                <a:cs typeface="Calibri"/>
                <a:sym typeface="Calibri"/>
              </a:rPr>
              <a:t>Heart pumping very fast and difficult to talk (e.g., running)</a:t>
            </a:r>
            <a:endParaRPr>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92"/>
          <p:cNvSpPr txBox="1">
            <a:spLocks noGrp="1"/>
          </p:cNvSpPr>
          <p:nvPr>
            <p:ph type="title"/>
          </p:nvPr>
        </p:nvSpPr>
        <p:spPr>
          <a:xfrm>
            <a:off x="838200" y="365125"/>
            <a:ext cx="58185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a:t>Build Muscle</a:t>
            </a:r>
            <a:endParaRPr/>
          </a:p>
        </p:txBody>
      </p:sp>
      <p:sp>
        <p:nvSpPr>
          <p:cNvPr id="845" name="Google Shape;845;p92"/>
          <p:cNvSpPr txBox="1">
            <a:spLocks noGrp="1"/>
          </p:cNvSpPr>
          <p:nvPr>
            <p:ph type="body" idx="1"/>
          </p:nvPr>
        </p:nvSpPr>
        <p:spPr>
          <a:xfrm>
            <a:off x="838200" y="1825625"/>
            <a:ext cx="5818500" cy="3701400"/>
          </a:xfrm>
          <a:prstGeom prst="rect">
            <a:avLst/>
          </a:prstGeom>
        </p:spPr>
        <p:txBody>
          <a:bodyPr spcFirstLastPara="1" wrap="square" lIns="91425" tIns="45700" rIns="91425" bIns="45700" anchor="t" anchorCtr="0">
            <a:noAutofit/>
          </a:bodyPr>
          <a:lstStyle/>
          <a:p>
            <a:pPr marL="0" lvl="0" indent="0" algn="l" rtl="0">
              <a:lnSpc>
                <a:spcPct val="70000"/>
              </a:lnSpc>
              <a:spcBef>
                <a:spcPts val="0"/>
              </a:spcBef>
              <a:spcAft>
                <a:spcPts val="0"/>
              </a:spcAft>
              <a:buClr>
                <a:schemeClr val="dk1"/>
              </a:buClr>
              <a:buSzPts val="1100"/>
              <a:buFont typeface="Arial"/>
              <a:buNone/>
            </a:pPr>
            <a:r>
              <a:rPr lang="en-US" sz="2650" dirty="0">
                <a:latin typeface="Gill Sans" panose="020B0604020202020204" charset="0"/>
                <a:ea typeface="Calibri"/>
                <a:cs typeface="Calibri"/>
                <a:sym typeface="Calibri"/>
              </a:rPr>
              <a:t>Include strength training like lifting weights, push-ups, sit-ups or yoga to build or keep your muscles strong.</a:t>
            </a:r>
            <a:endParaRPr sz="2650" dirty="0">
              <a:latin typeface="Gill Sans" panose="020B0604020202020204" charset="0"/>
              <a:ea typeface="Calibri"/>
              <a:cs typeface="Calibri"/>
              <a:sym typeface="Calibri"/>
            </a:endParaRPr>
          </a:p>
          <a:p>
            <a:pPr marL="0" lvl="0" indent="0" algn="l" rtl="0">
              <a:lnSpc>
                <a:spcPct val="70000"/>
              </a:lnSpc>
              <a:spcBef>
                <a:spcPts val="0"/>
              </a:spcBef>
              <a:spcAft>
                <a:spcPts val="0"/>
              </a:spcAft>
              <a:buClr>
                <a:schemeClr val="dk1"/>
              </a:buClr>
              <a:buSzPts val="1100"/>
              <a:buFont typeface="Arial"/>
              <a:buNone/>
            </a:pPr>
            <a:endParaRPr sz="2650" dirty="0">
              <a:latin typeface="Gill Sans" panose="020B0604020202020204" charset="0"/>
              <a:ea typeface="Calibri"/>
              <a:cs typeface="Calibri"/>
              <a:sym typeface="Calibri"/>
            </a:endParaRPr>
          </a:p>
          <a:p>
            <a:pPr marL="0" lvl="0" indent="0" algn="l" rtl="0">
              <a:lnSpc>
                <a:spcPct val="70000"/>
              </a:lnSpc>
              <a:spcBef>
                <a:spcPts val="1000"/>
              </a:spcBef>
              <a:spcAft>
                <a:spcPts val="0"/>
              </a:spcAft>
              <a:buClr>
                <a:schemeClr val="dk1"/>
              </a:buClr>
              <a:buSzPts val="1100"/>
              <a:buFont typeface="Arial"/>
              <a:buNone/>
            </a:pPr>
            <a:r>
              <a:rPr lang="en-US" sz="2650" dirty="0">
                <a:latin typeface="Gill Sans" panose="020B0604020202020204" charset="0"/>
                <a:ea typeface="Calibri"/>
                <a:cs typeface="Calibri"/>
                <a:sym typeface="Calibri"/>
              </a:rPr>
              <a:t>Building muscles improves strength, balance and bone </a:t>
            </a:r>
            <a:r>
              <a:rPr lang="en-US" sz="2650" dirty="0" smtClean="0">
                <a:latin typeface="Gill Sans" panose="020B0604020202020204" charset="0"/>
                <a:ea typeface="Calibri"/>
                <a:cs typeface="Calibri"/>
                <a:sym typeface="Calibri"/>
              </a:rPr>
              <a:t>health. </a:t>
            </a:r>
            <a:endParaRPr dirty="0">
              <a:latin typeface="Gill Sans" panose="020B0604020202020204" charset="0"/>
              <a:ea typeface="Calibri"/>
              <a:cs typeface="Calibri"/>
              <a:sym typeface="Calibri"/>
            </a:endParaRPr>
          </a:p>
        </p:txBody>
      </p:sp>
      <p:sp>
        <p:nvSpPr>
          <p:cNvPr id="846" name="Google Shape;846;p92"/>
          <p:cNvSpPr txBox="1">
            <a:spLocks noGrp="1"/>
          </p:cNvSpPr>
          <p:nvPr>
            <p:ph type="body" idx="4"/>
          </p:nvPr>
        </p:nvSpPr>
        <p:spPr>
          <a:xfrm>
            <a:off x="853440" y="6280150"/>
            <a:ext cx="4881300" cy="435000"/>
          </a:xfrm>
          <a:prstGeom prst="rect">
            <a:avLst/>
          </a:prstGeom>
        </p:spPr>
        <p:txBody>
          <a:bodyPr spcFirstLastPara="1" wrap="square" lIns="91425" tIns="45700" rIns="91425" bIns="45700" anchor="ctr" anchorCtr="0">
            <a:noAutofit/>
          </a:bodyPr>
          <a:lstStyle/>
          <a:p>
            <a:pPr marL="0" lvl="0" indent="0" algn="l" rtl="0">
              <a:spcBef>
                <a:spcPts val="1000"/>
              </a:spcBef>
              <a:spcAft>
                <a:spcPts val="0"/>
              </a:spcAft>
              <a:buNone/>
            </a:pPr>
            <a:r>
              <a:rPr lang="en-US"/>
              <a:t>Page 6</a:t>
            </a:r>
            <a:endParaRPr/>
          </a:p>
        </p:txBody>
      </p:sp>
      <p:pic>
        <p:nvPicPr>
          <p:cNvPr id="847" name="Google Shape;847;p92"/>
          <p:cNvPicPr preferRelativeResize="0"/>
          <p:nvPr/>
        </p:nvPicPr>
        <p:blipFill>
          <a:blip r:embed="rId3">
            <a:alphaModFix/>
          </a:blip>
          <a:stretch>
            <a:fillRect/>
          </a:stretch>
        </p:blipFill>
        <p:spPr>
          <a:xfrm>
            <a:off x="7537900" y="527250"/>
            <a:ext cx="3218175" cy="4834826"/>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93"/>
          <p:cNvSpPr txBox="1">
            <a:spLocks noGrp="1"/>
          </p:cNvSpPr>
          <p:nvPr>
            <p:ph type="body" idx="1"/>
          </p:nvPr>
        </p:nvSpPr>
        <p:spPr>
          <a:xfrm>
            <a:off x="853440" y="6280150"/>
            <a:ext cx="4881300" cy="435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None/>
            </a:pPr>
            <a:r>
              <a:rPr lang="en-US"/>
              <a:t>Page 7</a:t>
            </a:r>
            <a:endParaRPr/>
          </a:p>
        </p:txBody>
      </p:sp>
      <p:pic>
        <p:nvPicPr>
          <p:cNvPr id="2" name="Picture 1"/>
          <p:cNvPicPr>
            <a:picLocks noChangeAspect="1"/>
          </p:cNvPicPr>
          <p:nvPr/>
        </p:nvPicPr>
        <p:blipFill rotWithShape="1">
          <a:blip r:embed="rId3"/>
          <a:srcRect b="369"/>
          <a:stretch/>
        </p:blipFill>
        <p:spPr>
          <a:xfrm>
            <a:off x="3905357" y="291706"/>
            <a:ext cx="4389596" cy="5650242"/>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94"/>
          <p:cNvSpPr txBox="1">
            <a:spLocks noGrp="1"/>
          </p:cNvSpPr>
          <p:nvPr>
            <p:ph type="title"/>
          </p:nvPr>
        </p:nvSpPr>
        <p:spPr>
          <a:xfrm>
            <a:off x="419100" y="229775"/>
            <a:ext cx="113538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Physical Activity: It </a:t>
            </a:r>
            <a:r>
              <a:rPr lang="en-US" dirty="0" smtClean="0"/>
              <a:t>All </a:t>
            </a:r>
            <a:r>
              <a:rPr lang="en-US" dirty="0"/>
              <a:t>Adds Up</a:t>
            </a:r>
            <a:endParaRPr dirty="0"/>
          </a:p>
        </p:txBody>
      </p:sp>
      <p:sp>
        <p:nvSpPr>
          <p:cNvPr id="862" name="Google Shape;862;p94"/>
          <p:cNvSpPr txBox="1">
            <a:spLocks noGrp="1"/>
          </p:cNvSpPr>
          <p:nvPr>
            <p:ph type="body" idx="4"/>
          </p:nvPr>
        </p:nvSpPr>
        <p:spPr>
          <a:xfrm>
            <a:off x="853440" y="6280150"/>
            <a:ext cx="4881300" cy="435000"/>
          </a:xfrm>
          <a:prstGeom prst="rect">
            <a:avLst/>
          </a:prstGeom>
        </p:spPr>
        <p:txBody>
          <a:bodyPr spcFirstLastPara="1" wrap="square" lIns="91425" tIns="45700" rIns="91425" bIns="45700" anchor="ctr" anchorCtr="0">
            <a:noAutofit/>
          </a:bodyPr>
          <a:lstStyle/>
          <a:p>
            <a:pPr marL="0" lvl="0" indent="0" algn="l" rtl="0">
              <a:spcBef>
                <a:spcPts val="1000"/>
              </a:spcBef>
              <a:spcAft>
                <a:spcPts val="0"/>
              </a:spcAft>
              <a:buNone/>
            </a:pPr>
            <a:r>
              <a:rPr lang="en-US"/>
              <a:t>Page 7</a:t>
            </a:r>
            <a:endParaRPr/>
          </a:p>
        </p:txBody>
      </p:sp>
      <p:pic>
        <p:nvPicPr>
          <p:cNvPr id="863" name="Google Shape;863;p94"/>
          <p:cNvPicPr preferRelativeResize="0"/>
          <p:nvPr/>
        </p:nvPicPr>
        <p:blipFill>
          <a:blip r:embed="rId3">
            <a:alphaModFix/>
          </a:blip>
          <a:stretch>
            <a:fillRect/>
          </a:stretch>
        </p:blipFill>
        <p:spPr>
          <a:xfrm>
            <a:off x="1528208" y="1386600"/>
            <a:ext cx="5336190" cy="4419875"/>
          </a:xfrm>
          <a:prstGeom prst="rect">
            <a:avLst/>
          </a:prstGeom>
          <a:noFill/>
          <a:ln>
            <a:noFill/>
          </a:ln>
        </p:spPr>
      </p:pic>
      <p:pic>
        <p:nvPicPr>
          <p:cNvPr id="864" name="Google Shape;864;p94"/>
          <p:cNvPicPr preferRelativeResize="0"/>
          <p:nvPr/>
        </p:nvPicPr>
        <p:blipFill>
          <a:blip r:embed="rId4">
            <a:alphaModFix/>
          </a:blip>
          <a:stretch>
            <a:fillRect/>
          </a:stretch>
        </p:blipFill>
        <p:spPr>
          <a:xfrm>
            <a:off x="7579350" y="1875825"/>
            <a:ext cx="3382275" cy="3441426"/>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71"/>
          <p:cNvSpPr txBox="1">
            <a:spLocks noGrp="1"/>
          </p:cNvSpPr>
          <p:nvPr>
            <p:ph type="ctrTitle"/>
          </p:nvPr>
        </p:nvSpPr>
        <p:spPr>
          <a:xfrm>
            <a:off x="853440" y="1666557"/>
            <a:ext cx="10687396" cy="3833698"/>
          </a:xfrm>
          <a:prstGeom prst="rect">
            <a:avLst/>
          </a:prstGeom>
          <a:noFill/>
          <a:ln>
            <a:noFill/>
          </a:ln>
        </p:spPr>
        <p:txBody>
          <a:bodyPr spcFirstLastPara="1" wrap="square" lIns="91425" tIns="45700" rIns="91425" bIns="45700" anchor="b" anchorCtr="0">
            <a:noAutofit/>
          </a:bodyPr>
          <a:lstStyle/>
          <a:p>
            <a:pPr marL="0" lvl="0" indent="0" algn="ctr" rtl="0">
              <a:lnSpc>
                <a:spcPct val="108024"/>
              </a:lnSpc>
              <a:spcBef>
                <a:spcPts val="0"/>
              </a:spcBef>
              <a:spcAft>
                <a:spcPts val="0"/>
              </a:spcAft>
              <a:buClr>
                <a:schemeClr val="lt1"/>
              </a:buClr>
              <a:buSzPts val="6480"/>
              <a:buFont typeface="Gill Sans"/>
              <a:buNone/>
            </a:pPr>
            <a:r>
              <a:rPr lang="en-US" sz="6480" dirty="0" smtClean="0"/>
              <a:t>Self-Reflection</a:t>
            </a:r>
            <a:r>
              <a:rPr lang="en-US" sz="6480" dirty="0"/>
              <a:t>: </a:t>
            </a:r>
            <a:br>
              <a:rPr lang="en-US" sz="6480" dirty="0"/>
            </a:br>
            <a:r>
              <a:rPr lang="en-US" sz="6480" dirty="0"/>
              <a:t>What are you currently doing to keep your body healthy?</a:t>
            </a:r>
            <a:endParaRPr sz="6480" dirty="0"/>
          </a:p>
        </p:txBody>
      </p:sp>
      <p:sp>
        <p:nvSpPr>
          <p:cNvPr id="4" name="Text Placeholder 3"/>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95"/>
          <p:cNvSpPr txBox="1">
            <a:spLocks noGrp="1"/>
          </p:cNvSpPr>
          <p:nvPr>
            <p:ph type="body" idx="1"/>
          </p:nvPr>
        </p:nvSpPr>
        <p:spPr>
          <a:xfrm>
            <a:off x="853440" y="6280150"/>
            <a:ext cx="4881300" cy="435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None/>
            </a:pPr>
            <a:r>
              <a:rPr lang="en-US"/>
              <a:t>Page 8</a:t>
            </a:r>
            <a:endParaRPr/>
          </a:p>
        </p:txBody>
      </p:sp>
      <p:pic>
        <p:nvPicPr>
          <p:cNvPr id="2" name="Picture 1"/>
          <p:cNvPicPr>
            <a:picLocks noChangeAspect="1"/>
          </p:cNvPicPr>
          <p:nvPr/>
        </p:nvPicPr>
        <p:blipFill>
          <a:blip r:embed="rId3"/>
          <a:stretch>
            <a:fillRect/>
          </a:stretch>
        </p:blipFill>
        <p:spPr>
          <a:xfrm>
            <a:off x="3814011" y="282554"/>
            <a:ext cx="4395788" cy="5664994"/>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96"/>
          <p:cNvSpPr txBox="1">
            <a:spLocks noGrp="1"/>
          </p:cNvSpPr>
          <p:nvPr>
            <p:ph type="title"/>
          </p:nvPr>
        </p:nvSpPr>
        <p:spPr>
          <a:xfrm>
            <a:off x="399900" y="236225"/>
            <a:ext cx="9681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smtClean="0"/>
              <a:t>SMART Goal Setting</a:t>
            </a:r>
            <a:endParaRPr dirty="0"/>
          </a:p>
        </p:txBody>
      </p:sp>
      <p:sp>
        <p:nvSpPr>
          <p:cNvPr id="879" name="Google Shape;879;p96"/>
          <p:cNvSpPr txBox="1">
            <a:spLocks noGrp="1"/>
          </p:cNvSpPr>
          <p:nvPr>
            <p:ph type="body" idx="1"/>
          </p:nvPr>
        </p:nvSpPr>
        <p:spPr>
          <a:xfrm>
            <a:off x="1013311" y="1642100"/>
            <a:ext cx="2280779" cy="3701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b="1" dirty="0">
                <a:latin typeface="Gill Sans" panose="020B0604020202020204" charset="0"/>
                <a:ea typeface="Calibri"/>
                <a:cs typeface="Calibri"/>
                <a:sym typeface="Calibri"/>
              </a:rPr>
              <a:t>S</a:t>
            </a:r>
            <a:r>
              <a:rPr lang="en-US" dirty="0">
                <a:latin typeface="Gill Sans" panose="020B0604020202020204" charset="0"/>
                <a:ea typeface="Calibri"/>
                <a:cs typeface="Calibri"/>
                <a:sym typeface="Calibri"/>
              </a:rPr>
              <a:t>pecific</a:t>
            </a:r>
            <a:endParaRPr dirty="0">
              <a:latin typeface="Gill Sans" panose="020B0604020202020204" charset="0"/>
              <a:ea typeface="Calibri"/>
              <a:cs typeface="Calibri"/>
              <a:sym typeface="Calibri"/>
            </a:endParaRPr>
          </a:p>
          <a:p>
            <a:pPr marL="0" lvl="0" indent="0" algn="l" rtl="0">
              <a:spcBef>
                <a:spcPts val="1000"/>
              </a:spcBef>
              <a:spcAft>
                <a:spcPts val="0"/>
              </a:spcAft>
              <a:buNone/>
            </a:pPr>
            <a:r>
              <a:rPr lang="en-US" b="1" dirty="0">
                <a:latin typeface="Gill Sans" panose="020B0604020202020204" charset="0"/>
                <a:ea typeface="Calibri"/>
                <a:cs typeface="Calibri"/>
                <a:sym typeface="Calibri"/>
              </a:rPr>
              <a:t>M</a:t>
            </a:r>
            <a:r>
              <a:rPr lang="en-US" dirty="0">
                <a:latin typeface="Gill Sans" panose="020B0604020202020204" charset="0"/>
                <a:ea typeface="Calibri"/>
                <a:cs typeface="Calibri"/>
                <a:sym typeface="Calibri"/>
              </a:rPr>
              <a:t>easurable</a:t>
            </a:r>
            <a:endParaRPr dirty="0">
              <a:latin typeface="Gill Sans" panose="020B0604020202020204" charset="0"/>
              <a:ea typeface="Calibri"/>
              <a:cs typeface="Calibri"/>
              <a:sym typeface="Calibri"/>
            </a:endParaRPr>
          </a:p>
          <a:p>
            <a:pPr marL="0" lvl="0" indent="0" algn="l" rtl="0">
              <a:spcBef>
                <a:spcPts val="1000"/>
              </a:spcBef>
              <a:spcAft>
                <a:spcPts val="0"/>
              </a:spcAft>
              <a:buNone/>
            </a:pPr>
            <a:r>
              <a:rPr lang="en-US" b="1" dirty="0">
                <a:latin typeface="Gill Sans" panose="020B0604020202020204" charset="0"/>
                <a:ea typeface="Calibri"/>
                <a:cs typeface="Calibri"/>
                <a:sym typeface="Calibri"/>
              </a:rPr>
              <a:t>A</a:t>
            </a:r>
            <a:r>
              <a:rPr lang="en-US" dirty="0">
                <a:latin typeface="Gill Sans" panose="020B0604020202020204" charset="0"/>
                <a:ea typeface="Calibri"/>
                <a:cs typeface="Calibri"/>
                <a:sym typeface="Calibri"/>
              </a:rPr>
              <a:t>chievable</a:t>
            </a:r>
            <a:endParaRPr dirty="0">
              <a:latin typeface="Gill Sans" panose="020B0604020202020204" charset="0"/>
              <a:ea typeface="Calibri"/>
              <a:cs typeface="Calibri"/>
              <a:sym typeface="Calibri"/>
            </a:endParaRPr>
          </a:p>
          <a:p>
            <a:pPr marL="0" lvl="0" indent="0" algn="l" rtl="0">
              <a:spcBef>
                <a:spcPts val="1000"/>
              </a:spcBef>
              <a:spcAft>
                <a:spcPts val="0"/>
              </a:spcAft>
              <a:buNone/>
            </a:pPr>
            <a:r>
              <a:rPr lang="en-US" b="1" dirty="0">
                <a:latin typeface="Gill Sans" panose="020B0604020202020204" charset="0"/>
                <a:ea typeface="Calibri"/>
                <a:cs typeface="Calibri"/>
                <a:sym typeface="Calibri"/>
              </a:rPr>
              <a:t>R</a:t>
            </a:r>
            <a:r>
              <a:rPr lang="en-US" dirty="0">
                <a:latin typeface="Gill Sans" panose="020B0604020202020204" charset="0"/>
                <a:ea typeface="Calibri"/>
                <a:cs typeface="Calibri"/>
                <a:sym typeface="Calibri"/>
              </a:rPr>
              <a:t>elevant</a:t>
            </a:r>
            <a:endParaRPr dirty="0">
              <a:latin typeface="Gill Sans" panose="020B0604020202020204" charset="0"/>
              <a:ea typeface="Calibri"/>
              <a:cs typeface="Calibri"/>
              <a:sym typeface="Calibri"/>
            </a:endParaRPr>
          </a:p>
          <a:p>
            <a:pPr marL="0" lvl="0" indent="0" algn="l" rtl="0">
              <a:spcBef>
                <a:spcPts val="1000"/>
              </a:spcBef>
              <a:spcAft>
                <a:spcPts val="0"/>
              </a:spcAft>
              <a:buNone/>
            </a:pPr>
            <a:r>
              <a:rPr lang="en-US" b="1" dirty="0">
                <a:latin typeface="Gill Sans" panose="020B0604020202020204" charset="0"/>
                <a:ea typeface="Calibri"/>
                <a:cs typeface="Calibri"/>
                <a:sym typeface="Calibri"/>
              </a:rPr>
              <a:t>T</a:t>
            </a:r>
            <a:r>
              <a:rPr lang="en-US" dirty="0">
                <a:latin typeface="Gill Sans" panose="020B0604020202020204" charset="0"/>
                <a:ea typeface="Calibri"/>
                <a:cs typeface="Calibri"/>
                <a:sym typeface="Calibri"/>
              </a:rPr>
              <a:t>ime-based</a:t>
            </a:r>
            <a:endParaRPr dirty="0">
              <a:latin typeface="Gill Sans" panose="020B0604020202020204" charset="0"/>
              <a:ea typeface="Calibri"/>
              <a:cs typeface="Calibri"/>
              <a:sym typeface="Calibri"/>
            </a:endParaRPr>
          </a:p>
        </p:txBody>
      </p:sp>
      <p:sp>
        <p:nvSpPr>
          <p:cNvPr id="880" name="Google Shape;880;p96"/>
          <p:cNvSpPr txBox="1">
            <a:spLocks noGrp="1"/>
          </p:cNvSpPr>
          <p:nvPr>
            <p:ph type="body" idx="4"/>
          </p:nvPr>
        </p:nvSpPr>
        <p:spPr>
          <a:xfrm>
            <a:off x="853440" y="6280150"/>
            <a:ext cx="4881300" cy="435000"/>
          </a:xfrm>
          <a:prstGeom prst="rect">
            <a:avLst/>
          </a:prstGeom>
        </p:spPr>
        <p:txBody>
          <a:bodyPr spcFirstLastPara="1" wrap="square" lIns="91425" tIns="45700" rIns="91425" bIns="45700" anchor="ctr" anchorCtr="0">
            <a:noAutofit/>
          </a:bodyPr>
          <a:lstStyle/>
          <a:p>
            <a:pPr marL="0" lvl="0" indent="0" algn="l" rtl="0">
              <a:spcBef>
                <a:spcPts val="1000"/>
              </a:spcBef>
              <a:spcAft>
                <a:spcPts val="0"/>
              </a:spcAft>
              <a:buNone/>
            </a:pPr>
            <a:endParaRPr/>
          </a:p>
        </p:txBody>
      </p:sp>
      <p:pic>
        <p:nvPicPr>
          <p:cNvPr id="881" name="Google Shape;881;p96"/>
          <p:cNvPicPr preferRelativeResize="0"/>
          <p:nvPr/>
        </p:nvPicPr>
        <p:blipFill>
          <a:blip r:embed="rId3">
            <a:alphaModFix/>
          </a:blip>
          <a:stretch>
            <a:fillRect/>
          </a:stretch>
        </p:blipFill>
        <p:spPr>
          <a:xfrm>
            <a:off x="5240700" y="1561925"/>
            <a:ext cx="5874307" cy="3781575"/>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97"/>
          <p:cNvSpPr txBox="1">
            <a:spLocks noGrp="1"/>
          </p:cNvSpPr>
          <p:nvPr>
            <p:ph type="title"/>
          </p:nvPr>
        </p:nvSpPr>
        <p:spPr>
          <a:xfrm>
            <a:off x="838200" y="365125"/>
            <a:ext cx="103410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Small Steps to a Healthier You</a:t>
            </a:r>
            <a:endParaRPr/>
          </a:p>
        </p:txBody>
      </p:sp>
      <p:sp>
        <p:nvSpPr>
          <p:cNvPr id="888" name="Google Shape;888;p97"/>
          <p:cNvSpPr txBox="1">
            <a:spLocks noGrp="1"/>
          </p:cNvSpPr>
          <p:nvPr>
            <p:ph type="body" idx="4"/>
          </p:nvPr>
        </p:nvSpPr>
        <p:spPr>
          <a:xfrm>
            <a:off x="853440" y="6280150"/>
            <a:ext cx="4881300" cy="435000"/>
          </a:xfrm>
          <a:prstGeom prst="rect">
            <a:avLst/>
          </a:prstGeom>
        </p:spPr>
        <p:txBody>
          <a:bodyPr spcFirstLastPara="1" wrap="square" lIns="91425" tIns="45700" rIns="91425" bIns="45700" anchor="ctr" anchorCtr="0">
            <a:noAutofit/>
          </a:bodyPr>
          <a:lstStyle/>
          <a:p>
            <a:pPr marL="0" lvl="0" indent="0" algn="l" rtl="0">
              <a:spcBef>
                <a:spcPts val="1000"/>
              </a:spcBef>
              <a:spcAft>
                <a:spcPts val="0"/>
              </a:spcAft>
              <a:buNone/>
            </a:pPr>
            <a:endParaRPr/>
          </a:p>
        </p:txBody>
      </p:sp>
      <p:sp>
        <p:nvSpPr>
          <p:cNvPr id="889" name="Google Shape;889;p97"/>
          <p:cNvSpPr/>
          <p:nvPr/>
        </p:nvSpPr>
        <p:spPr>
          <a:xfrm>
            <a:off x="2362200" y="1981200"/>
            <a:ext cx="7620000" cy="3048000"/>
          </a:xfrm>
          <a:prstGeom prst="rect">
            <a:avLst/>
          </a:prstGeom>
          <a:solidFill>
            <a:schemeClr val="lt1"/>
          </a:solidFill>
          <a:ln w="12700" cap="flat" cmpd="sng">
            <a:solidFill>
              <a:srgbClr val="7F7F7F"/>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90" name="Google Shape;890;p97"/>
          <p:cNvSpPr/>
          <p:nvPr/>
        </p:nvSpPr>
        <p:spPr>
          <a:xfrm rot="5400000">
            <a:off x="1480050" y="2025150"/>
            <a:ext cx="1230900" cy="1143000"/>
          </a:xfrm>
          <a:prstGeom prst="triangle">
            <a:avLst>
              <a:gd name="adj" fmla="val 50000"/>
            </a:avLst>
          </a:prstGeom>
          <a:solidFill>
            <a:srgbClr val="6D9E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91" name="Google Shape;891;p97"/>
          <p:cNvSpPr txBox="1">
            <a:spLocks noGrp="1"/>
          </p:cNvSpPr>
          <p:nvPr>
            <p:ph type="body" idx="1"/>
          </p:nvPr>
        </p:nvSpPr>
        <p:spPr>
          <a:xfrm>
            <a:off x="2667000" y="1600201"/>
            <a:ext cx="7010400" cy="381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800"/>
              <a:buNone/>
            </a:pPr>
            <a:r>
              <a:rPr lang="en-US" i="1" dirty="0">
                <a:latin typeface="Palatino Linotype"/>
                <a:ea typeface="Palatino Linotype"/>
                <a:cs typeface="Palatino Linotype"/>
                <a:sym typeface="Palatino Linotype"/>
              </a:rPr>
              <a:t>The self is not something ready-made, </a:t>
            </a:r>
            <a:r>
              <a:rPr lang="en-US" i="1" dirty="0" smtClean="0">
                <a:latin typeface="Palatino Linotype"/>
                <a:ea typeface="Palatino Linotype"/>
                <a:cs typeface="Palatino Linotype"/>
                <a:sym typeface="Palatino Linotype"/>
              </a:rPr>
              <a:t/>
            </a:r>
            <a:br>
              <a:rPr lang="en-US" i="1" dirty="0" smtClean="0">
                <a:latin typeface="Palatino Linotype"/>
                <a:ea typeface="Palatino Linotype"/>
                <a:cs typeface="Palatino Linotype"/>
                <a:sym typeface="Palatino Linotype"/>
              </a:rPr>
            </a:br>
            <a:r>
              <a:rPr lang="en-US" i="1" dirty="0" smtClean="0">
                <a:latin typeface="Palatino Linotype"/>
                <a:ea typeface="Palatino Linotype"/>
                <a:cs typeface="Palatino Linotype"/>
                <a:sym typeface="Palatino Linotype"/>
              </a:rPr>
              <a:t>but </a:t>
            </a:r>
            <a:r>
              <a:rPr lang="en-US" i="1" dirty="0">
                <a:latin typeface="Palatino Linotype"/>
                <a:ea typeface="Palatino Linotype"/>
                <a:cs typeface="Palatino Linotype"/>
                <a:sym typeface="Palatino Linotype"/>
              </a:rPr>
              <a:t>something in continuous formation through choice of action.</a:t>
            </a:r>
            <a:r>
              <a:rPr lang="en-US" dirty="0">
                <a:latin typeface="Palatino Linotype"/>
                <a:ea typeface="Palatino Linotype"/>
                <a:cs typeface="Palatino Linotype"/>
                <a:sym typeface="Palatino Linotype"/>
              </a:rPr>
              <a:t/>
            </a:r>
            <a:br>
              <a:rPr lang="en-US" dirty="0">
                <a:latin typeface="Palatino Linotype"/>
                <a:ea typeface="Palatino Linotype"/>
                <a:cs typeface="Palatino Linotype"/>
                <a:sym typeface="Palatino Linotype"/>
              </a:rPr>
            </a:br>
            <a:r>
              <a:rPr lang="en-US" i="1" dirty="0">
                <a:latin typeface="Palatino Linotype"/>
                <a:ea typeface="Palatino Linotype"/>
                <a:cs typeface="Palatino Linotype"/>
                <a:sym typeface="Palatino Linotype"/>
              </a:rPr>
              <a:t>— John Dewey</a:t>
            </a:r>
            <a:endParaRP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98"/>
          <p:cNvSpPr txBox="1">
            <a:spLocks noGrp="1"/>
          </p:cNvSpPr>
          <p:nvPr>
            <p:ph type="title"/>
          </p:nvPr>
        </p:nvSpPr>
        <p:spPr>
          <a:xfrm>
            <a:off x="853440" y="529904"/>
            <a:ext cx="877824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smtClean="0"/>
              <a:t>Additional Tools </a:t>
            </a:r>
            <a:r>
              <a:rPr lang="en-US" dirty="0"/>
              <a:t>and </a:t>
            </a:r>
            <a:r>
              <a:rPr lang="en-US" dirty="0" smtClean="0"/>
              <a:t>Resources</a:t>
            </a:r>
            <a:endParaRPr dirty="0"/>
          </a:p>
        </p:txBody>
      </p:sp>
      <p:sp>
        <p:nvSpPr>
          <p:cNvPr id="898" name="Google Shape;898;p98"/>
          <p:cNvSpPr txBox="1">
            <a:spLocks noGrp="1"/>
          </p:cNvSpPr>
          <p:nvPr>
            <p:ph type="body" idx="4"/>
          </p:nvPr>
        </p:nvSpPr>
        <p:spPr>
          <a:xfrm>
            <a:off x="853440" y="6280150"/>
            <a:ext cx="4881300" cy="435000"/>
          </a:xfrm>
          <a:prstGeom prst="rect">
            <a:avLst/>
          </a:prstGeom>
        </p:spPr>
        <p:txBody>
          <a:bodyPr spcFirstLastPara="1" wrap="square" lIns="91425" tIns="45700" rIns="91425" bIns="45700" anchor="ctr" anchorCtr="0">
            <a:noAutofit/>
          </a:bodyPr>
          <a:lstStyle/>
          <a:p>
            <a:pPr marL="0" lvl="0" indent="0" algn="l" rtl="0">
              <a:spcBef>
                <a:spcPts val="1000"/>
              </a:spcBef>
              <a:spcAft>
                <a:spcPts val="0"/>
              </a:spcAft>
              <a:buNone/>
            </a:pPr>
            <a:endParaRPr/>
          </a:p>
        </p:txBody>
      </p:sp>
      <p:pic>
        <p:nvPicPr>
          <p:cNvPr id="899" name="Google Shape;899;p98"/>
          <p:cNvPicPr preferRelativeResize="0"/>
          <p:nvPr/>
        </p:nvPicPr>
        <p:blipFill>
          <a:blip r:embed="rId3">
            <a:alphaModFix/>
          </a:blip>
          <a:stretch>
            <a:fillRect/>
          </a:stretch>
        </p:blipFill>
        <p:spPr>
          <a:xfrm>
            <a:off x="6474103" y="2518454"/>
            <a:ext cx="5230500" cy="2974206"/>
          </a:xfrm>
          <a:prstGeom prst="rect">
            <a:avLst/>
          </a:prstGeom>
          <a:noFill/>
          <a:ln>
            <a:noFill/>
          </a:ln>
        </p:spPr>
      </p:pic>
      <p:sp>
        <p:nvSpPr>
          <p:cNvPr id="900" name="Google Shape;900;p98"/>
          <p:cNvSpPr txBox="1">
            <a:spLocks noGrp="1"/>
          </p:cNvSpPr>
          <p:nvPr>
            <p:ph type="title"/>
          </p:nvPr>
        </p:nvSpPr>
        <p:spPr>
          <a:xfrm>
            <a:off x="853440" y="1192754"/>
            <a:ext cx="4154987"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200" dirty="0">
                <a:solidFill>
                  <a:srgbClr val="00B0F0"/>
                </a:solidFill>
              </a:rPr>
              <a:t>HealthyEating.org</a:t>
            </a:r>
            <a:endParaRPr sz="3200" dirty="0">
              <a:solidFill>
                <a:srgbClr val="00B0F0"/>
              </a:solidFill>
            </a:endParaRPr>
          </a:p>
        </p:txBody>
      </p:sp>
      <p:pic>
        <p:nvPicPr>
          <p:cNvPr id="901" name="Google Shape;901;p98"/>
          <p:cNvPicPr preferRelativeResize="0"/>
          <p:nvPr/>
        </p:nvPicPr>
        <p:blipFill rotWithShape="1">
          <a:blip r:embed="rId4">
            <a:alphaModFix/>
          </a:blip>
          <a:srcRect l="35612"/>
          <a:stretch/>
        </p:blipFill>
        <p:spPr>
          <a:xfrm>
            <a:off x="1048522" y="2336657"/>
            <a:ext cx="5230499" cy="3337800"/>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99"/>
          <p:cNvSpPr txBox="1">
            <a:spLocks noGrp="1"/>
          </p:cNvSpPr>
          <p:nvPr>
            <p:ph type="ctrTitle"/>
          </p:nvPr>
        </p:nvSpPr>
        <p:spPr>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8500"/>
              <a:t>Questions?</a:t>
            </a:r>
            <a:endParaRPr sz="8500"/>
          </a:p>
        </p:txBody>
      </p:sp>
      <p:sp>
        <p:nvSpPr>
          <p:cNvPr id="2" name="Text Placeholder 1"/>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72"/>
          <p:cNvSpPr txBox="1">
            <a:spLocks noGrp="1"/>
          </p:cNvSpPr>
          <p:nvPr>
            <p:ph type="ctrTitle"/>
          </p:nvPr>
        </p:nvSpPr>
        <p:spPr>
          <a:xfrm>
            <a:off x="853439" y="1666558"/>
            <a:ext cx="10285615" cy="3071698"/>
          </a:xfrm>
          <a:prstGeom prst="rect">
            <a:avLst/>
          </a:prstGeom>
          <a:noFill/>
          <a:ln>
            <a:noFill/>
          </a:ln>
        </p:spPr>
        <p:txBody>
          <a:bodyPr spcFirstLastPara="1" wrap="square" lIns="91425" tIns="45700" rIns="91425" bIns="45700" anchor="b" anchorCtr="0">
            <a:noAutofit/>
          </a:bodyPr>
          <a:lstStyle/>
          <a:p>
            <a:pPr marL="0" lvl="0" indent="0" algn="ctr" rtl="0">
              <a:lnSpc>
                <a:spcPct val="97222"/>
              </a:lnSpc>
              <a:spcBef>
                <a:spcPts val="0"/>
              </a:spcBef>
              <a:spcAft>
                <a:spcPts val="0"/>
              </a:spcAft>
              <a:buClr>
                <a:schemeClr val="lt1"/>
              </a:buClr>
              <a:buSzPts val="7200"/>
              <a:buFont typeface="Gill Sans"/>
              <a:buNone/>
            </a:pPr>
            <a:r>
              <a:rPr lang="en-US" dirty="0" smtClean="0"/>
              <a:t>Discussion</a:t>
            </a:r>
            <a:r>
              <a:rPr lang="en-US" dirty="0"/>
              <a:t>:</a:t>
            </a:r>
            <a:br>
              <a:rPr lang="en-US" dirty="0"/>
            </a:br>
            <a:r>
              <a:rPr lang="en-US" dirty="0"/>
              <a:t>What does healthy eating mean to you?</a:t>
            </a:r>
            <a:endParaRPr dirty="0"/>
          </a:p>
        </p:txBody>
      </p:sp>
      <p:sp>
        <p:nvSpPr>
          <p:cNvPr id="3" name="Text Placeholder 2"/>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3" name="Google Shape;703;p78"/>
          <p:cNvSpPr txBox="1">
            <a:spLocks noGrp="1"/>
          </p:cNvSpPr>
          <p:nvPr>
            <p:ph type="title"/>
          </p:nvPr>
        </p:nvSpPr>
        <p:spPr>
          <a:xfrm>
            <a:off x="310495" y="312927"/>
            <a:ext cx="7103652"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7EB9"/>
              </a:buClr>
              <a:buSzPts val="4400"/>
              <a:buFont typeface="Gill Sans"/>
              <a:buNone/>
            </a:pPr>
            <a:r>
              <a:rPr lang="en-US" dirty="0" smtClean="0"/>
              <a:t>Practicing Self-Care</a:t>
            </a:r>
            <a:endParaRPr dirty="0"/>
          </a:p>
        </p:txBody>
      </p:sp>
      <p:sp>
        <p:nvSpPr>
          <p:cNvPr id="704" name="Google Shape;704;p78"/>
          <p:cNvSpPr txBox="1">
            <a:spLocks noGrp="1"/>
          </p:cNvSpPr>
          <p:nvPr>
            <p:ph type="body" idx="2"/>
          </p:nvPr>
        </p:nvSpPr>
        <p:spPr>
          <a:xfrm>
            <a:off x="493375" y="1638627"/>
            <a:ext cx="6920772" cy="38122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42464B"/>
              </a:buClr>
              <a:buSzPts val="2800"/>
              <a:buNone/>
            </a:pPr>
            <a:r>
              <a:rPr lang="en-US" b="1" dirty="0" smtClean="0"/>
              <a:t>Self-care </a:t>
            </a:r>
            <a:r>
              <a:rPr lang="en-US" dirty="0" smtClean="0"/>
              <a:t>means paying attention to and supporting one’s </a:t>
            </a:r>
            <a:r>
              <a:rPr lang="en-US" i="1" dirty="0" smtClean="0"/>
              <a:t>own </a:t>
            </a:r>
            <a:r>
              <a:rPr lang="en-US" dirty="0" smtClean="0"/>
              <a:t>physical and mental health.</a:t>
            </a:r>
          </a:p>
          <a:p>
            <a:pPr marL="50800" indent="0">
              <a:buNone/>
            </a:pPr>
            <a:endParaRPr lang="en-US" dirty="0" smtClean="0">
              <a:latin typeface="Gill Sans" panose="020B0604020202020204" charset="0"/>
            </a:endParaRPr>
          </a:p>
          <a:p>
            <a:pPr marL="50800" indent="0">
              <a:buNone/>
            </a:pPr>
            <a:r>
              <a:rPr lang="en-US" dirty="0" smtClean="0">
                <a:latin typeface="Gill Sans" panose="020B0604020202020204" charset="0"/>
              </a:rPr>
              <a:t>“</a:t>
            </a:r>
            <a:r>
              <a:rPr lang="en-US" dirty="0">
                <a:latin typeface="Gill Sans" panose="020B0604020202020204" charset="0"/>
              </a:rPr>
              <a:t>What research tells us is that sleep, exercise, </a:t>
            </a:r>
            <a:r>
              <a:rPr lang="en-US" b="1" dirty="0">
                <a:latin typeface="Gill Sans" panose="020B0604020202020204" charset="0"/>
              </a:rPr>
              <a:t>nutrition</a:t>
            </a:r>
            <a:r>
              <a:rPr lang="en-US" dirty="0">
                <a:latin typeface="Gill Sans" panose="020B0604020202020204" charset="0"/>
              </a:rPr>
              <a:t>, mindfulness and a nurturing environment can reduce stress hormones and enhance the ability of the brain to recover</a:t>
            </a:r>
            <a:r>
              <a:rPr lang="en-US" dirty="0" smtClean="0">
                <a:latin typeface="Gill Sans" panose="020B0604020202020204" charset="0"/>
              </a:rPr>
              <a:t>.”</a:t>
            </a:r>
            <a:endParaRPr lang="en-US" dirty="0">
              <a:latin typeface="Gill Sans" panose="020B0604020202020204" charset="0"/>
            </a:endParaRPr>
          </a:p>
          <a:p>
            <a:pPr marL="50800" indent="0">
              <a:buNone/>
            </a:pPr>
            <a:r>
              <a:rPr lang="en-US" i="1" dirty="0" smtClean="0">
                <a:latin typeface="Gill Sans" panose="020B0604020202020204" charset="0"/>
              </a:rPr>
              <a:t>-</a:t>
            </a:r>
            <a:r>
              <a:rPr lang="en-US" i="1" dirty="0">
                <a:latin typeface="Gill Sans" panose="020B0604020202020204" charset="0"/>
              </a:rPr>
              <a:t>Dr. Nadine Burke, Surgeon General of CA</a:t>
            </a:r>
            <a:endParaRPr lang="en-US" dirty="0"/>
          </a:p>
          <a:p>
            <a:pPr marL="228600" lvl="0" indent="-228600" algn="l" rtl="0">
              <a:lnSpc>
                <a:spcPct val="90000"/>
              </a:lnSpc>
              <a:spcBef>
                <a:spcPts val="0"/>
              </a:spcBef>
              <a:spcAft>
                <a:spcPts val="0"/>
              </a:spcAft>
              <a:buClr>
                <a:srgbClr val="42464B"/>
              </a:buClr>
              <a:buSzPts val="2800"/>
              <a:buChar char="•"/>
            </a:pPr>
            <a:endParaRPr dirty="0">
              <a:solidFill>
                <a:schemeClr val="bg2"/>
              </a:solidFill>
            </a:endParaRPr>
          </a:p>
        </p:txBody>
      </p:sp>
      <p:pic>
        <p:nvPicPr>
          <p:cNvPr id="5" name="Picture 4"/>
          <p:cNvPicPr>
            <a:picLocks noChangeAspect="1"/>
          </p:cNvPicPr>
          <p:nvPr/>
        </p:nvPicPr>
        <p:blipFill>
          <a:blip r:embed="rId3"/>
          <a:stretch>
            <a:fillRect/>
          </a:stretch>
        </p:blipFill>
        <p:spPr>
          <a:xfrm>
            <a:off x="7613507" y="12192"/>
            <a:ext cx="4578493" cy="6108721"/>
          </a:xfrm>
          <a:prstGeom prst="rect">
            <a:avLst/>
          </a:prstGeom>
        </p:spPr>
      </p:pic>
      <p:sp>
        <p:nvSpPr>
          <p:cNvPr id="6" name="Text Placeholder 5"/>
          <p:cNvSpPr>
            <a:spLocks noGrp="1"/>
          </p:cNvSpPr>
          <p:nvPr>
            <p:ph type="body" idx="5"/>
          </p:nvPr>
        </p:nvSpPr>
        <p:spPr/>
        <p:txBody>
          <a:bodyPr/>
          <a:lstStyle/>
          <a:p>
            <a:endParaRPr lang="en-US"/>
          </a:p>
        </p:txBody>
      </p:sp>
    </p:spTree>
    <p:extLst>
      <p:ext uri="{BB962C8B-B14F-4D97-AF65-F5344CB8AC3E}">
        <p14:creationId xmlns:p14="http://schemas.microsoft.com/office/powerpoint/2010/main" val="30805754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3" name="Google Shape;703;p78"/>
          <p:cNvSpPr txBox="1">
            <a:spLocks noGrp="1"/>
          </p:cNvSpPr>
          <p:nvPr>
            <p:ph type="title"/>
          </p:nvPr>
        </p:nvSpPr>
        <p:spPr>
          <a:xfrm>
            <a:off x="145506" y="374555"/>
            <a:ext cx="7468001"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7EB9"/>
              </a:buClr>
              <a:buSzPts val="4400"/>
              <a:buFont typeface="Gill Sans"/>
              <a:buNone/>
            </a:pPr>
            <a:r>
              <a:rPr lang="en-US" dirty="0" smtClean="0"/>
              <a:t>Good Nutrition is Self-Care</a:t>
            </a:r>
            <a:endParaRPr dirty="0"/>
          </a:p>
        </p:txBody>
      </p:sp>
      <p:sp>
        <p:nvSpPr>
          <p:cNvPr id="704" name="Google Shape;704;p78"/>
          <p:cNvSpPr txBox="1">
            <a:spLocks noGrp="1"/>
          </p:cNvSpPr>
          <p:nvPr>
            <p:ph type="body" idx="2"/>
          </p:nvPr>
        </p:nvSpPr>
        <p:spPr>
          <a:xfrm>
            <a:off x="493374" y="1590776"/>
            <a:ext cx="6920772" cy="3322600"/>
          </a:xfrm>
          <a:prstGeom prst="rect">
            <a:avLst/>
          </a:prstGeom>
          <a:noFill/>
          <a:ln>
            <a:noFill/>
          </a:ln>
        </p:spPr>
        <p:txBody>
          <a:bodyPr spcFirstLastPara="1" wrap="square" lIns="91425" tIns="45700" rIns="91425" bIns="45700" anchor="t" anchorCtr="0">
            <a:noAutofit/>
          </a:bodyPr>
          <a:lstStyle/>
          <a:p>
            <a:pPr marL="0" lvl="0" indent="0">
              <a:spcBef>
                <a:spcPts val="0"/>
              </a:spcBef>
              <a:buNone/>
            </a:pPr>
            <a:r>
              <a:rPr lang="en-US" dirty="0"/>
              <a:t>Nutrition plays an important role in self-care to help buffer adversity, build physical and mental resilience and improve </a:t>
            </a:r>
            <a:r>
              <a:rPr lang="en-US" dirty="0" smtClean="0"/>
              <a:t>overall health</a:t>
            </a:r>
            <a:r>
              <a:rPr lang="en-US" dirty="0"/>
              <a:t>.</a:t>
            </a:r>
            <a:br>
              <a:rPr lang="en-US" dirty="0"/>
            </a:br>
            <a:r>
              <a:rPr lang="en-US" dirty="0"/>
              <a:t/>
            </a:r>
            <a:br>
              <a:rPr lang="en-US" dirty="0"/>
            </a:br>
            <a:r>
              <a:rPr lang="en-US" dirty="0"/>
              <a:t>Wholesome foods + healthy eating patterns </a:t>
            </a:r>
            <a:br>
              <a:rPr lang="en-US" dirty="0"/>
            </a:br>
            <a:r>
              <a:rPr lang="en-US" dirty="0" smtClean="0"/>
              <a:t>support </a:t>
            </a:r>
            <a:r>
              <a:rPr lang="en-US" dirty="0"/>
              <a:t>physical + mental </a:t>
            </a:r>
            <a:r>
              <a:rPr lang="en-US" dirty="0" smtClean="0"/>
              <a:t>health</a:t>
            </a:r>
          </a:p>
          <a:p>
            <a:pPr marL="0" indent="0">
              <a:spcBef>
                <a:spcPts val="0"/>
              </a:spcBef>
              <a:buNone/>
            </a:pPr>
            <a:endParaRPr lang="en-US" dirty="0" smtClean="0"/>
          </a:p>
          <a:p>
            <a:pPr marL="0" indent="0">
              <a:spcBef>
                <a:spcPts val="0"/>
              </a:spcBef>
              <a:buNone/>
            </a:pPr>
            <a:r>
              <a:rPr lang="en-US" sz="1400" dirty="0" smtClean="0"/>
              <a:t>2015 </a:t>
            </a:r>
            <a:r>
              <a:rPr lang="en-US" sz="1400" dirty="0"/>
              <a:t>Dietary Guidelines Advisory Committee. Health.gov. </a:t>
            </a:r>
            <a:r>
              <a:rPr lang="en-US" sz="1400" dirty="0">
                <a:hlinkClick r:id="rId3"/>
              </a:rPr>
              <a:t>https://health.gov/dietaryguidelines/2015-scientific-report/</a:t>
            </a:r>
            <a:r>
              <a:rPr lang="en-US" sz="1400" dirty="0"/>
              <a:t> </a:t>
            </a:r>
          </a:p>
          <a:p>
            <a:pPr marL="0" lvl="0" indent="0">
              <a:spcBef>
                <a:spcPts val="0"/>
              </a:spcBef>
              <a:buNone/>
            </a:pPr>
            <a:endParaRPr dirty="0">
              <a:solidFill>
                <a:schemeClr val="tx1"/>
              </a:solidFill>
            </a:endParaRPr>
          </a:p>
        </p:txBody>
      </p:sp>
      <p:pic>
        <p:nvPicPr>
          <p:cNvPr id="2" name="Picture 1"/>
          <p:cNvPicPr>
            <a:picLocks noChangeAspect="1"/>
          </p:cNvPicPr>
          <p:nvPr/>
        </p:nvPicPr>
        <p:blipFill>
          <a:blip r:embed="rId4"/>
          <a:stretch>
            <a:fillRect/>
          </a:stretch>
        </p:blipFill>
        <p:spPr>
          <a:xfrm>
            <a:off x="7613507" y="0"/>
            <a:ext cx="4578493" cy="6114818"/>
          </a:xfrm>
          <a:prstGeom prst="rect">
            <a:avLst/>
          </a:prstGeom>
        </p:spPr>
      </p:pic>
      <p:sp>
        <p:nvSpPr>
          <p:cNvPr id="3" name="Text Placeholder 2"/>
          <p:cNvSpPr>
            <a:spLocks noGrp="1"/>
          </p:cNvSpPr>
          <p:nvPr>
            <p:ph type="body" idx="5"/>
          </p:nvPr>
        </p:nvSpPr>
        <p:spPr/>
        <p:txBody>
          <a:bodyPr/>
          <a:lstStyle/>
          <a:p>
            <a:endParaRPr lang="en-US"/>
          </a:p>
        </p:txBody>
      </p:sp>
    </p:spTree>
    <p:extLst>
      <p:ext uri="{BB962C8B-B14F-4D97-AF65-F5344CB8AC3E}">
        <p14:creationId xmlns:p14="http://schemas.microsoft.com/office/powerpoint/2010/main" val="15985182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73"/>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None/>
            </a:pPr>
            <a:endParaRPr/>
          </a:p>
        </p:txBody>
      </p:sp>
      <p:pic>
        <p:nvPicPr>
          <p:cNvPr id="663" name="Google Shape;663;p73"/>
          <p:cNvPicPr preferRelativeResize="0"/>
          <p:nvPr/>
        </p:nvPicPr>
        <p:blipFill rotWithShape="1">
          <a:blip r:embed="rId3">
            <a:alphaModFix/>
          </a:blip>
          <a:srcRect/>
          <a:stretch/>
        </p:blipFill>
        <p:spPr>
          <a:xfrm>
            <a:off x="4140449" y="311705"/>
            <a:ext cx="4348016" cy="5563516"/>
          </a:xfrm>
          <a:prstGeom prst="rect">
            <a:avLst/>
          </a:prstGeom>
          <a:noFill/>
          <a:ln>
            <a:noFill/>
          </a:ln>
        </p:spPr>
      </p:pic>
      <p:sp>
        <p:nvSpPr>
          <p:cNvPr id="664" name="Google Shape;664;p73"/>
          <p:cNvSpPr txBox="1"/>
          <p:nvPr/>
        </p:nvSpPr>
        <p:spPr>
          <a:xfrm>
            <a:off x="8488465" y="5363063"/>
            <a:ext cx="1477637" cy="717997"/>
          </a:xfrm>
          <a:prstGeom prst="rect">
            <a:avLst/>
          </a:prstGeom>
          <a:noFill/>
          <a:ln>
            <a:noFill/>
          </a:ln>
        </p:spPr>
        <p:txBody>
          <a:bodyPr spcFirstLastPara="1" wrap="square" lIns="91425" tIns="45700" rIns="91425" bIns="45700" anchor="b" anchorCtr="0">
            <a:noAutofit/>
          </a:bodyPr>
          <a:lstStyle/>
          <a:p>
            <a:pPr marL="0" marR="0" lvl="0" indent="0" algn="l" rtl="0">
              <a:lnSpc>
                <a:spcPct val="259259"/>
              </a:lnSpc>
              <a:spcBef>
                <a:spcPts val="0"/>
              </a:spcBef>
              <a:spcAft>
                <a:spcPts val="0"/>
              </a:spcAft>
              <a:buClr>
                <a:schemeClr val="lt1"/>
              </a:buClr>
              <a:buSzPts val="2700"/>
              <a:buFont typeface="Gill Sans"/>
              <a:buNone/>
            </a:pPr>
            <a:endParaRPr sz="27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74"/>
          <p:cNvSpPr txBox="1">
            <a:spLocks noGrp="1"/>
          </p:cNvSpPr>
          <p:nvPr>
            <p:ph type="body" idx="1"/>
          </p:nvPr>
        </p:nvSpPr>
        <p:spPr>
          <a:xfrm>
            <a:off x="853440" y="6280150"/>
            <a:ext cx="4881300" cy="435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None/>
            </a:pPr>
            <a:r>
              <a:rPr lang="en-US" dirty="0" smtClean="0"/>
              <a:t>Page 2</a:t>
            </a:r>
            <a:endParaRPr dirty="0"/>
          </a:p>
        </p:txBody>
      </p:sp>
      <p:pic>
        <p:nvPicPr>
          <p:cNvPr id="671" name="Google Shape;671;p74"/>
          <p:cNvPicPr>
            <a:picLocks/>
          </p:cNvPicPr>
          <p:nvPr/>
        </p:nvPicPr>
        <p:blipFill rotWithShape="1">
          <a:blip r:embed="rId3">
            <a:alphaModFix/>
          </a:blip>
          <a:srcRect/>
          <a:stretch/>
        </p:blipFill>
        <p:spPr>
          <a:xfrm>
            <a:off x="4196882" y="309501"/>
            <a:ext cx="4372610" cy="5594985"/>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pic>
        <p:nvPicPr>
          <p:cNvPr id="678" name="Google Shape;678;p75"/>
          <p:cNvPicPr preferRelativeResize="0">
            <a:picLocks noGrp="1"/>
          </p:cNvPicPr>
          <p:nvPr>
            <p:ph type="body" idx="1"/>
          </p:nvPr>
        </p:nvPicPr>
        <p:blipFill rotWithShape="1">
          <a:blip r:embed="rId3">
            <a:alphaModFix/>
          </a:blip>
          <a:srcRect t="7993"/>
          <a:stretch/>
        </p:blipFill>
        <p:spPr>
          <a:xfrm>
            <a:off x="853440" y="263046"/>
            <a:ext cx="10849036" cy="5450763"/>
          </a:xfrm>
          <a:prstGeom prst="rect">
            <a:avLst/>
          </a:prstGeom>
          <a:noFill/>
          <a:ln>
            <a:noFill/>
          </a:ln>
        </p:spPr>
      </p:pic>
      <p:sp>
        <p:nvSpPr>
          <p:cNvPr id="679" name="Google Shape;679;p75"/>
          <p:cNvSpPr txBox="1">
            <a:spLocks noGrp="1"/>
          </p:cNvSpPr>
          <p:nvPr>
            <p:ph type="body" idx="2"/>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None/>
            </a:pPr>
            <a:r>
              <a:rPr lang="en-US"/>
              <a:t>Page 2</a:t>
            </a:r>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2908</TotalTime>
  <Words>5614</Words>
  <Application>Microsoft Office PowerPoint</Application>
  <PresentationFormat>Widescreen</PresentationFormat>
  <Paragraphs>519</Paragraphs>
  <Slides>34</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Palatino Linotype</vt:lpstr>
      <vt:lpstr>Gill Sans</vt:lpstr>
      <vt:lpstr>Arial</vt:lpstr>
      <vt:lpstr>Calibri</vt:lpstr>
      <vt:lpstr>Courier New</vt:lpstr>
      <vt:lpstr>Office Theme</vt:lpstr>
      <vt:lpstr>PowerPoint Presentation</vt:lpstr>
      <vt:lpstr>Answer the questions on your own:</vt:lpstr>
      <vt:lpstr>Self-Reflection:  What are you currently doing to keep your body healthy?</vt:lpstr>
      <vt:lpstr>Discussion: What does healthy eating mean to you?</vt:lpstr>
      <vt:lpstr>Practicing Self-Care</vt:lpstr>
      <vt:lpstr>Good Nutrition is Self-Care</vt:lpstr>
      <vt:lpstr>PowerPoint Presentation</vt:lpstr>
      <vt:lpstr>PowerPoint Presentation</vt:lpstr>
      <vt:lpstr>PowerPoint Presentation</vt:lpstr>
      <vt:lpstr>Am I at a Healthy Weight?</vt:lpstr>
      <vt:lpstr>PowerPoint Presentation</vt:lpstr>
      <vt:lpstr>Focus on Food Quality</vt:lpstr>
      <vt:lpstr>Food Labels Help Guide Choices</vt:lpstr>
      <vt:lpstr>Start Your Day with Breakfast</vt:lpstr>
      <vt:lpstr>What Makes a Healthy Breakfast?</vt:lpstr>
      <vt:lpstr>What keeps you from eating a healthy breakfast?</vt:lpstr>
      <vt:lpstr>Breakfast Ideas</vt:lpstr>
      <vt:lpstr>PowerPoint Presentation</vt:lpstr>
      <vt:lpstr>It’s All In Your Hands</vt:lpstr>
      <vt:lpstr>What am I eating now?</vt:lpstr>
      <vt:lpstr>Trade Up!</vt:lpstr>
      <vt:lpstr>Small Steps Lead to Big Change</vt:lpstr>
      <vt:lpstr>PowerPoint Presentation</vt:lpstr>
      <vt:lpstr>Benefits of Physical Activity</vt:lpstr>
      <vt:lpstr>Be active for 30 minutes a day!</vt:lpstr>
      <vt:lpstr>Boost Your Heart Rate</vt:lpstr>
      <vt:lpstr>Build Muscle</vt:lpstr>
      <vt:lpstr>PowerPoint Presentation</vt:lpstr>
      <vt:lpstr>Physical Activity: It All Adds Up</vt:lpstr>
      <vt:lpstr>PowerPoint Presentation</vt:lpstr>
      <vt:lpstr>SMART Goal Setting</vt:lpstr>
      <vt:lpstr>Small Steps to a Healthier You</vt:lpstr>
      <vt:lpstr>Additional Tools and Resources</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Activity + Eating</dc:title>
  <dc:creator>Tracy Mendez</dc:creator>
  <cp:lastModifiedBy>Kim Beach</cp:lastModifiedBy>
  <cp:revision>81</cp:revision>
  <dcterms:modified xsi:type="dcterms:W3CDTF">2020-12-12T00:23:18Z</dcterms:modified>
</cp:coreProperties>
</file>